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542" r:id="rId3"/>
    <p:sldId id="360" r:id="rId4"/>
    <p:sldId id="361" r:id="rId5"/>
    <p:sldId id="362" r:id="rId6"/>
    <p:sldId id="363" r:id="rId7"/>
    <p:sldId id="364" r:id="rId8"/>
    <p:sldId id="365" r:id="rId9"/>
    <p:sldId id="366" r:id="rId10"/>
    <p:sldId id="367" r:id="rId11"/>
    <p:sldId id="368" r:id="rId12"/>
    <p:sldId id="369" r:id="rId13"/>
    <p:sldId id="370" r:id="rId14"/>
    <p:sldId id="371" r:id="rId15"/>
    <p:sldId id="372" r:id="rId16"/>
    <p:sldId id="373" r:id="rId17"/>
    <p:sldId id="374" r:id="rId18"/>
    <p:sldId id="375" r:id="rId19"/>
    <p:sldId id="376" r:id="rId20"/>
    <p:sldId id="377" r:id="rId21"/>
    <p:sldId id="378" r:id="rId22"/>
    <p:sldId id="379" r:id="rId23"/>
    <p:sldId id="380" r:id="rId24"/>
    <p:sldId id="381" r:id="rId25"/>
    <p:sldId id="382" r:id="rId26"/>
    <p:sldId id="383" r:id="rId27"/>
    <p:sldId id="384" r:id="rId28"/>
    <p:sldId id="385" r:id="rId29"/>
    <p:sldId id="386" r:id="rId30"/>
    <p:sldId id="387" r:id="rId31"/>
    <p:sldId id="388" r:id="rId32"/>
    <p:sldId id="389" r:id="rId33"/>
    <p:sldId id="390" r:id="rId34"/>
    <p:sldId id="391" r:id="rId35"/>
    <p:sldId id="392" r:id="rId36"/>
    <p:sldId id="393" r:id="rId37"/>
    <p:sldId id="394" r:id="rId38"/>
    <p:sldId id="395" r:id="rId39"/>
    <p:sldId id="396" r:id="rId40"/>
    <p:sldId id="397" r:id="rId41"/>
    <p:sldId id="398" r:id="rId42"/>
    <p:sldId id="399" r:id="rId43"/>
    <p:sldId id="400" r:id="rId44"/>
    <p:sldId id="401" r:id="rId45"/>
    <p:sldId id="402" r:id="rId46"/>
    <p:sldId id="403" r:id="rId47"/>
    <p:sldId id="404" r:id="rId48"/>
    <p:sldId id="405" r:id="rId49"/>
    <p:sldId id="406" r:id="rId50"/>
    <p:sldId id="407" r:id="rId51"/>
    <p:sldId id="408" r:id="rId52"/>
    <p:sldId id="409" r:id="rId53"/>
    <p:sldId id="410" r:id="rId54"/>
    <p:sldId id="411" r:id="rId55"/>
    <p:sldId id="412" r:id="rId56"/>
    <p:sldId id="413" r:id="rId57"/>
    <p:sldId id="414" r:id="rId58"/>
    <p:sldId id="415" r:id="rId59"/>
    <p:sldId id="416" r:id="rId60"/>
    <p:sldId id="417" r:id="rId61"/>
    <p:sldId id="418" r:id="rId62"/>
    <p:sldId id="419" r:id="rId63"/>
    <p:sldId id="420" r:id="rId64"/>
    <p:sldId id="421" r:id="rId65"/>
    <p:sldId id="422" r:id="rId66"/>
    <p:sldId id="423" r:id="rId67"/>
    <p:sldId id="424" r:id="rId68"/>
    <p:sldId id="425" r:id="rId69"/>
    <p:sldId id="426" r:id="rId70"/>
    <p:sldId id="427" r:id="rId71"/>
    <p:sldId id="428" r:id="rId72"/>
    <p:sldId id="429" r:id="rId73"/>
    <p:sldId id="430" r:id="rId74"/>
    <p:sldId id="431" r:id="rId75"/>
    <p:sldId id="432" r:id="rId76"/>
    <p:sldId id="433" r:id="rId77"/>
    <p:sldId id="434" r:id="rId78"/>
    <p:sldId id="435" r:id="rId79"/>
    <p:sldId id="543" r:id="rId80"/>
    <p:sldId id="436" r:id="rId81"/>
    <p:sldId id="437" r:id="rId82"/>
    <p:sldId id="438" r:id="rId83"/>
    <p:sldId id="439" r:id="rId84"/>
    <p:sldId id="440" r:id="rId85"/>
    <p:sldId id="441" r:id="rId86"/>
    <p:sldId id="442" r:id="rId87"/>
    <p:sldId id="443" r:id="rId88"/>
    <p:sldId id="444" r:id="rId89"/>
    <p:sldId id="445" r:id="rId90"/>
    <p:sldId id="446" r:id="rId91"/>
    <p:sldId id="447" r:id="rId92"/>
    <p:sldId id="448" r:id="rId93"/>
    <p:sldId id="449" r:id="rId94"/>
    <p:sldId id="450" r:id="rId95"/>
    <p:sldId id="451" r:id="rId96"/>
    <p:sldId id="452" r:id="rId97"/>
    <p:sldId id="453" r:id="rId98"/>
    <p:sldId id="454" r:id="rId99"/>
    <p:sldId id="455" r:id="rId100"/>
    <p:sldId id="456" r:id="rId101"/>
    <p:sldId id="457" r:id="rId102"/>
    <p:sldId id="458" r:id="rId103"/>
    <p:sldId id="459" r:id="rId104"/>
    <p:sldId id="460" r:id="rId105"/>
    <p:sldId id="461" r:id="rId106"/>
    <p:sldId id="462" r:id="rId107"/>
    <p:sldId id="544" r:id="rId108"/>
    <p:sldId id="463" r:id="rId109"/>
    <p:sldId id="545" r:id="rId110"/>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0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39" d="100"/>
          <a:sy n="39" d="100"/>
        </p:scale>
        <p:origin x="716" y="2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950" b="0" i="0">
                <a:solidFill>
                  <a:srgbClr val="5E5E5E"/>
                </a:solidFill>
                <a:latin typeface="Arial MT"/>
                <a:cs typeface="Arial MT"/>
              </a:defRPr>
            </a:lvl1pPr>
          </a:lstStyle>
          <a:p>
            <a:pPr marL="899160" marR="5080" indent="-887094">
              <a:lnSpc>
                <a:spcPts val="2390"/>
              </a:lnSpc>
              <a:spcBef>
                <a:spcPts val="70"/>
              </a:spcBef>
            </a:pPr>
            <a:r>
              <a:rPr lang="en-US" spc="-60"/>
              <a:t>Điều khiển mờ và ứng dụng</a:t>
            </a:r>
            <a:endParaRPr spc="1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7/17/2023</a:t>
            </a:fld>
            <a:endParaRPr lang="en-US"/>
          </a:p>
        </p:txBody>
      </p:sp>
      <p:sp>
        <p:nvSpPr>
          <p:cNvPr id="6" name="Holder 6"/>
          <p:cNvSpPr>
            <a:spLocks noGrp="1"/>
          </p:cNvSpPr>
          <p:nvPr>
            <p:ph type="sldNum" sz="quarter" idx="7"/>
          </p:nvPr>
        </p:nvSpPr>
        <p:spPr/>
        <p:txBody>
          <a:bodyPr lIns="0" tIns="0" rIns="0" bIns="0"/>
          <a:lstStyle>
            <a:lvl1pPr>
              <a:defRPr sz="1450" b="0" i="0">
                <a:solidFill>
                  <a:schemeClr val="tx1"/>
                </a:solidFill>
                <a:latin typeface="Arial MT"/>
                <a:cs typeface="Arial MT"/>
              </a:defRPr>
            </a:lvl1pPr>
          </a:lstStyle>
          <a:p>
            <a:pPr marL="38100">
              <a:lnSpc>
                <a:spcPct val="100000"/>
              </a:lnSpc>
              <a:spcBef>
                <a:spcPts val="60"/>
              </a:spcBef>
            </a:pPr>
            <a:fld id="{81D60167-4931-47E6-BA6A-407CBD079E47}" type="slidenum">
              <a:rPr spc="15" dirty="0"/>
              <a:t>‹#›</a:t>
            </a:fld>
            <a:endParaRPr spc="1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chemeClr val="tx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sz="4250" b="0" i="0">
                <a:solidFill>
                  <a:schemeClr val="tx1"/>
                </a:solidFill>
                <a:latin typeface="Cambria"/>
                <a:cs typeface="Cambria"/>
              </a:defRPr>
            </a:lvl1pPr>
          </a:lstStyle>
          <a:p>
            <a:endParaRPr/>
          </a:p>
        </p:txBody>
      </p:sp>
      <p:sp>
        <p:nvSpPr>
          <p:cNvPr id="4" name="Holder 4"/>
          <p:cNvSpPr>
            <a:spLocks noGrp="1"/>
          </p:cNvSpPr>
          <p:nvPr>
            <p:ph type="ftr" sz="quarter" idx="5"/>
          </p:nvPr>
        </p:nvSpPr>
        <p:spPr/>
        <p:txBody>
          <a:bodyPr lIns="0" tIns="0" rIns="0" bIns="0"/>
          <a:lstStyle>
            <a:lvl1pPr>
              <a:defRPr sz="1950" b="0" i="0">
                <a:solidFill>
                  <a:srgbClr val="5E5E5E"/>
                </a:solidFill>
                <a:latin typeface="Arial MT"/>
                <a:cs typeface="Arial MT"/>
              </a:defRPr>
            </a:lvl1pPr>
          </a:lstStyle>
          <a:p>
            <a:pPr marL="899160" marR="5080" indent="-887094">
              <a:lnSpc>
                <a:spcPts val="2390"/>
              </a:lnSpc>
              <a:spcBef>
                <a:spcPts val="70"/>
              </a:spcBef>
            </a:pPr>
            <a:r>
              <a:rPr lang="en-US" spc="-60"/>
              <a:t>Điều khiển mờ và ứng dụng</a:t>
            </a:r>
            <a:endParaRPr spc="1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7/17/2023</a:t>
            </a:fld>
            <a:endParaRPr lang="en-US"/>
          </a:p>
        </p:txBody>
      </p:sp>
      <p:sp>
        <p:nvSpPr>
          <p:cNvPr id="6" name="Holder 6"/>
          <p:cNvSpPr>
            <a:spLocks noGrp="1"/>
          </p:cNvSpPr>
          <p:nvPr>
            <p:ph type="sldNum" sz="quarter" idx="7"/>
          </p:nvPr>
        </p:nvSpPr>
        <p:spPr/>
        <p:txBody>
          <a:bodyPr lIns="0" tIns="0" rIns="0" bIns="0"/>
          <a:lstStyle>
            <a:lvl1pPr>
              <a:defRPr sz="1450" b="0" i="0">
                <a:solidFill>
                  <a:schemeClr val="tx1"/>
                </a:solidFill>
                <a:latin typeface="Arial MT"/>
                <a:cs typeface="Arial MT"/>
              </a:defRPr>
            </a:lvl1pPr>
          </a:lstStyle>
          <a:p>
            <a:pPr marL="38100">
              <a:lnSpc>
                <a:spcPct val="100000"/>
              </a:lnSpc>
              <a:spcBef>
                <a:spcPts val="60"/>
              </a:spcBef>
            </a:pPr>
            <a:fld id="{81D60167-4931-47E6-BA6A-407CBD079E47}" type="slidenum">
              <a:rPr spc="15" dirty="0"/>
              <a:t>‹#›</a:t>
            </a:fld>
            <a:endParaRPr spc="1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chemeClr val="tx1"/>
                </a:solidFill>
                <a:latin typeface="Cambria"/>
                <a:cs typeface="Cambria"/>
              </a:defRPr>
            </a:lvl1pPr>
          </a:lstStyle>
          <a:p>
            <a:endParaRPr/>
          </a:p>
        </p:txBody>
      </p:sp>
      <p:sp>
        <p:nvSpPr>
          <p:cNvPr id="3" name="Holder 3"/>
          <p:cNvSpPr>
            <a:spLocks noGrp="1"/>
          </p:cNvSpPr>
          <p:nvPr>
            <p:ph sz="half" idx="2"/>
          </p:nvPr>
        </p:nvSpPr>
        <p:spPr>
          <a:xfrm>
            <a:off x="1513820" y="2600580"/>
            <a:ext cx="6208395" cy="6982459"/>
          </a:xfrm>
          <a:prstGeom prst="rect">
            <a:avLst/>
          </a:prstGeom>
        </p:spPr>
        <p:txBody>
          <a:bodyPr wrap="square" lIns="0" tIns="0" rIns="0" bIns="0">
            <a:spAutoFit/>
          </a:bodyPr>
          <a:lstStyle>
            <a:lvl1pPr>
              <a:defRPr sz="4250" b="0" i="0">
                <a:solidFill>
                  <a:schemeClr val="tx1"/>
                </a:solidFill>
                <a:latin typeface="Cambria"/>
                <a:cs typeface="Cambria"/>
              </a:defRPr>
            </a:lvl1pPr>
          </a:lstStyle>
          <a:p>
            <a:endParaRPr/>
          </a:p>
        </p:txBody>
      </p:sp>
      <p:sp>
        <p:nvSpPr>
          <p:cNvPr id="4" name="Holder 4"/>
          <p:cNvSpPr>
            <a:spLocks noGrp="1"/>
          </p:cNvSpPr>
          <p:nvPr>
            <p:ph sz="half" idx="3"/>
          </p:nvPr>
        </p:nvSpPr>
        <p:spPr>
          <a:xfrm>
            <a:off x="11026649" y="2054514"/>
            <a:ext cx="7865744" cy="7384415"/>
          </a:xfrm>
          <a:prstGeom prst="rect">
            <a:avLst/>
          </a:prstGeom>
        </p:spPr>
        <p:txBody>
          <a:bodyPr wrap="square" lIns="0" tIns="0" rIns="0" bIns="0">
            <a:spAutoFit/>
          </a:bodyPr>
          <a:lstStyle>
            <a:lvl1pPr>
              <a:defRPr sz="4250" b="0" i="0">
                <a:solidFill>
                  <a:schemeClr val="tx1"/>
                </a:solidFill>
                <a:latin typeface="Cambria"/>
                <a:cs typeface="Cambria"/>
              </a:defRPr>
            </a:lvl1pPr>
          </a:lstStyle>
          <a:p>
            <a:endParaRPr/>
          </a:p>
        </p:txBody>
      </p:sp>
      <p:sp>
        <p:nvSpPr>
          <p:cNvPr id="5" name="Holder 5"/>
          <p:cNvSpPr>
            <a:spLocks noGrp="1"/>
          </p:cNvSpPr>
          <p:nvPr>
            <p:ph type="ftr" sz="quarter" idx="5"/>
          </p:nvPr>
        </p:nvSpPr>
        <p:spPr/>
        <p:txBody>
          <a:bodyPr lIns="0" tIns="0" rIns="0" bIns="0"/>
          <a:lstStyle>
            <a:lvl1pPr>
              <a:defRPr sz="1950" b="0" i="0">
                <a:solidFill>
                  <a:srgbClr val="5E5E5E"/>
                </a:solidFill>
                <a:latin typeface="Arial MT"/>
                <a:cs typeface="Arial MT"/>
              </a:defRPr>
            </a:lvl1pPr>
          </a:lstStyle>
          <a:p>
            <a:pPr marL="899160" marR="5080" indent="-887094">
              <a:lnSpc>
                <a:spcPts val="2390"/>
              </a:lnSpc>
              <a:spcBef>
                <a:spcPts val="70"/>
              </a:spcBef>
            </a:pPr>
            <a:r>
              <a:rPr lang="en-US" spc="-60"/>
              <a:t>Điều khiển mờ và ứng dụng</a:t>
            </a:r>
            <a:endParaRPr spc="15"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7/17/2023</a:t>
            </a:fld>
            <a:endParaRPr lang="en-US"/>
          </a:p>
        </p:txBody>
      </p:sp>
      <p:sp>
        <p:nvSpPr>
          <p:cNvPr id="7" name="Holder 7"/>
          <p:cNvSpPr>
            <a:spLocks noGrp="1"/>
          </p:cNvSpPr>
          <p:nvPr>
            <p:ph type="sldNum" sz="quarter" idx="7"/>
          </p:nvPr>
        </p:nvSpPr>
        <p:spPr/>
        <p:txBody>
          <a:bodyPr lIns="0" tIns="0" rIns="0" bIns="0"/>
          <a:lstStyle>
            <a:lvl1pPr>
              <a:defRPr sz="1450" b="0" i="0">
                <a:solidFill>
                  <a:schemeClr val="tx1"/>
                </a:solidFill>
                <a:latin typeface="Arial MT"/>
                <a:cs typeface="Arial MT"/>
              </a:defRPr>
            </a:lvl1pPr>
          </a:lstStyle>
          <a:p>
            <a:pPr marL="38100">
              <a:lnSpc>
                <a:spcPct val="100000"/>
              </a:lnSpc>
              <a:spcBef>
                <a:spcPts val="60"/>
              </a:spcBef>
            </a:pPr>
            <a:fld id="{81D60167-4931-47E6-BA6A-407CBD079E47}" type="slidenum">
              <a:rPr spc="15" dirty="0"/>
              <a:t>‹#›</a:t>
            </a:fld>
            <a:endParaRPr spc="1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chemeClr val="tx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defRPr sz="1950" b="0" i="0">
                <a:solidFill>
                  <a:srgbClr val="5E5E5E"/>
                </a:solidFill>
                <a:latin typeface="Arial MT"/>
                <a:cs typeface="Arial MT"/>
              </a:defRPr>
            </a:lvl1pPr>
          </a:lstStyle>
          <a:p>
            <a:pPr marL="899160" marR="5080" indent="-887094">
              <a:lnSpc>
                <a:spcPts val="2390"/>
              </a:lnSpc>
              <a:spcBef>
                <a:spcPts val="70"/>
              </a:spcBef>
            </a:pPr>
            <a:r>
              <a:rPr lang="en-US" spc="-60"/>
              <a:t>Điều khiển mờ và ứng dụng</a:t>
            </a:r>
            <a:endParaRPr spc="15"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7/17/2023</a:t>
            </a:fld>
            <a:endParaRPr lang="en-US"/>
          </a:p>
        </p:txBody>
      </p:sp>
      <p:sp>
        <p:nvSpPr>
          <p:cNvPr id="5" name="Holder 5"/>
          <p:cNvSpPr>
            <a:spLocks noGrp="1"/>
          </p:cNvSpPr>
          <p:nvPr>
            <p:ph type="sldNum" sz="quarter" idx="7"/>
          </p:nvPr>
        </p:nvSpPr>
        <p:spPr/>
        <p:txBody>
          <a:bodyPr lIns="0" tIns="0" rIns="0" bIns="0"/>
          <a:lstStyle>
            <a:lvl1pPr>
              <a:defRPr sz="1450" b="0" i="0">
                <a:solidFill>
                  <a:schemeClr val="tx1"/>
                </a:solidFill>
                <a:latin typeface="Arial MT"/>
                <a:cs typeface="Arial MT"/>
              </a:defRPr>
            </a:lvl1pPr>
          </a:lstStyle>
          <a:p>
            <a:pPr marL="38100">
              <a:lnSpc>
                <a:spcPct val="100000"/>
              </a:lnSpc>
              <a:spcBef>
                <a:spcPts val="60"/>
              </a:spcBef>
            </a:pPr>
            <a:fld id="{81D60167-4931-47E6-BA6A-407CBD079E47}" type="slidenum">
              <a:rPr spc="15" dirty="0"/>
              <a:t>‹#›</a:t>
            </a:fld>
            <a:endParaRPr spc="1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950" b="0" i="0">
                <a:solidFill>
                  <a:srgbClr val="5E5E5E"/>
                </a:solidFill>
                <a:latin typeface="Arial MT"/>
                <a:cs typeface="Arial MT"/>
              </a:defRPr>
            </a:lvl1pPr>
          </a:lstStyle>
          <a:p>
            <a:pPr marL="899160" marR="5080" indent="-887094">
              <a:lnSpc>
                <a:spcPts val="2390"/>
              </a:lnSpc>
              <a:spcBef>
                <a:spcPts val="70"/>
              </a:spcBef>
            </a:pPr>
            <a:r>
              <a:rPr lang="en-US" spc="-60"/>
              <a:t>Điều khiển mờ và ứng dụng</a:t>
            </a:r>
            <a:endParaRPr spc="15"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7/17/2023</a:t>
            </a:fld>
            <a:endParaRPr lang="en-US"/>
          </a:p>
        </p:txBody>
      </p:sp>
      <p:sp>
        <p:nvSpPr>
          <p:cNvPr id="4" name="Holder 4"/>
          <p:cNvSpPr>
            <a:spLocks noGrp="1"/>
          </p:cNvSpPr>
          <p:nvPr>
            <p:ph type="sldNum" sz="quarter" idx="7"/>
          </p:nvPr>
        </p:nvSpPr>
        <p:spPr/>
        <p:txBody>
          <a:bodyPr lIns="0" tIns="0" rIns="0" bIns="0"/>
          <a:lstStyle>
            <a:lvl1pPr>
              <a:defRPr sz="1450" b="0" i="0">
                <a:solidFill>
                  <a:schemeClr val="tx1"/>
                </a:solidFill>
                <a:latin typeface="Arial MT"/>
                <a:cs typeface="Arial MT"/>
              </a:defRPr>
            </a:lvl1pPr>
          </a:lstStyle>
          <a:p>
            <a:pPr marL="38100">
              <a:lnSpc>
                <a:spcPct val="100000"/>
              </a:lnSpc>
              <a:spcBef>
                <a:spcPts val="60"/>
              </a:spcBef>
            </a:pPr>
            <a:fld id="{81D60167-4931-47E6-BA6A-407CBD079E47}" type="slidenum">
              <a:rPr spc="15" dirty="0"/>
              <a:t>‹#›</a:t>
            </a:fld>
            <a:endParaRPr spc="1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3777498" y="3091952"/>
            <a:ext cx="4712334" cy="738504"/>
          </a:xfrm>
          <a:prstGeom prst="rect">
            <a:avLst/>
          </a:prstGeom>
        </p:spPr>
        <p:txBody>
          <a:bodyPr wrap="square" lIns="0" tIns="0" rIns="0" bIns="0">
            <a:spAutoFit/>
          </a:bodyPr>
          <a:lstStyle>
            <a:lvl1pPr>
              <a:defRPr sz="4250" b="0" i="0">
                <a:solidFill>
                  <a:schemeClr val="tx1"/>
                </a:solidFill>
                <a:latin typeface="Cambria"/>
                <a:cs typeface="Cambria"/>
              </a:defRPr>
            </a:lvl1pPr>
          </a:lstStyle>
          <a:p>
            <a:endParaRPr/>
          </a:p>
        </p:txBody>
      </p:sp>
      <p:sp>
        <p:nvSpPr>
          <p:cNvPr id="3" name="Holder 3"/>
          <p:cNvSpPr>
            <a:spLocks noGrp="1"/>
          </p:cNvSpPr>
          <p:nvPr>
            <p:ph type="body" idx="1"/>
          </p:nvPr>
        </p:nvSpPr>
        <p:spPr>
          <a:xfrm>
            <a:off x="1023917" y="2251592"/>
            <a:ext cx="9832975" cy="7515859"/>
          </a:xfrm>
          <a:prstGeom prst="rect">
            <a:avLst/>
          </a:prstGeom>
        </p:spPr>
        <p:txBody>
          <a:bodyPr wrap="square" lIns="0" tIns="0" rIns="0" bIns="0">
            <a:spAutoFit/>
          </a:bodyPr>
          <a:lstStyle>
            <a:lvl1pPr>
              <a:defRPr sz="4250" b="0" i="0">
                <a:solidFill>
                  <a:schemeClr val="tx1"/>
                </a:solidFill>
                <a:latin typeface="Cambria"/>
                <a:cs typeface="Cambria"/>
              </a:defRPr>
            </a:lvl1pPr>
          </a:lstStyle>
          <a:p>
            <a:endParaRPr/>
          </a:p>
        </p:txBody>
      </p:sp>
      <p:sp>
        <p:nvSpPr>
          <p:cNvPr id="4" name="Holder 4"/>
          <p:cNvSpPr>
            <a:spLocks noGrp="1"/>
          </p:cNvSpPr>
          <p:nvPr>
            <p:ph type="ftr" sz="quarter" idx="5"/>
          </p:nvPr>
        </p:nvSpPr>
        <p:spPr>
          <a:xfrm>
            <a:off x="181641" y="10580399"/>
            <a:ext cx="4993005" cy="287707"/>
          </a:xfrm>
          <a:prstGeom prst="rect">
            <a:avLst/>
          </a:prstGeom>
        </p:spPr>
        <p:txBody>
          <a:bodyPr wrap="square" lIns="0" tIns="0" rIns="0" bIns="0">
            <a:spAutoFit/>
          </a:bodyPr>
          <a:lstStyle>
            <a:lvl1pPr>
              <a:defRPr sz="1950" b="0" i="0">
                <a:solidFill>
                  <a:srgbClr val="5E5E5E"/>
                </a:solidFill>
                <a:latin typeface="Arial MT"/>
                <a:cs typeface="Arial MT"/>
              </a:defRPr>
            </a:lvl1pPr>
          </a:lstStyle>
          <a:p>
            <a:pPr marL="899160" marR="5080" indent="-887094">
              <a:lnSpc>
                <a:spcPts val="2390"/>
              </a:lnSpc>
              <a:spcBef>
                <a:spcPts val="70"/>
              </a:spcBef>
            </a:pPr>
            <a:r>
              <a:rPr lang="en-US" spc="-60"/>
              <a:t>Điều khiển mờ và ứng dụng</a:t>
            </a:r>
            <a:endParaRPr spc="15"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7/17/2023</a:t>
            </a:fld>
            <a:endParaRPr lang="en-US"/>
          </a:p>
        </p:txBody>
      </p:sp>
      <p:sp>
        <p:nvSpPr>
          <p:cNvPr id="6" name="Holder 6"/>
          <p:cNvSpPr>
            <a:spLocks noGrp="1"/>
          </p:cNvSpPr>
          <p:nvPr>
            <p:ph type="sldNum" sz="quarter" idx="7"/>
          </p:nvPr>
        </p:nvSpPr>
        <p:spPr>
          <a:xfrm>
            <a:off x="18950223" y="10819703"/>
            <a:ext cx="391159" cy="245109"/>
          </a:xfrm>
          <a:prstGeom prst="rect">
            <a:avLst/>
          </a:prstGeom>
        </p:spPr>
        <p:txBody>
          <a:bodyPr wrap="square" lIns="0" tIns="0" rIns="0" bIns="0">
            <a:spAutoFit/>
          </a:bodyPr>
          <a:lstStyle>
            <a:lvl1pPr>
              <a:defRPr sz="1450" b="0" i="0">
                <a:solidFill>
                  <a:schemeClr val="tx1"/>
                </a:solidFill>
                <a:latin typeface="Arial MT"/>
                <a:cs typeface="Arial MT"/>
              </a:defRPr>
            </a:lvl1pPr>
          </a:lstStyle>
          <a:p>
            <a:pPr marL="38100">
              <a:lnSpc>
                <a:spcPct val="100000"/>
              </a:lnSpc>
              <a:spcBef>
                <a:spcPts val="60"/>
              </a:spcBef>
            </a:pPr>
            <a:fld id="{81D60167-4931-47E6-BA6A-407CBD079E47}" type="slidenum">
              <a:rPr spc="15" dirty="0"/>
              <a:t>‹#›</a:t>
            </a:fld>
            <a:endParaRPr spc="1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003462"/>
          </a:solidFill>
        </p:spPr>
        <p:txBody>
          <a:bodyPr wrap="square" lIns="0" tIns="0" rIns="0" bIns="0" rtlCol="0"/>
          <a:lstStyle/>
          <a:p>
            <a:endParaRPr/>
          </a:p>
        </p:txBody>
      </p:sp>
      <p:sp>
        <p:nvSpPr>
          <p:cNvPr id="4" name="object 4"/>
          <p:cNvSpPr txBox="1">
            <a:spLocks noGrp="1"/>
          </p:cNvSpPr>
          <p:nvPr>
            <p:ph type="title"/>
          </p:nvPr>
        </p:nvSpPr>
        <p:spPr>
          <a:xfrm>
            <a:off x="1019664" y="4224304"/>
            <a:ext cx="15585585" cy="2475678"/>
          </a:xfrm>
          <a:prstGeom prst="rect">
            <a:avLst/>
          </a:prstGeom>
        </p:spPr>
        <p:txBody>
          <a:bodyPr vert="horz" wrap="square" lIns="0" tIns="208915" rIns="0" bIns="0" rtlCol="0">
            <a:spAutoFit/>
          </a:bodyPr>
          <a:lstStyle/>
          <a:p>
            <a:pPr marL="16510">
              <a:lnSpc>
                <a:spcPct val="100000"/>
              </a:lnSpc>
              <a:spcBef>
                <a:spcPts val="1645"/>
              </a:spcBef>
            </a:pPr>
            <a:r>
              <a:rPr sz="9550" b="1" spc="-190" dirty="0">
                <a:solidFill>
                  <a:srgbClr val="FFFFFF"/>
                </a:solidFill>
                <a:latin typeface="Arial"/>
                <a:cs typeface="Arial"/>
              </a:rPr>
              <a:t>Logic</a:t>
            </a:r>
            <a:r>
              <a:rPr sz="9550" b="1" spc="-395" dirty="0">
                <a:solidFill>
                  <a:srgbClr val="FFFFFF"/>
                </a:solidFill>
                <a:latin typeface="Arial"/>
                <a:cs typeface="Arial"/>
              </a:rPr>
              <a:t> </a:t>
            </a:r>
            <a:r>
              <a:rPr sz="9550" b="1" spc="395" dirty="0">
                <a:solidFill>
                  <a:srgbClr val="FFFFFF"/>
                </a:solidFill>
                <a:latin typeface="Arial"/>
                <a:cs typeface="Arial"/>
              </a:rPr>
              <a:t>mờ</a:t>
            </a:r>
            <a:r>
              <a:rPr sz="9550" b="1" spc="-395" dirty="0">
                <a:solidFill>
                  <a:srgbClr val="FFFFFF"/>
                </a:solidFill>
                <a:latin typeface="Arial"/>
                <a:cs typeface="Arial"/>
              </a:rPr>
              <a:t> </a:t>
            </a:r>
            <a:r>
              <a:rPr sz="9550" b="1" spc="-180">
                <a:solidFill>
                  <a:srgbClr val="FFFFFF"/>
                </a:solidFill>
                <a:latin typeface="Arial"/>
                <a:cs typeface="Arial"/>
              </a:rPr>
              <a:t>và</a:t>
            </a:r>
            <a:r>
              <a:rPr sz="9550" b="1" spc="-390">
                <a:solidFill>
                  <a:srgbClr val="FFFFFF"/>
                </a:solidFill>
                <a:latin typeface="Arial"/>
                <a:cs typeface="Arial"/>
              </a:rPr>
              <a:t> </a:t>
            </a:r>
            <a:r>
              <a:rPr lang="en-US" sz="9550" b="1" spc="280">
                <a:solidFill>
                  <a:srgbClr val="FFFFFF"/>
                </a:solidFill>
                <a:latin typeface="Arial"/>
                <a:cs typeface="Arial"/>
              </a:rPr>
              <a:t>ứ</a:t>
            </a:r>
            <a:r>
              <a:rPr sz="9550" b="1" spc="280">
                <a:solidFill>
                  <a:srgbClr val="FFFFFF"/>
                </a:solidFill>
                <a:latin typeface="Arial"/>
                <a:cs typeface="Arial"/>
              </a:rPr>
              <a:t>ng</a:t>
            </a:r>
            <a:r>
              <a:rPr sz="9550" b="1" spc="-395">
                <a:solidFill>
                  <a:srgbClr val="FFFFFF"/>
                </a:solidFill>
                <a:latin typeface="Arial"/>
                <a:cs typeface="Arial"/>
              </a:rPr>
              <a:t> </a:t>
            </a:r>
            <a:r>
              <a:rPr sz="9550" b="1" spc="-229" dirty="0">
                <a:solidFill>
                  <a:srgbClr val="FFFFFF"/>
                </a:solidFill>
                <a:latin typeface="Arial"/>
                <a:cs typeface="Arial"/>
              </a:rPr>
              <a:t>dụng</a:t>
            </a:r>
            <a:endParaRPr sz="9550">
              <a:latin typeface="Arial"/>
              <a:cs typeface="Arial"/>
            </a:endParaRPr>
          </a:p>
          <a:p>
            <a:pPr marL="12700">
              <a:lnSpc>
                <a:spcPct val="100000"/>
              </a:lnSpc>
              <a:spcBef>
                <a:spcPts val="760"/>
              </a:spcBef>
            </a:pPr>
            <a:r>
              <a:rPr sz="4500" b="1" spc="-15" dirty="0">
                <a:solidFill>
                  <a:srgbClr val="00A2FF"/>
                </a:solidFill>
                <a:latin typeface="Arial"/>
                <a:cs typeface="Arial"/>
              </a:rPr>
              <a:t>Fuzzy</a:t>
            </a:r>
            <a:r>
              <a:rPr sz="4500" b="1" dirty="0">
                <a:solidFill>
                  <a:srgbClr val="00A2FF"/>
                </a:solidFill>
                <a:latin typeface="Arial"/>
                <a:cs typeface="Arial"/>
              </a:rPr>
              <a:t> Logic</a:t>
            </a:r>
            <a:r>
              <a:rPr sz="4500" b="1" spc="5" dirty="0">
                <a:solidFill>
                  <a:srgbClr val="00A2FF"/>
                </a:solidFill>
                <a:latin typeface="Arial"/>
                <a:cs typeface="Arial"/>
              </a:rPr>
              <a:t> </a:t>
            </a:r>
            <a:r>
              <a:rPr sz="4500" b="1" spc="20" dirty="0">
                <a:solidFill>
                  <a:srgbClr val="00A2FF"/>
                </a:solidFill>
                <a:latin typeface="Arial"/>
                <a:cs typeface="Arial"/>
              </a:rPr>
              <a:t>and</a:t>
            </a:r>
            <a:r>
              <a:rPr sz="4500" b="1" dirty="0">
                <a:solidFill>
                  <a:srgbClr val="00A2FF"/>
                </a:solidFill>
                <a:latin typeface="Arial"/>
                <a:cs typeface="Arial"/>
              </a:rPr>
              <a:t> </a:t>
            </a:r>
            <a:r>
              <a:rPr sz="4500" b="1" spc="-20">
                <a:solidFill>
                  <a:srgbClr val="00A2FF"/>
                </a:solidFill>
                <a:latin typeface="Arial"/>
                <a:cs typeface="Arial"/>
              </a:rPr>
              <a:t>its</a:t>
            </a:r>
            <a:r>
              <a:rPr sz="4500" b="1" spc="5">
                <a:solidFill>
                  <a:srgbClr val="00A2FF"/>
                </a:solidFill>
                <a:latin typeface="Arial"/>
                <a:cs typeface="Arial"/>
              </a:rPr>
              <a:t> </a:t>
            </a:r>
            <a:r>
              <a:rPr sz="4500" b="1" spc="-15">
                <a:solidFill>
                  <a:srgbClr val="00A2FF"/>
                </a:solidFill>
                <a:latin typeface="Arial"/>
                <a:cs typeface="Arial"/>
              </a:rPr>
              <a:t>Applic</a:t>
            </a:r>
            <a:r>
              <a:rPr lang="en-US" sz="4500" b="1" spc="-15">
                <a:solidFill>
                  <a:srgbClr val="00A2FF"/>
                </a:solidFill>
                <a:latin typeface="Arial"/>
                <a:cs typeface="Arial"/>
              </a:rPr>
              <a:t>ấ</a:t>
            </a:r>
            <a:r>
              <a:rPr sz="4500" b="1" spc="-15">
                <a:solidFill>
                  <a:srgbClr val="00A2FF"/>
                </a:solidFill>
                <a:latin typeface="Arial"/>
                <a:cs typeface="Arial"/>
              </a:rPr>
              <a:t>ions</a:t>
            </a:r>
            <a:endParaRPr sz="4500">
              <a:latin typeface="Arial"/>
              <a:cs typeface="Arial"/>
            </a:endParaRPr>
          </a:p>
        </p:txBody>
      </p:sp>
      <p:sp>
        <p:nvSpPr>
          <p:cNvPr id="5" name="object 5"/>
          <p:cNvSpPr txBox="1"/>
          <p:nvPr/>
        </p:nvSpPr>
        <p:spPr>
          <a:xfrm>
            <a:off x="9981802" y="10810656"/>
            <a:ext cx="130810" cy="252095"/>
          </a:xfrm>
          <a:prstGeom prst="rect">
            <a:avLst/>
          </a:prstGeom>
        </p:spPr>
        <p:txBody>
          <a:bodyPr vert="horz" wrap="square" lIns="0" tIns="17145" rIns="0" bIns="0" rtlCol="0">
            <a:spAutoFit/>
          </a:bodyPr>
          <a:lstStyle/>
          <a:p>
            <a:pPr marL="12700">
              <a:lnSpc>
                <a:spcPct val="100000"/>
              </a:lnSpc>
              <a:spcBef>
                <a:spcPts val="135"/>
              </a:spcBef>
            </a:pPr>
            <a:r>
              <a:rPr sz="1450" spc="15" dirty="0">
                <a:solidFill>
                  <a:srgbClr val="FFFFFF"/>
                </a:solidFill>
                <a:latin typeface="Arial MT"/>
                <a:cs typeface="Arial MT"/>
              </a:rPr>
              <a:t>1</a:t>
            </a:r>
            <a:endParaRPr sz="1450">
              <a:latin typeface="Arial MT"/>
              <a:cs typeface="Arial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10</a:t>
            </a:fld>
            <a:endParaRPr spc="15" dirty="0"/>
          </a:p>
        </p:txBody>
      </p:sp>
      <p:sp>
        <p:nvSpPr>
          <p:cNvPr id="2" name="object 2"/>
          <p:cNvSpPr txBox="1"/>
          <p:nvPr/>
        </p:nvSpPr>
        <p:spPr>
          <a:xfrm>
            <a:off x="831850" y="1920875"/>
            <a:ext cx="18821400" cy="7621317"/>
          </a:xfrm>
          <a:prstGeom prst="rect">
            <a:avLst/>
          </a:prstGeom>
        </p:spPr>
        <p:txBody>
          <a:bodyPr vert="horz" wrap="square" lIns="0" tIns="49530" rIns="0" bIns="0" rtlCol="0">
            <a:spAutoFit/>
          </a:bodyPr>
          <a:lstStyle/>
          <a:p>
            <a:pPr marL="514984" marR="741045" indent="-502920">
              <a:lnSpc>
                <a:spcPct val="150000"/>
              </a:lnSpc>
              <a:buSzPct val="123529"/>
              <a:buChar char="•"/>
              <a:tabLst>
                <a:tab pos="514350" algn="l"/>
                <a:tab pos="2605088" algn="l"/>
              </a:tabLst>
            </a:pPr>
            <a:r>
              <a:rPr sz="4400" dirty="0">
                <a:latin typeface="Cambria" panose="02040503050406030204" pitchFamily="18" charset="0"/>
                <a:ea typeface="Cambria" panose="02040503050406030204" pitchFamily="18" charset="0"/>
                <a:cs typeface="Cambria"/>
              </a:rPr>
              <a:t>Tương tự </a:t>
            </a:r>
            <a:r>
              <a:rPr sz="4400">
                <a:latin typeface="Cambria" panose="02040503050406030204" pitchFamily="18" charset="0"/>
                <a:ea typeface="Cambria" panose="02040503050406030204" pitchFamily="18" charset="0"/>
                <a:cs typeface="Cambria"/>
              </a:rPr>
              <a:t>như v</a:t>
            </a:r>
            <a:r>
              <a:rPr lang="en-US" sz="4400">
                <a:latin typeface="Cambria" panose="02040503050406030204" pitchFamily="18" charset="0"/>
                <a:ea typeface="Cambria" panose="02040503050406030204" pitchFamily="18" charset="0"/>
                <a:cs typeface="Cambria"/>
              </a:rPr>
              <a:t>ậ</a:t>
            </a:r>
            <a:r>
              <a:rPr sz="4400">
                <a:latin typeface="Cambria" panose="02040503050406030204" pitchFamily="18" charset="0"/>
                <a:ea typeface="Cambria" panose="02040503050406030204" pitchFamily="18" charset="0"/>
                <a:cs typeface="Cambria"/>
              </a:rPr>
              <a:t>y</a:t>
            </a:r>
            <a:r>
              <a:rPr sz="4400" dirty="0">
                <a:latin typeface="Cambria" panose="02040503050406030204" pitchFamily="18" charset="0"/>
                <a:ea typeface="Cambria" panose="02040503050406030204" pitchFamily="18" charset="0"/>
                <a:cs typeface="Cambria"/>
              </a:rPr>
              <a:t>, với </a:t>
            </a:r>
            <a:r>
              <a:rPr sz="4400" b="1" i="1" dirty="0">
                <a:latin typeface="Cambria" panose="02040503050406030204" pitchFamily="18" charset="0"/>
                <a:ea typeface="Cambria" panose="02040503050406030204" pitchFamily="18" charset="0"/>
                <a:cs typeface="Cambria"/>
              </a:rPr>
              <a:t>quy tắc phủ định</a:t>
            </a:r>
            <a:r>
              <a:rPr sz="4400" dirty="0">
                <a:latin typeface="Cambria" panose="02040503050406030204" pitchFamily="18" charset="0"/>
                <a:ea typeface="Cambria" panose="02040503050406030204" pitchFamily="18" charset="0"/>
                <a:cs typeface="Cambria"/>
              </a:rPr>
              <a:t>: </a:t>
            </a:r>
            <a:r>
              <a:rPr sz="4800" dirty="0">
                <a:latin typeface="Cambria" panose="02040503050406030204" pitchFamily="18" charset="0"/>
                <a:ea typeface="Cambria" panose="02040503050406030204" pitchFamily="18" charset="0"/>
                <a:cs typeface="Cambria"/>
              </a:rPr>
              <a:t>((</a:t>
            </a:r>
            <a:r>
              <a:rPr sz="4800" i="1" dirty="0">
                <a:latin typeface="Cambria" panose="02040503050406030204" pitchFamily="18" charset="0"/>
                <a:ea typeface="Cambria" panose="02040503050406030204" pitchFamily="18" charset="0"/>
                <a:cs typeface="Times New Roman"/>
              </a:rPr>
              <a:t>P </a:t>
            </a:r>
            <a:r>
              <a:rPr sz="4800" dirty="0">
                <a:latin typeface="Cambria" panose="02040503050406030204" pitchFamily="18" charset="0"/>
                <a:ea typeface="Cambria" panose="02040503050406030204" pitchFamily="18" charset="0"/>
                <a:cs typeface="Cambria"/>
              </a:rPr>
              <a:t>⇒ </a:t>
            </a:r>
            <a:r>
              <a:rPr sz="4800" i="1" dirty="0">
                <a:latin typeface="Cambria" panose="02040503050406030204" pitchFamily="18" charset="0"/>
                <a:ea typeface="Cambria" panose="02040503050406030204" pitchFamily="18" charset="0"/>
                <a:cs typeface="Times New Roman"/>
              </a:rPr>
              <a:t>Q</a:t>
            </a:r>
            <a:r>
              <a:rPr sz="4800" dirty="0">
                <a:latin typeface="Cambria" panose="02040503050406030204" pitchFamily="18" charset="0"/>
                <a:ea typeface="Cambria" panose="02040503050406030204" pitchFamily="18" charset="0"/>
                <a:cs typeface="Cambria"/>
              </a:rPr>
              <a:t>) ∧ ¬</a:t>
            </a:r>
            <a:r>
              <a:rPr sz="4800" i="1">
                <a:latin typeface="Cambria" panose="02040503050406030204" pitchFamily="18" charset="0"/>
                <a:ea typeface="Cambria" panose="02040503050406030204" pitchFamily="18" charset="0"/>
                <a:cs typeface="Times New Roman"/>
              </a:rPr>
              <a:t>Q</a:t>
            </a:r>
            <a:r>
              <a:rPr sz="4800">
                <a:latin typeface="Cambria" panose="02040503050406030204" pitchFamily="18" charset="0"/>
                <a:ea typeface="Cambria" panose="02040503050406030204" pitchFamily="18" charset="0"/>
                <a:cs typeface="Cambria"/>
              </a:rPr>
              <a:t>)</a:t>
            </a:r>
            <a:r>
              <a:rPr lang="en-US" sz="4800">
                <a:latin typeface="Cambria" panose="02040503050406030204" pitchFamily="18" charset="0"/>
                <a:ea typeface="Cambria" panose="02040503050406030204" pitchFamily="18" charset="0"/>
                <a:cs typeface="Cambria"/>
              </a:rPr>
              <a:t> </a:t>
            </a:r>
            <a:r>
              <a:rPr sz="4800">
                <a:latin typeface="Cambria" panose="02040503050406030204" pitchFamily="18" charset="0"/>
                <a:ea typeface="Cambria" panose="02040503050406030204" pitchFamily="18" charset="0"/>
                <a:cs typeface="Cambria"/>
              </a:rPr>
              <a:t>⇒ ¬</a:t>
            </a:r>
            <a:r>
              <a:rPr sz="4800" i="1">
                <a:latin typeface="Cambria" panose="02040503050406030204" pitchFamily="18" charset="0"/>
                <a:ea typeface="Cambria" panose="02040503050406030204" pitchFamily="18" charset="0"/>
                <a:cs typeface="Times New Roman"/>
              </a:rPr>
              <a:t>P</a:t>
            </a:r>
            <a:r>
              <a:rPr lang="en-US" sz="4800" i="1">
                <a:latin typeface="Cambria" panose="02040503050406030204" pitchFamily="18" charset="0"/>
                <a:ea typeface="Cambria" panose="02040503050406030204" pitchFamily="18" charset="0"/>
                <a:cs typeface="Times New Roman"/>
              </a:rPr>
              <a:t>, </a:t>
            </a:r>
            <a:r>
              <a:rPr sz="4400">
                <a:latin typeface="Cambria" panose="02040503050406030204" pitchFamily="18" charset="0"/>
                <a:ea typeface="Cambria" panose="02040503050406030204" pitchFamily="18" charset="0"/>
                <a:cs typeface="Cambria"/>
              </a:rPr>
              <a:t>với sự</a:t>
            </a:r>
            <a:r>
              <a:rPr lang="en-US" sz="440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ki</a:t>
            </a:r>
            <a:r>
              <a:rPr lang="vi-VN" sz="4400">
                <a:latin typeface="Cambria" panose="02040503050406030204" pitchFamily="18" charset="0"/>
                <a:ea typeface="Cambria" panose="02040503050406030204" pitchFamily="18" charset="0"/>
                <a:cs typeface="Cambria"/>
              </a:rPr>
              <a:t>ệ</a:t>
            </a:r>
            <a:r>
              <a:rPr sz="4400">
                <a:latin typeface="Cambria" panose="02040503050406030204" pitchFamily="18" charset="0"/>
                <a:ea typeface="Cambria" panose="02040503050406030204" pitchFamily="18" charset="0"/>
                <a:cs typeface="Cambria"/>
              </a:rPr>
              <a:t>n</a:t>
            </a:r>
            <a:r>
              <a:rPr lang="en-US" sz="440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mờ</a:t>
            </a:r>
            <a:r>
              <a:rPr lang="en-US" sz="4400">
                <a:latin typeface="Cambria" panose="02040503050406030204" pitchFamily="18" charset="0"/>
                <a:ea typeface="Cambria" panose="02040503050406030204" pitchFamily="18" charset="0"/>
                <a:cs typeface="Cambria"/>
              </a:rPr>
              <a:t> </a:t>
            </a:r>
            <a:r>
              <a:rPr sz="4800">
                <a:latin typeface="Cambria" panose="02040503050406030204" pitchFamily="18" charset="0"/>
                <a:ea typeface="Cambria" panose="02040503050406030204" pitchFamily="18" charset="0"/>
                <a:cs typeface="Cambria"/>
              </a:rPr>
              <a:t>¬</a:t>
            </a:r>
            <a:r>
              <a:rPr sz="4800" i="1">
                <a:latin typeface="Cambria" panose="02040503050406030204" pitchFamily="18" charset="0"/>
                <a:ea typeface="Cambria" panose="02040503050406030204" pitchFamily="18" charset="0"/>
                <a:cs typeface="Times New Roman"/>
              </a:rPr>
              <a:t>Q </a:t>
            </a:r>
            <a:r>
              <a:rPr sz="4400">
                <a:latin typeface="Cambria" panose="02040503050406030204" pitchFamily="18" charset="0"/>
                <a:ea typeface="Cambria" panose="02040503050406030204" pitchFamily="18" charset="0"/>
                <a:cs typeface="Cambria"/>
              </a:rPr>
              <a:t>có k</a:t>
            </a:r>
            <a:r>
              <a:rPr lang="en-US" sz="4400">
                <a:latin typeface="Cambria" panose="02040503050406030204" pitchFamily="18" charset="0"/>
                <a:ea typeface="Cambria" panose="02040503050406030204" pitchFamily="18" charset="0"/>
                <a:cs typeface="Cambria"/>
              </a:rPr>
              <a:t>ế</a:t>
            </a:r>
            <a:r>
              <a:rPr sz="4400">
                <a:latin typeface="Cambria" panose="02040503050406030204" pitchFamily="18" charset="0"/>
                <a:ea typeface="Cambria" panose="02040503050406030204" pitchFamily="18" charset="0"/>
                <a:cs typeface="Cambria"/>
              </a:rPr>
              <a:t>t lu</a:t>
            </a:r>
            <a:r>
              <a:rPr lang="en-US" sz="4400">
                <a:latin typeface="Cambria" panose="02040503050406030204" pitchFamily="18" charset="0"/>
                <a:ea typeface="Cambria" panose="02040503050406030204" pitchFamily="18" charset="0"/>
                <a:cs typeface="Cambria"/>
              </a:rPr>
              <a:t>ậ</a:t>
            </a:r>
            <a:r>
              <a:rPr sz="4400">
                <a:latin typeface="Cambria" panose="02040503050406030204" pitchFamily="18" charset="0"/>
                <a:ea typeface="Cambria" panose="02040503050406030204" pitchFamily="18" charset="0"/>
                <a:cs typeface="Cambria"/>
              </a:rPr>
              <a:t>n mờ</a:t>
            </a:r>
            <a:r>
              <a:rPr lang="en-US" sz="4400">
                <a:latin typeface="Cambria" panose="02040503050406030204" pitchFamily="18" charset="0"/>
                <a:ea typeface="Cambria" panose="02040503050406030204" pitchFamily="18" charset="0"/>
                <a:cs typeface="Cambria"/>
              </a:rPr>
              <a:t> </a:t>
            </a:r>
            <a:r>
              <a:rPr lang="en-US" sz="4800">
                <a:latin typeface="Cambria" panose="02040503050406030204" pitchFamily="18" charset="0"/>
                <a:ea typeface="Cambria" panose="02040503050406030204" pitchFamily="18" charset="0"/>
                <a:cs typeface="Cambria"/>
              </a:rPr>
              <a:t>¬</a:t>
            </a:r>
            <a:r>
              <a:rPr lang="en-US" sz="4800" i="1">
                <a:latin typeface="Cambria" panose="02040503050406030204" pitchFamily="18" charset="0"/>
                <a:ea typeface="Cambria" panose="02040503050406030204" pitchFamily="18" charset="0"/>
                <a:cs typeface="Times New Roman"/>
              </a:rPr>
              <a:t>P</a:t>
            </a:r>
            <a:r>
              <a:rPr sz="4400">
                <a:latin typeface="Cambria" panose="02040503050406030204" pitchFamily="18" charset="0"/>
                <a:ea typeface="Cambria" panose="02040503050406030204" pitchFamily="18" charset="0"/>
                <a:cs typeface="Cambria"/>
              </a:rPr>
              <a:t>.</a:t>
            </a:r>
          </a:p>
          <a:p>
            <a:pPr marL="514984" marR="283210" indent="-502920">
              <a:lnSpc>
                <a:spcPct val="150000"/>
              </a:lnSpc>
              <a:buSzPct val="123529"/>
              <a:buChar char="•"/>
              <a:tabLst>
                <a:tab pos="514350" algn="l"/>
                <a:tab pos="2251075" algn="l"/>
              </a:tabLst>
            </a:pPr>
            <a:r>
              <a:rPr sz="4400" dirty="0">
                <a:latin typeface="Cambria" panose="02040503050406030204" pitchFamily="18" charset="0"/>
                <a:ea typeface="Cambria" panose="02040503050406030204" pitchFamily="18" charset="0"/>
                <a:cs typeface="Cambria"/>
              </a:rPr>
              <a:t>Nên với </a:t>
            </a:r>
            <a:r>
              <a:rPr sz="4400">
                <a:latin typeface="Cambria" panose="02040503050406030204" pitchFamily="18" charset="0"/>
                <a:ea typeface="Cambria" panose="02040503050406030204" pitchFamily="18" charset="0"/>
                <a:cs typeface="Cambria"/>
              </a:rPr>
              <a:t>sự ki</a:t>
            </a:r>
            <a:r>
              <a:rPr lang="vi-VN" sz="4400">
                <a:latin typeface="Cambria" panose="02040503050406030204" pitchFamily="18" charset="0"/>
                <a:ea typeface="Cambria" panose="02040503050406030204" pitchFamily="18" charset="0"/>
                <a:cs typeface="Cambria"/>
              </a:rPr>
              <a:t>ệ</a:t>
            </a:r>
            <a:r>
              <a:rPr sz="4400">
                <a:latin typeface="Cambria" panose="02040503050406030204" pitchFamily="18" charset="0"/>
                <a:ea typeface="Cambria" panose="02040503050406030204" pitchFamily="18" charset="0"/>
                <a:cs typeface="Cambria"/>
              </a:rPr>
              <a:t>n m</a:t>
            </a:r>
            <a:r>
              <a:rPr lang="en-US" sz="4400">
                <a:latin typeface="Cambria" panose="02040503050406030204" pitchFamily="18" charset="0"/>
                <a:ea typeface="Cambria" panose="02040503050406030204" pitchFamily="18" charset="0"/>
                <a:cs typeface="Cambria"/>
              </a:rPr>
              <a:t>ờ </a:t>
            </a:r>
            <a:r>
              <a:rPr sz="4800">
                <a:latin typeface="Cambria" panose="02040503050406030204" pitchFamily="18" charset="0"/>
                <a:ea typeface="Cambria" panose="02040503050406030204" pitchFamily="18" charset="0"/>
                <a:cs typeface="Cambria"/>
              </a:rPr>
              <a:t>¬</a:t>
            </a:r>
            <a:r>
              <a:rPr sz="4800" i="1">
                <a:latin typeface="Cambria" panose="02040503050406030204" pitchFamily="18" charset="0"/>
                <a:ea typeface="Cambria" panose="02040503050406030204" pitchFamily="18" charset="0"/>
                <a:cs typeface="Times New Roman"/>
              </a:rPr>
              <a:t>Q </a:t>
            </a:r>
            <a:r>
              <a:rPr sz="4800" dirty="0">
                <a:latin typeface="Cambria" panose="02040503050406030204" pitchFamily="18" charset="0"/>
                <a:ea typeface="Cambria" panose="02040503050406030204" pitchFamily="18" charset="0"/>
                <a:cs typeface="Cambria"/>
              </a:rPr>
              <a:t>= {</a:t>
            </a:r>
            <a:r>
              <a:rPr sz="4800" i="1" dirty="0">
                <a:latin typeface="Cambria" panose="02040503050406030204" pitchFamily="18" charset="0"/>
                <a:ea typeface="Cambria" panose="02040503050406030204" pitchFamily="18" charset="0"/>
                <a:cs typeface="Times New Roman"/>
              </a:rPr>
              <a:t>y </a:t>
            </a:r>
            <a:r>
              <a:rPr sz="4800" dirty="0">
                <a:latin typeface="Cambria" panose="02040503050406030204" pitchFamily="18" charset="0"/>
                <a:ea typeface="Cambria" panose="02040503050406030204" pitchFamily="18" charset="0"/>
                <a:cs typeface="Cambria"/>
              </a:rPr>
              <a:t>= </a:t>
            </a:r>
            <a:r>
              <a:rPr sz="4800">
                <a:latin typeface="Cambria" panose="02040503050406030204" pitchFamily="18" charset="0"/>
                <a:ea typeface="Cambria" panose="02040503050406030204" pitchFamily="18" charset="0"/>
                <a:cs typeface="Cambria"/>
              </a:rPr>
              <a:t>¬</a:t>
            </a:r>
            <a:r>
              <a:rPr sz="4800" i="1">
                <a:latin typeface="Cambria" panose="02040503050406030204" pitchFamily="18" charset="0"/>
                <a:ea typeface="Cambria" panose="02040503050406030204" pitchFamily="18" charset="0"/>
                <a:cs typeface="Times New Roman"/>
              </a:rPr>
              <a:t>B</a:t>
            </a:r>
            <a:r>
              <a:rPr sz="4800">
                <a:latin typeface="Cambria" panose="02040503050406030204" pitchFamily="18" charset="0"/>
                <a:ea typeface="Cambria" panose="02040503050406030204" pitchFamily="18" charset="0"/>
                <a:cs typeface="Cambria"/>
              </a:rPr>
              <a:t>′</a:t>
            </a:r>
            <a:r>
              <a:rPr lang="en-US" sz="4800">
                <a:latin typeface="Cambria" panose="02040503050406030204" pitchFamily="18" charset="0"/>
                <a:ea typeface="Cambria" panose="02040503050406030204" pitchFamily="18" charset="0"/>
                <a:cs typeface="Cambria"/>
              </a:rPr>
              <a:t>}</a:t>
            </a:r>
            <a:r>
              <a:rPr sz="4400">
                <a:latin typeface="Cambria" panose="02040503050406030204" pitchFamily="18" charset="0"/>
                <a:ea typeface="Cambria" panose="02040503050406030204" pitchFamily="18" charset="0"/>
                <a:cs typeface="Cambria"/>
              </a:rPr>
              <a:t>, </a:t>
            </a:r>
            <a:r>
              <a:rPr sz="4400" dirty="0">
                <a:latin typeface="Cambria" panose="02040503050406030204" pitchFamily="18" charset="0"/>
                <a:ea typeface="Cambria" panose="02040503050406030204" pitchFamily="18" charset="0"/>
                <a:cs typeface="Cambria"/>
              </a:rPr>
              <a:t>cùng </a:t>
            </a:r>
            <a:r>
              <a:rPr sz="4400">
                <a:latin typeface="Cambria" panose="02040503050406030204" pitchFamily="18" charset="0"/>
                <a:ea typeface="Cambria" panose="02040503050406030204" pitchFamily="18" charset="0"/>
                <a:cs typeface="Cambria"/>
              </a:rPr>
              <a:t>với lu</a:t>
            </a:r>
            <a:r>
              <a:rPr lang="en-US" sz="4400">
                <a:latin typeface="Cambria" panose="02040503050406030204" pitchFamily="18" charset="0"/>
                <a:ea typeface="Cambria" panose="02040503050406030204" pitchFamily="18" charset="0"/>
                <a:cs typeface="Cambria"/>
              </a:rPr>
              <a:t>ậ</a:t>
            </a:r>
            <a:r>
              <a:rPr sz="4400">
                <a:latin typeface="Cambria" panose="02040503050406030204" pitchFamily="18" charset="0"/>
                <a:ea typeface="Cambria" panose="02040503050406030204" pitchFamily="18" charset="0"/>
                <a:cs typeface="Cambria"/>
              </a:rPr>
              <a:t>t </a:t>
            </a:r>
            <a:r>
              <a:rPr sz="4400" dirty="0">
                <a:latin typeface="Cambria" panose="02040503050406030204" pitchFamily="18" charset="0"/>
                <a:ea typeface="Cambria" panose="02040503050406030204" pitchFamily="18" charset="0"/>
                <a:cs typeface="Cambria"/>
              </a:rPr>
              <a:t>mờ </a:t>
            </a:r>
            <a:r>
              <a:rPr sz="4800" i="1" dirty="0">
                <a:latin typeface="Cambria" panose="02040503050406030204" pitchFamily="18" charset="0"/>
                <a:ea typeface="Cambria" panose="02040503050406030204" pitchFamily="18" charset="0"/>
                <a:cs typeface="Times New Roman"/>
              </a:rPr>
              <a:t>P </a:t>
            </a:r>
            <a:r>
              <a:rPr sz="4800" dirty="0">
                <a:latin typeface="Cambria" panose="02040503050406030204" pitchFamily="18" charset="0"/>
                <a:ea typeface="Cambria" panose="02040503050406030204" pitchFamily="18" charset="0"/>
                <a:cs typeface="Cambria"/>
              </a:rPr>
              <a:t>⇒ </a:t>
            </a:r>
            <a:r>
              <a:rPr sz="4800" i="1" dirty="0">
                <a:latin typeface="Cambria" panose="02040503050406030204" pitchFamily="18" charset="0"/>
                <a:ea typeface="Cambria" panose="02040503050406030204" pitchFamily="18" charset="0"/>
                <a:cs typeface="Times New Roman"/>
              </a:rPr>
              <a:t>Q</a:t>
            </a:r>
            <a:r>
              <a:rPr sz="4400" dirty="0">
                <a:latin typeface="Cambria" panose="02040503050406030204" pitchFamily="18" charset="0"/>
                <a:ea typeface="Cambria" panose="02040503050406030204" pitchFamily="18" charset="0"/>
                <a:cs typeface="Cambria"/>
              </a:rPr>
              <a:t>, thı̀ </a:t>
            </a:r>
            <a:r>
              <a:rPr sz="4400">
                <a:latin typeface="Cambria" panose="02040503050406030204" pitchFamily="18" charset="0"/>
                <a:ea typeface="Cambria" panose="02040503050406030204" pitchFamily="18" charset="0"/>
                <a:cs typeface="Cambria"/>
              </a:rPr>
              <a:t>có k</a:t>
            </a:r>
            <a:r>
              <a:rPr lang="en-US" sz="4400">
                <a:latin typeface="Cambria" panose="02040503050406030204" pitchFamily="18" charset="0"/>
                <a:ea typeface="Cambria" panose="02040503050406030204" pitchFamily="18" charset="0"/>
                <a:cs typeface="Cambria"/>
              </a:rPr>
              <a:t>ế</a:t>
            </a:r>
            <a:r>
              <a:rPr sz="4400">
                <a:latin typeface="Cambria" panose="02040503050406030204" pitchFamily="18" charset="0"/>
                <a:ea typeface="Cambria" panose="02040503050406030204" pitchFamily="18" charset="0"/>
                <a:cs typeface="Cambria"/>
              </a:rPr>
              <a:t>t</a:t>
            </a:r>
            <a:r>
              <a:rPr lang="en-US" sz="440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lu</a:t>
            </a:r>
            <a:r>
              <a:rPr lang="en-US" sz="4400">
                <a:latin typeface="Cambria" panose="02040503050406030204" pitchFamily="18" charset="0"/>
                <a:ea typeface="Cambria" panose="02040503050406030204" pitchFamily="18" charset="0"/>
                <a:cs typeface="Cambria"/>
              </a:rPr>
              <a:t>ậ</a:t>
            </a:r>
            <a:r>
              <a:rPr sz="4400">
                <a:latin typeface="Cambria" panose="02040503050406030204" pitchFamily="18" charset="0"/>
                <a:ea typeface="Cambria" panose="02040503050406030204" pitchFamily="18" charset="0"/>
                <a:cs typeface="Cambria"/>
              </a:rPr>
              <a:t>n là</a:t>
            </a:r>
            <a:r>
              <a:rPr lang="en-US" sz="4400">
                <a:latin typeface="Cambria" panose="02040503050406030204" pitchFamily="18" charset="0"/>
                <a:ea typeface="Cambria" panose="02040503050406030204" pitchFamily="18" charset="0"/>
                <a:cs typeface="Cambria"/>
              </a:rPr>
              <a:t> </a:t>
            </a:r>
            <a:r>
              <a:rPr sz="4800">
                <a:latin typeface="Cambria" panose="02040503050406030204" pitchFamily="18" charset="0"/>
                <a:ea typeface="Cambria" panose="02040503050406030204" pitchFamily="18" charset="0"/>
                <a:cs typeface="Cambria"/>
              </a:rPr>
              <a:t>¬</a:t>
            </a:r>
            <a:r>
              <a:rPr sz="4800" i="1">
                <a:latin typeface="Cambria" panose="02040503050406030204" pitchFamily="18" charset="0"/>
                <a:ea typeface="Cambria" panose="02040503050406030204" pitchFamily="18" charset="0"/>
                <a:cs typeface="Times New Roman"/>
              </a:rPr>
              <a:t>P </a:t>
            </a:r>
            <a:r>
              <a:rPr sz="4800" dirty="0">
                <a:latin typeface="Cambria" panose="02040503050406030204" pitchFamily="18" charset="0"/>
                <a:ea typeface="Cambria" panose="02040503050406030204" pitchFamily="18" charset="0"/>
                <a:cs typeface="Cambria"/>
              </a:rPr>
              <a:t>= {</a:t>
            </a:r>
            <a:r>
              <a:rPr sz="4800" i="1" dirty="0">
                <a:latin typeface="Cambria" panose="02040503050406030204" pitchFamily="18" charset="0"/>
                <a:ea typeface="Cambria" panose="02040503050406030204" pitchFamily="18" charset="0"/>
                <a:cs typeface="Times New Roman"/>
              </a:rPr>
              <a:t>x </a:t>
            </a:r>
            <a:r>
              <a:rPr sz="4800" dirty="0">
                <a:latin typeface="Cambria" panose="02040503050406030204" pitchFamily="18" charset="0"/>
                <a:ea typeface="Cambria" panose="02040503050406030204" pitchFamily="18" charset="0"/>
                <a:cs typeface="Cambria"/>
              </a:rPr>
              <a:t>= </a:t>
            </a:r>
            <a:r>
              <a:rPr sz="4800">
                <a:latin typeface="Cambria" panose="02040503050406030204" pitchFamily="18" charset="0"/>
                <a:ea typeface="Cambria" panose="02040503050406030204" pitchFamily="18" charset="0"/>
                <a:cs typeface="Cambria"/>
              </a:rPr>
              <a:t>¬</a:t>
            </a:r>
            <a:r>
              <a:rPr sz="4800" i="1">
                <a:latin typeface="Cambria" panose="02040503050406030204" pitchFamily="18" charset="0"/>
                <a:ea typeface="Cambria" panose="02040503050406030204" pitchFamily="18" charset="0"/>
                <a:cs typeface="Times New Roman"/>
              </a:rPr>
              <a:t>A</a:t>
            </a:r>
            <a:r>
              <a:rPr sz="4800">
                <a:latin typeface="Cambria" panose="02040503050406030204" pitchFamily="18" charset="0"/>
                <a:ea typeface="Cambria" panose="02040503050406030204" pitchFamily="18" charset="0"/>
                <a:cs typeface="Cambria"/>
              </a:rPr>
              <a:t>′</a:t>
            </a:r>
            <a:r>
              <a:rPr lang="en-US" sz="4800">
                <a:latin typeface="Cambria" panose="02040503050406030204" pitchFamily="18" charset="0"/>
                <a:ea typeface="Cambria" panose="02040503050406030204" pitchFamily="18" charset="0"/>
                <a:cs typeface="Cambria"/>
              </a:rPr>
              <a:t>}</a:t>
            </a:r>
          </a:p>
          <a:p>
            <a:pPr marL="514984" marR="283210" indent="-502920">
              <a:lnSpc>
                <a:spcPct val="150000"/>
              </a:lnSpc>
              <a:buSzPct val="123529"/>
              <a:buChar char="•"/>
              <a:tabLst>
                <a:tab pos="514350" algn="l"/>
                <a:tab pos="2251075" algn="l"/>
              </a:tabLst>
            </a:pPr>
            <a:r>
              <a:rPr sz="4400">
                <a:latin typeface="Cambria" panose="02040503050406030204" pitchFamily="18" charset="0"/>
                <a:ea typeface="Cambria" panose="02040503050406030204" pitchFamily="18" charset="0"/>
                <a:cs typeface="Cambria"/>
              </a:rPr>
              <a:t>Ch</a:t>
            </a:r>
            <a:r>
              <a:rPr lang="en-US" sz="4400">
                <a:latin typeface="Cambria" panose="02040503050406030204" pitchFamily="18" charset="0"/>
                <a:ea typeface="Cambria" panose="02040503050406030204" pitchFamily="18" charset="0"/>
                <a:cs typeface="Cambria"/>
              </a:rPr>
              <a:t>ẳ</a:t>
            </a:r>
            <a:r>
              <a:rPr sz="4400">
                <a:latin typeface="Cambria" panose="02040503050406030204" pitchFamily="18" charset="0"/>
                <a:ea typeface="Cambria" panose="02040503050406030204" pitchFamily="18" charset="0"/>
                <a:cs typeface="Cambria"/>
              </a:rPr>
              <a:t>ng </a:t>
            </a:r>
            <a:r>
              <a:rPr sz="4400" dirty="0">
                <a:latin typeface="Cambria" panose="02040503050406030204" pitchFamily="18" charset="0"/>
                <a:ea typeface="Cambria" panose="02040503050406030204" pitchFamily="18" charset="0"/>
                <a:cs typeface="Cambria"/>
              </a:rPr>
              <a:t>hạn, cũng </a:t>
            </a:r>
            <a:r>
              <a:rPr sz="4400">
                <a:latin typeface="Cambria" panose="02040503050406030204" pitchFamily="18" charset="0"/>
                <a:ea typeface="Cambria" panose="02040503050406030204" pitchFamily="18" charset="0"/>
                <a:cs typeface="Cambria"/>
              </a:rPr>
              <a:t>với lu</a:t>
            </a:r>
            <a:r>
              <a:rPr lang="en-US" sz="4400">
                <a:latin typeface="Cambria" panose="02040503050406030204" pitchFamily="18" charset="0"/>
                <a:ea typeface="Cambria" panose="02040503050406030204" pitchFamily="18" charset="0"/>
                <a:cs typeface="Cambria"/>
              </a:rPr>
              <a:t>ậ</a:t>
            </a:r>
            <a:r>
              <a:rPr sz="4400">
                <a:latin typeface="Cambria" panose="02040503050406030204" pitchFamily="18" charset="0"/>
                <a:ea typeface="Cambria" panose="02040503050406030204" pitchFamily="18" charset="0"/>
                <a:cs typeface="Cambria"/>
              </a:rPr>
              <a:t>t </a:t>
            </a:r>
            <a:r>
              <a:rPr sz="4400" dirty="0">
                <a:latin typeface="Cambria" panose="02040503050406030204" pitchFamily="18" charset="0"/>
                <a:ea typeface="Cambria" panose="02040503050406030204" pitchFamily="18" charset="0"/>
                <a:cs typeface="Cambria"/>
              </a:rPr>
              <a:t>như trên: </a:t>
            </a:r>
            <a:r>
              <a:rPr sz="4800" i="1" dirty="0">
                <a:latin typeface="Cambria" panose="02040503050406030204" pitchFamily="18" charset="0"/>
                <a:ea typeface="Cambria" panose="02040503050406030204" pitchFamily="18" charset="0"/>
                <a:cs typeface="Times New Roman"/>
              </a:rPr>
              <a:t>P </a:t>
            </a:r>
            <a:r>
              <a:rPr sz="4800" dirty="0">
                <a:latin typeface="Cambria" panose="02040503050406030204" pitchFamily="18" charset="0"/>
                <a:ea typeface="Cambria" panose="02040503050406030204" pitchFamily="18" charset="0"/>
                <a:cs typeface="Cambria"/>
              </a:rPr>
              <a:t>⇒ </a:t>
            </a:r>
            <a:r>
              <a:rPr sz="4800" i="1" dirty="0">
                <a:latin typeface="Cambria" panose="02040503050406030204" pitchFamily="18" charset="0"/>
                <a:ea typeface="Cambria" panose="02040503050406030204" pitchFamily="18" charset="0"/>
                <a:cs typeface="Times New Roman"/>
              </a:rPr>
              <a:t>Q </a:t>
            </a:r>
            <a:r>
              <a:rPr sz="4400" dirty="0">
                <a:latin typeface="Cambria" panose="02040503050406030204" pitchFamily="18" charset="0"/>
                <a:ea typeface="Cambria" panose="02040503050406030204" pitchFamily="18" charset="0"/>
                <a:cs typeface="Cambria"/>
              </a:rPr>
              <a:t>là “</a:t>
            </a:r>
            <a:r>
              <a:rPr sz="4400" i="1" dirty="0">
                <a:latin typeface="Cambria" panose="02040503050406030204" pitchFamily="18" charset="0"/>
                <a:ea typeface="Cambria" panose="02040503050406030204" pitchFamily="18" charset="0"/>
                <a:cs typeface="Cambria"/>
              </a:rPr>
              <a:t>cánh quạt quay nhanh </a:t>
            </a:r>
            <a:r>
              <a:rPr sz="4400" i="1">
                <a:latin typeface="Cambria" panose="02040503050406030204" pitchFamily="18" charset="0"/>
                <a:ea typeface="Cambria" panose="02040503050406030204" pitchFamily="18" charset="0"/>
                <a:cs typeface="Cambria"/>
              </a:rPr>
              <a:t>thì gió</a:t>
            </a:r>
            <a:r>
              <a:rPr lang="en-US" sz="4400" i="1">
                <a:latin typeface="Cambria" panose="02040503050406030204" pitchFamily="18" charset="0"/>
                <a:ea typeface="Cambria" panose="02040503050406030204" pitchFamily="18" charset="0"/>
                <a:cs typeface="Cambria"/>
              </a:rPr>
              <a:t> </a:t>
            </a:r>
            <a:r>
              <a:rPr sz="4400" i="1">
                <a:latin typeface="Cambria" panose="02040503050406030204" pitchFamily="18" charset="0"/>
                <a:ea typeface="Cambria" panose="02040503050406030204" pitchFamily="18" charset="0"/>
                <a:cs typeface="Cambria"/>
              </a:rPr>
              <a:t>nhiều</a:t>
            </a:r>
            <a:r>
              <a:rPr sz="4400" dirty="0">
                <a:latin typeface="Cambria" panose="02040503050406030204" pitchFamily="18" charset="0"/>
                <a:ea typeface="Cambria" panose="02040503050406030204" pitchFamily="18" charset="0"/>
                <a:cs typeface="Cambria"/>
              </a:rPr>
              <a:t>”, và với </a:t>
            </a:r>
            <a:r>
              <a:rPr sz="4400">
                <a:latin typeface="Cambria" panose="02040503050406030204" pitchFamily="18" charset="0"/>
                <a:ea typeface="Cambria" panose="02040503050406030204" pitchFamily="18" charset="0"/>
                <a:cs typeface="Cambria"/>
              </a:rPr>
              <a:t>sự ki</a:t>
            </a:r>
            <a:r>
              <a:rPr lang="vi-VN" sz="4400">
                <a:latin typeface="Cambria" panose="02040503050406030204" pitchFamily="18" charset="0"/>
                <a:ea typeface="Cambria" panose="02040503050406030204" pitchFamily="18" charset="0"/>
                <a:cs typeface="Cambria"/>
              </a:rPr>
              <a:t>ệ</a:t>
            </a:r>
            <a:r>
              <a:rPr sz="4400">
                <a:latin typeface="Cambria" panose="02040503050406030204" pitchFamily="18" charset="0"/>
                <a:ea typeface="Cambria" panose="02040503050406030204" pitchFamily="18" charset="0"/>
                <a:cs typeface="Cambria"/>
              </a:rPr>
              <a:t>n </a:t>
            </a:r>
            <a:r>
              <a:rPr sz="4400" dirty="0">
                <a:latin typeface="Cambria" panose="02040503050406030204" pitchFamily="18" charset="0"/>
                <a:ea typeface="Cambria" panose="02040503050406030204" pitchFamily="18" charset="0"/>
                <a:cs typeface="Cambria"/>
              </a:rPr>
              <a:t>“</a:t>
            </a:r>
            <a:r>
              <a:rPr sz="4400" i="1" dirty="0">
                <a:latin typeface="Cambria" panose="02040503050406030204" pitchFamily="18" charset="0"/>
                <a:ea typeface="Cambria" panose="02040503050406030204" pitchFamily="18" charset="0"/>
                <a:cs typeface="Cambria"/>
              </a:rPr>
              <a:t>gió không nhiều lắm</a:t>
            </a:r>
            <a:r>
              <a:rPr sz="4400" dirty="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thı̀ k</a:t>
            </a:r>
            <a:r>
              <a:rPr lang="en-US" sz="4400">
                <a:latin typeface="Cambria" panose="02040503050406030204" pitchFamily="18" charset="0"/>
                <a:ea typeface="Cambria" panose="02040503050406030204" pitchFamily="18" charset="0"/>
                <a:cs typeface="Cambria"/>
              </a:rPr>
              <a:t>ế</a:t>
            </a:r>
            <a:r>
              <a:rPr sz="4400">
                <a:latin typeface="Cambria" panose="02040503050406030204" pitchFamily="18" charset="0"/>
                <a:ea typeface="Cambria" panose="02040503050406030204" pitchFamily="18" charset="0"/>
                <a:cs typeface="Cambria"/>
              </a:rPr>
              <a:t>t lu</a:t>
            </a:r>
            <a:r>
              <a:rPr lang="en-US" sz="4400">
                <a:latin typeface="Cambria" panose="02040503050406030204" pitchFamily="18" charset="0"/>
                <a:ea typeface="Cambria" panose="02040503050406030204" pitchFamily="18" charset="0"/>
                <a:cs typeface="Cambria"/>
              </a:rPr>
              <a:t>ậ</a:t>
            </a:r>
            <a:r>
              <a:rPr sz="4400">
                <a:latin typeface="Cambria" panose="02040503050406030204" pitchFamily="18" charset="0"/>
                <a:ea typeface="Cambria" panose="02040503050406030204" pitchFamily="18" charset="0"/>
                <a:cs typeface="Cambria"/>
              </a:rPr>
              <a:t>n </a:t>
            </a:r>
            <a:r>
              <a:rPr sz="4400" dirty="0">
                <a:latin typeface="Cambria" panose="02040503050406030204" pitchFamily="18" charset="0"/>
                <a:ea typeface="Cambria" panose="02040503050406030204" pitchFamily="18" charset="0"/>
                <a:cs typeface="Cambria"/>
              </a:rPr>
              <a:t>là “</a:t>
            </a:r>
            <a:r>
              <a:rPr sz="4400" i="1" dirty="0">
                <a:latin typeface="Cambria" panose="02040503050406030204" pitchFamily="18" charset="0"/>
                <a:ea typeface="Cambria" panose="02040503050406030204" pitchFamily="18" charset="0"/>
                <a:cs typeface="Cambria"/>
              </a:rPr>
              <a:t>cánh </a:t>
            </a:r>
            <a:r>
              <a:rPr sz="4400" i="1">
                <a:latin typeface="Cambria" panose="02040503050406030204" pitchFamily="18" charset="0"/>
                <a:ea typeface="Cambria" panose="02040503050406030204" pitchFamily="18" charset="0"/>
                <a:cs typeface="Cambria"/>
              </a:rPr>
              <a:t>quạt quay</a:t>
            </a:r>
            <a:r>
              <a:rPr lang="en-US" sz="4400" i="1">
                <a:latin typeface="Cambria" panose="02040503050406030204" pitchFamily="18" charset="0"/>
                <a:ea typeface="Cambria" panose="02040503050406030204" pitchFamily="18" charset="0"/>
                <a:cs typeface="Cambria"/>
              </a:rPr>
              <a:t> </a:t>
            </a:r>
            <a:r>
              <a:rPr sz="4400" i="1">
                <a:latin typeface="Cambria" panose="02040503050406030204" pitchFamily="18" charset="0"/>
                <a:ea typeface="Cambria" panose="02040503050406030204" pitchFamily="18" charset="0"/>
                <a:cs typeface="Cambria"/>
              </a:rPr>
              <a:t>không </a:t>
            </a:r>
            <a:r>
              <a:rPr sz="4400" i="1" dirty="0">
                <a:latin typeface="Cambria" panose="02040503050406030204" pitchFamily="18" charset="0"/>
                <a:ea typeface="Cambria" panose="02040503050406030204" pitchFamily="18" charset="0"/>
                <a:cs typeface="Cambria"/>
              </a:rPr>
              <a:t>nhanh lắm</a:t>
            </a:r>
            <a:r>
              <a:rPr sz="4400" dirty="0">
                <a:latin typeface="Cambria" panose="02040503050406030204" pitchFamily="18" charset="0"/>
                <a:ea typeface="Cambria" panose="02040503050406030204" pitchFamily="18" charset="0"/>
                <a:cs typeface="Cambria"/>
              </a:rPr>
              <a:t>”</a:t>
            </a:r>
            <a:endParaRPr sz="4400">
              <a:latin typeface="Cambria" panose="02040503050406030204" pitchFamily="18" charset="0"/>
              <a:ea typeface="Cambria" panose="02040503050406030204" pitchFamily="18" charset="0"/>
              <a:cs typeface="Cambri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5" name="object 5"/>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100</a:t>
            </a:fld>
            <a:endParaRPr dirty="0"/>
          </a:p>
        </p:txBody>
      </p:sp>
      <p:sp>
        <p:nvSpPr>
          <p:cNvPr id="2" name="object 2"/>
          <p:cNvSpPr txBox="1">
            <a:spLocks noGrp="1"/>
          </p:cNvSpPr>
          <p:nvPr>
            <p:ph type="title"/>
          </p:nvPr>
        </p:nvSpPr>
        <p:spPr>
          <a:xfrm>
            <a:off x="1023917" y="773831"/>
            <a:ext cx="491333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Ví dụ 22</a:t>
            </a:r>
            <a:endParaRPr sz="7000">
              <a:latin typeface="Cambria"/>
              <a:cs typeface="Cambria"/>
            </a:endParaRPr>
          </a:p>
        </p:txBody>
      </p:sp>
      <p:sp>
        <p:nvSpPr>
          <p:cNvPr id="3" name="object 3"/>
          <p:cNvSpPr txBox="1"/>
          <p:nvPr/>
        </p:nvSpPr>
        <p:spPr>
          <a:xfrm>
            <a:off x="616953" y="2987675"/>
            <a:ext cx="18019733" cy="5156733"/>
          </a:xfrm>
          <a:prstGeom prst="rect">
            <a:avLst/>
          </a:prstGeom>
        </p:spPr>
        <p:txBody>
          <a:bodyPr vert="horz" wrap="square" lIns="0" tIns="45720" rIns="0" bIns="0" rtlCol="0">
            <a:spAutoFit/>
          </a:bodyPr>
          <a:lstStyle/>
          <a:p>
            <a:pPr marL="514984" marR="862965" indent="-502920">
              <a:lnSpc>
                <a:spcPct val="150000"/>
              </a:lnSpc>
              <a:spcBef>
                <a:spcPts val="600"/>
              </a:spcBef>
              <a:buSzPct val="123529"/>
              <a:buChar char="•"/>
              <a:tabLst>
                <a:tab pos="515620" algn="l"/>
              </a:tabLst>
            </a:pPr>
            <a:r>
              <a:rPr sz="4400" dirty="0">
                <a:latin typeface="Cambria"/>
                <a:cs typeface="Cambria"/>
              </a:rPr>
              <a:t>Cũng </a:t>
            </a:r>
            <a:r>
              <a:rPr sz="4400">
                <a:latin typeface="Cambria"/>
                <a:cs typeface="Cambria"/>
              </a:rPr>
              <a:t>có th</a:t>
            </a:r>
            <a:r>
              <a:rPr lang="en-US" sz="4400">
                <a:latin typeface="Cambria"/>
                <a:cs typeface="Cambria"/>
              </a:rPr>
              <a:t>ể</a:t>
            </a:r>
            <a:r>
              <a:rPr sz="4400">
                <a:latin typeface="Cambria"/>
                <a:cs typeface="Cambria"/>
              </a:rPr>
              <a:t> </a:t>
            </a:r>
            <a:r>
              <a:rPr sz="4400" dirty="0">
                <a:latin typeface="Cambria"/>
                <a:cs typeface="Cambria"/>
              </a:rPr>
              <a:t>dùng </a:t>
            </a:r>
            <a:r>
              <a:rPr sz="4400">
                <a:latin typeface="Cambria"/>
                <a:cs typeface="Cambria"/>
              </a:rPr>
              <a:t>giao di</a:t>
            </a:r>
            <a:r>
              <a:rPr lang="vi-VN" sz="4400">
                <a:latin typeface="Cambria"/>
                <a:cs typeface="Cambria"/>
              </a:rPr>
              <a:t>ệ</a:t>
            </a:r>
            <a:r>
              <a:rPr sz="4400">
                <a:latin typeface="Cambria"/>
                <a:cs typeface="Cambria"/>
              </a:rPr>
              <a:t>n </a:t>
            </a:r>
            <a:r>
              <a:rPr sz="4400" dirty="0">
                <a:latin typeface="Cambria"/>
                <a:cs typeface="Cambria"/>
              </a:rPr>
              <a:t>dưới dạng khung </a:t>
            </a:r>
            <a:r>
              <a:rPr sz="4400">
                <a:latin typeface="Cambria"/>
                <a:cs typeface="Cambria"/>
              </a:rPr>
              <a:t>cửa s</a:t>
            </a:r>
            <a:r>
              <a:rPr lang="en-US" sz="4400">
                <a:latin typeface="Cambria"/>
                <a:cs typeface="Cambria"/>
              </a:rPr>
              <a:t>ổ</a:t>
            </a:r>
            <a:r>
              <a:rPr sz="4400">
                <a:latin typeface="Cambria"/>
                <a:cs typeface="Cambria"/>
              </a:rPr>
              <a:t> </a:t>
            </a:r>
            <a:r>
              <a:rPr sz="4400" dirty="0">
                <a:latin typeface="Cambria"/>
                <a:cs typeface="Cambria"/>
              </a:rPr>
              <a:t>(window</a:t>
            </a:r>
            <a:r>
              <a:rPr sz="4400">
                <a:latin typeface="Cambria"/>
                <a:cs typeface="Cambria"/>
              </a:rPr>
              <a:t>) đ</a:t>
            </a:r>
            <a:r>
              <a:rPr lang="en-US" sz="4400">
                <a:latin typeface="Cambria"/>
                <a:cs typeface="Cambria"/>
              </a:rPr>
              <a:t>ể</a:t>
            </a:r>
            <a:r>
              <a:rPr sz="4400">
                <a:latin typeface="Cambria"/>
                <a:cs typeface="Cambria"/>
              </a:rPr>
              <a:t> vi</a:t>
            </a:r>
            <a:r>
              <a:rPr lang="en-US" sz="4400">
                <a:latin typeface="Cambria"/>
                <a:cs typeface="Cambria"/>
              </a:rPr>
              <a:t>ế</a:t>
            </a:r>
            <a:r>
              <a:rPr sz="4400">
                <a:latin typeface="Cambria"/>
                <a:cs typeface="Cambria"/>
              </a:rPr>
              <a:t>t</a:t>
            </a:r>
            <a:r>
              <a:rPr lang="en-US" sz="4400">
                <a:latin typeface="Cambria"/>
                <a:cs typeface="Cambria"/>
              </a:rPr>
              <a:t> </a:t>
            </a:r>
            <a:r>
              <a:rPr sz="4400">
                <a:latin typeface="Cambria"/>
                <a:cs typeface="Cambria"/>
              </a:rPr>
              <a:t>chương </a:t>
            </a:r>
            <a:r>
              <a:rPr sz="4400" dirty="0">
                <a:latin typeface="Cambria"/>
                <a:cs typeface="Cambria"/>
              </a:rPr>
              <a:t>trı̀nh.</a:t>
            </a:r>
            <a:endParaRPr sz="4400">
              <a:latin typeface="Cambria"/>
              <a:cs typeface="Cambria"/>
            </a:endParaRPr>
          </a:p>
          <a:p>
            <a:pPr marL="514984" marR="5080" indent="-502920">
              <a:lnSpc>
                <a:spcPct val="150000"/>
              </a:lnSpc>
              <a:spcBef>
                <a:spcPts val="600"/>
              </a:spcBef>
              <a:buSzPct val="123529"/>
              <a:buChar char="•"/>
              <a:tabLst>
                <a:tab pos="515620" algn="l"/>
              </a:tabLst>
            </a:pPr>
            <a:r>
              <a:rPr sz="4400" dirty="0">
                <a:latin typeface="Cambria"/>
                <a:cs typeface="Cambria"/>
              </a:rPr>
              <a:t>Vı́ dụ với câu ca dao "</a:t>
            </a:r>
            <a:r>
              <a:rPr sz="4400" i="1" dirty="0">
                <a:solidFill>
                  <a:srgbClr val="2402EE"/>
                </a:solidFill>
                <a:latin typeface="Cambria"/>
                <a:cs typeface="Cambria"/>
              </a:rPr>
              <a:t>Chuồn chuồn bay thấp thì m</a:t>
            </a:r>
            <a:r>
              <a:rPr sz="4400" i="1" dirty="0">
                <a:solidFill>
                  <a:srgbClr val="2402EE"/>
                </a:solidFill>
                <a:latin typeface="Times New Roman"/>
                <a:cs typeface="Times New Roman"/>
              </a:rPr>
              <a:t>ưa, bay cao th</a:t>
            </a:r>
            <a:r>
              <a:rPr sz="4400" i="1" dirty="0">
                <a:solidFill>
                  <a:srgbClr val="2402EE"/>
                </a:solidFill>
                <a:latin typeface="Cambria"/>
                <a:cs typeface="Cambria"/>
              </a:rPr>
              <a:t>ì nắng</a:t>
            </a:r>
            <a:r>
              <a:rPr sz="4400" i="1">
                <a:solidFill>
                  <a:srgbClr val="2402EE"/>
                </a:solidFill>
                <a:latin typeface="Cambria"/>
                <a:cs typeface="Cambria"/>
              </a:rPr>
              <a:t>, bay</a:t>
            </a:r>
            <a:r>
              <a:rPr lang="en-US" sz="4400" i="1">
                <a:solidFill>
                  <a:srgbClr val="2402EE"/>
                </a:solidFill>
                <a:latin typeface="Cambria"/>
                <a:cs typeface="Cambria"/>
              </a:rPr>
              <a:t> </a:t>
            </a:r>
            <a:r>
              <a:rPr sz="4400" i="1">
                <a:solidFill>
                  <a:srgbClr val="2402EE"/>
                </a:solidFill>
                <a:latin typeface="Cambria"/>
                <a:cs typeface="Cambria"/>
              </a:rPr>
              <a:t>vừa </a:t>
            </a:r>
            <a:r>
              <a:rPr sz="4400" i="1" dirty="0">
                <a:solidFill>
                  <a:srgbClr val="2402EE"/>
                </a:solidFill>
                <a:latin typeface="Cambria"/>
                <a:cs typeface="Cambria"/>
              </a:rPr>
              <a:t>thì râm</a:t>
            </a:r>
            <a:r>
              <a:rPr sz="4400">
                <a:latin typeface="Cambria"/>
                <a:cs typeface="Cambria"/>
              </a:rPr>
              <a:t>", k</a:t>
            </a:r>
            <a:r>
              <a:rPr lang="en-US" sz="4400">
                <a:latin typeface="Cambria"/>
                <a:cs typeface="Cambria"/>
              </a:rPr>
              <a:t>ế</a:t>
            </a:r>
            <a:r>
              <a:rPr sz="4400">
                <a:latin typeface="Cambria"/>
                <a:cs typeface="Cambria"/>
              </a:rPr>
              <a:t>t </a:t>
            </a:r>
            <a:r>
              <a:rPr sz="4400" dirty="0">
                <a:latin typeface="Cambria"/>
                <a:cs typeface="Cambria"/>
              </a:rPr>
              <a:t>hợp </a:t>
            </a:r>
            <a:r>
              <a:rPr sz="4400">
                <a:latin typeface="Cambria"/>
                <a:cs typeface="Cambria"/>
              </a:rPr>
              <a:t>với "</a:t>
            </a:r>
            <a:r>
              <a:rPr sz="4400" i="1">
                <a:solidFill>
                  <a:srgbClr val="2402EE"/>
                </a:solidFill>
                <a:latin typeface="Cambria"/>
                <a:cs typeface="Cambria"/>
              </a:rPr>
              <a:t>Mây xanh thì nắng, mây trắng thì m</a:t>
            </a:r>
            <a:r>
              <a:rPr sz="4400" i="1">
                <a:solidFill>
                  <a:srgbClr val="2402EE"/>
                </a:solidFill>
                <a:latin typeface="Times New Roman"/>
                <a:cs typeface="Times New Roman"/>
              </a:rPr>
              <a:t>ưa</a:t>
            </a:r>
            <a:r>
              <a:rPr sz="4400">
                <a:latin typeface="Times New Roman"/>
                <a:cs typeface="Times New Roman"/>
              </a:rPr>
              <a:t>". </a:t>
            </a:r>
            <a:endParaRPr lang="en-US" sz="4400">
              <a:latin typeface="Times New Roman"/>
              <a:cs typeface="Times New Roman"/>
            </a:endParaRPr>
          </a:p>
          <a:p>
            <a:pPr marL="514984" marR="5080" indent="-502920">
              <a:lnSpc>
                <a:spcPct val="150000"/>
              </a:lnSpc>
              <a:spcBef>
                <a:spcPts val="600"/>
              </a:spcBef>
              <a:buSzPct val="123529"/>
              <a:buChar char="•"/>
              <a:tabLst>
                <a:tab pos="515620" algn="l"/>
              </a:tabLst>
            </a:pPr>
            <a:r>
              <a:rPr sz="4400">
                <a:latin typeface="Times New Roman"/>
                <a:cs typeface="Times New Roman"/>
              </a:rPr>
              <a:t>Viết</a:t>
            </a:r>
            <a:r>
              <a:rPr lang="en-US" sz="4400">
                <a:latin typeface="Times New Roman"/>
                <a:cs typeface="Times New Roman"/>
              </a:rPr>
              <a:t> </a:t>
            </a:r>
            <a:r>
              <a:rPr sz="4400">
                <a:latin typeface="Times New Roman"/>
                <a:cs typeface="Times New Roman"/>
              </a:rPr>
              <a:t>chương </a:t>
            </a:r>
            <a:r>
              <a:rPr sz="4400" dirty="0">
                <a:latin typeface="Times New Roman"/>
                <a:cs typeface="Times New Roman"/>
              </a:rPr>
              <a:t>trình điều khiển để "</a:t>
            </a:r>
            <a:r>
              <a:rPr sz="4400" i="1" dirty="0">
                <a:latin typeface="Times New Roman"/>
                <a:cs typeface="Times New Roman"/>
              </a:rPr>
              <a:t>dự báo thời tiết</a:t>
            </a:r>
            <a:r>
              <a:rPr sz="4400" dirty="0">
                <a:latin typeface="Times New Roman"/>
                <a:cs typeface="Times New Roman"/>
              </a:rPr>
              <a:t>"</a:t>
            </a:r>
            <a:endParaRPr sz="4400">
              <a:latin typeface="Times New Roman"/>
              <a:cs typeface="Times New Roman"/>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101</a:t>
            </a:fld>
            <a:endParaRPr spc="15" dirty="0"/>
          </a:p>
        </p:txBody>
      </p:sp>
      <p:sp>
        <p:nvSpPr>
          <p:cNvPr id="2" name="object 2"/>
          <p:cNvSpPr txBox="1"/>
          <p:nvPr/>
        </p:nvSpPr>
        <p:spPr>
          <a:xfrm>
            <a:off x="1001524" y="930275"/>
            <a:ext cx="18651726" cy="9301264"/>
          </a:xfrm>
          <a:prstGeom prst="rect">
            <a:avLst/>
          </a:prstGeom>
        </p:spPr>
        <p:txBody>
          <a:bodyPr vert="horz" wrap="square" lIns="0" tIns="158750" rIns="0" bIns="0" rtlCol="0">
            <a:spAutoFit/>
          </a:bodyPr>
          <a:lstStyle/>
          <a:p>
            <a:pPr marL="514984" indent="-502920">
              <a:lnSpc>
                <a:spcPct val="150000"/>
              </a:lnSpc>
              <a:buSzPct val="123529"/>
              <a:buChar char="•"/>
              <a:tabLst>
                <a:tab pos="515620" algn="l"/>
              </a:tabLst>
            </a:pPr>
            <a:r>
              <a:rPr sz="4400" b="1" dirty="0">
                <a:latin typeface="Cambria"/>
                <a:cs typeface="Cambria"/>
              </a:rPr>
              <a:t>Giả sử không </a:t>
            </a:r>
            <a:r>
              <a:rPr sz="4400" b="1">
                <a:latin typeface="Cambria"/>
                <a:cs typeface="Cambria"/>
              </a:rPr>
              <a:t>gian n</a:t>
            </a:r>
            <a:r>
              <a:rPr lang="en-US" sz="4400" b="1">
                <a:latin typeface="Cambria"/>
                <a:cs typeface="Cambria"/>
              </a:rPr>
              <a:t>ề</a:t>
            </a:r>
            <a:r>
              <a:rPr sz="4400" b="1">
                <a:latin typeface="Cambria"/>
                <a:cs typeface="Cambria"/>
              </a:rPr>
              <a:t>n</a:t>
            </a:r>
            <a:r>
              <a:rPr sz="4400" b="1" dirty="0">
                <a:latin typeface="Cambria"/>
                <a:cs typeface="Cambria"/>
              </a:rPr>
              <a:t>:</a:t>
            </a:r>
            <a:endParaRPr sz="4400" b="1">
              <a:latin typeface="Cambria"/>
              <a:cs typeface="Cambria"/>
            </a:endParaRPr>
          </a:p>
          <a:p>
            <a:pPr marL="1059180" lvl="1" indent="-544830">
              <a:lnSpc>
                <a:spcPct val="150000"/>
              </a:lnSpc>
              <a:buSzPct val="123529"/>
              <a:buFont typeface="Microsoft Sans Serif"/>
              <a:buChar char="‣"/>
              <a:tabLst>
                <a:tab pos="1059815" algn="l"/>
                <a:tab pos="2720340" algn="l"/>
              </a:tabLst>
            </a:pPr>
            <a:r>
              <a:rPr sz="4400" i="1" dirty="0">
                <a:solidFill>
                  <a:srgbClr val="011993"/>
                </a:solidFill>
                <a:latin typeface="Cambria"/>
                <a:cs typeface="Cambria"/>
              </a:rPr>
              <a:t>X </a:t>
            </a:r>
            <a:r>
              <a:rPr sz="4400">
                <a:solidFill>
                  <a:srgbClr val="011993"/>
                </a:solidFill>
                <a:latin typeface="Cambria"/>
                <a:cs typeface="Cambria"/>
              </a:rPr>
              <a:t>là đ</a:t>
            </a:r>
            <a:r>
              <a:rPr lang="en-US" sz="4400">
                <a:solidFill>
                  <a:srgbClr val="011993"/>
                </a:solidFill>
                <a:latin typeface="Cambria"/>
                <a:cs typeface="Cambria"/>
              </a:rPr>
              <a:t>ộ</a:t>
            </a:r>
            <a:r>
              <a:rPr sz="4400" dirty="0">
                <a:solidFill>
                  <a:srgbClr val="011993"/>
                </a:solidFill>
                <a:latin typeface="Cambria"/>
                <a:cs typeface="Cambria"/>
              </a:rPr>
              <a:t>	cao (tı́nh từ </a:t>
            </a:r>
            <a:r>
              <a:rPr sz="4400">
                <a:solidFill>
                  <a:srgbClr val="011993"/>
                </a:solidFill>
                <a:latin typeface="Cambria"/>
                <a:cs typeface="Cambria"/>
              </a:rPr>
              <a:t>1 đ</a:t>
            </a:r>
            <a:r>
              <a:rPr lang="en-US" sz="4400">
                <a:solidFill>
                  <a:srgbClr val="011993"/>
                </a:solidFill>
                <a:latin typeface="Cambria"/>
                <a:cs typeface="Cambria"/>
              </a:rPr>
              <a:t>ế</a:t>
            </a:r>
            <a:r>
              <a:rPr sz="4400">
                <a:solidFill>
                  <a:srgbClr val="011993"/>
                </a:solidFill>
                <a:latin typeface="Cambria"/>
                <a:cs typeface="Cambria"/>
              </a:rPr>
              <a:t>n </a:t>
            </a:r>
            <a:r>
              <a:rPr sz="4400" dirty="0">
                <a:solidFill>
                  <a:srgbClr val="011993"/>
                </a:solidFill>
                <a:latin typeface="Cambria"/>
                <a:cs typeface="Cambria"/>
              </a:rPr>
              <a:t>9m) so </a:t>
            </a:r>
            <a:r>
              <a:rPr sz="4400">
                <a:solidFill>
                  <a:srgbClr val="011993"/>
                </a:solidFill>
                <a:latin typeface="Cambria"/>
                <a:cs typeface="Cambria"/>
              </a:rPr>
              <a:t>với m</a:t>
            </a:r>
            <a:r>
              <a:rPr lang="en-US" sz="4400">
                <a:solidFill>
                  <a:srgbClr val="011993"/>
                </a:solidFill>
                <a:latin typeface="Cambria"/>
                <a:cs typeface="Cambria"/>
              </a:rPr>
              <a:t>ặ</a:t>
            </a:r>
            <a:r>
              <a:rPr sz="4400">
                <a:solidFill>
                  <a:srgbClr val="011993"/>
                </a:solidFill>
                <a:latin typeface="Cambria"/>
                <a:cs typeface="Cambria"/>
              </a:rPr>
              <a:t>t đ</a:t>
            </a:r>
            <a:r>
              <a:rPr lang="en-US" sz="4400">
                <a:solidFill>
                  <a:srgbClr val="011993"/>
                </a:solidFill>
                <a:latin typeface="Cambria"/>
                <a:cs typeface="Cambria"/>
              </a:rPr>
              <a:t>ấ</a:t>
            </a:r>
            <a:r>
              <a:rPr sz="4400">
                <a:solidFill>
                  <a:srgbClr val="011993"/>
                </a:solidFill>
                <a:latin typeface="Cambria"/>
                <a:cs typeface="Cambria"/>
              </a:rPr>
              <a:t>t</a:t>
            </a:r>
            <a:endParaRPr sz="4400">
              <a:latin typeface="Cambria"/>
              <a:cs typeface="Cambria"/>
            </a:endParaRPr>
          </a:p>
          <a:p>
            <a:pPr marL="1059180" marR="5080" lvl="1" indent="-544830">
              <a:lnSpc>
                <a:spcPct val="150000"/>
              </a:lnSpc>
              <a:buSzPct val="123529"/>
              <a:buFont typeface="Microsoft Sans Serif"/>
              <a:buChar char="‣"/>
              <a:tabLst>
                <a:tab pos="1059815" algn="l"/>
              </a:tabLst>
            </a:pPr>
            <a:r>
              <a:rPr sz="4400" i="1" dirty="0">
                <a:solidFill>
                  <a:srgbClr val="011993"/>
                </a:solidFill>
                <a:latin typeface="Cambria"/>
                <a:cs typeface="Cambria"/>
              </a:rPr>
              <a:t>Y </a:t>
            </a:r>
            <a:r>
              <a:rPr sz="4400" dirty="0">
                <a:solidFill>
                  <a:srgbClr val="011993"/>
                </a:solidFill>
                <a:latin typeface="Cambria"/>
                <a:cs typeface="Cambria"/>
              </a:rPr>
              <a:t>là màu của mây (0: </a:t>
            </a:r>
            <a:r>
              <a:rPr sz="4400">
                <a:solidFill>
                  <a:srgbClr val="011993"/>
                </a:solidFill>
                <a:latin typeface="Cambria"/>
                <a:cs typeface="Cambria"/>
              </a:rPr>
              <a:t>màu tr</a:t>
            </a:r>
            <a:r>
              <a:rPr lang="en-US" sz="4400">
                <a:solidFill>
                  <a:srgbClr val="011993"/>
                </a:solidFill>
                <a:latin typeface="Cambria"/>
                <a:cs typeface="Cambria"/>
              </a:rPr>
              <a:t>ắ</a:t>
            </a:r>
            <a:r>
              <a:rPr sz="4400">
                <a:solidFill>
                  <a:srgbClr val="011993"/>
                </a:solidFill>
                <a:latin typeface="Cambria"/>
                <a:cs typeface="Cambria"/>
              </a:rPr>
              <a:t>ng</a:t>
            </a:r>
            <a:r>
              <a:rPr sz="4400" dirty="0">
                <a:solidFill>
                  <a:srgbClr val="011993"/>
                </a:solidFill>
                <a:latin typeface="Cambria"/>
                <a:cs typeface="Cambria"/>
              </a:rPr>
              <a:t>, 1: màu xanh, 0.5: màu lưng </a:t>
            </a:r>
            <a:r>
              <a:rPr sz="4400">
                <a:solidFill>
                  <a:srgbClr val="011993"/>
                </a:solidFill>
                <a:latin typeface="Cambria"/>
                <a:cs typeface="Cambria"/>
              </a:rPr>
              <a:t>chừng giữa</a:t>
            </a:r>
            <a:r>
              <a:rPr lang="en-US" sz="4400">
                <a:solidFill>
                  <a:srgbClr val="011993"/>
                </a:solidFill>
                <a:latin typeface="Cambria"/>
                <a:cs typeface="Cambria"/>
              </a:rPr>
              <a:t> </a:t>
            </a:r>
            <a:r>
              <a:rPr sz="4400">
                <a:solidFill>
                  <a:srgbClr val="011993"/>
                </a:solidFill>
                <a:latin typeface="Cambria"/>
                <a:cs typeface="Cambria"/>
              </a:rPr>
              <a:t>tr</a:t>
            </a:r>
            <a:r>
              <a:rPr lang="en-US" sz="4400">
                <a:solidFill>
                  <a:srgbClr val="011993"/>
                </a:solidFill>
                <a:latin typeface="Cambria"/>
                <a:cs typeface="Cambria"/>
              </a:rPr>
              <a:t>ắ</a:t>
            </a:r>
            <a:r>
              <a:rPr sz="4400">
                <a:solidFill>
                  <a:srgbClr val="011993"/>
                </a:solidFill>
                <a:latin typeface="Cambria"/>
                <a:cs typeface="Cambria"/>
              </a:rPr>
              <a:t>ng </a:t>
            </a:r>
            <a:r>
              <a:rPr sz="4400" dirty="0">
                <a:solidFill>
                  <a:srgbClr val="011993"/>
                </a:solidFill>
                <a:latin typeface="Cambria"/>
                <a:cs typeface="Cambria"/>
              </a:rPr>
              <a:t>và xanh)</a:t>
            </a:r>
            <a:endParaRPr sz="4400">
              <a:latin typeface="Cambria"/>
              <a:cs typeface="Cambria"/>
            </a:endParaRPr>
          </a:p>
          <a:p>
            <a:pPr marL="1059180" marR="657860" lvl="1" indent="-544830">
              <a:lnSpc>
                <a:spcPct val="150000"/>
              </a:lnSpc>
              <a:buSzPct val="123529"/>
              <a:buFont typeface="Microsoft Sans Serif"/>
              <a:buChar char="‣"/>
              <a:tabLst>
                <a:tab pos="1059815" algn="l"/>
              </a:tabLst>
            </a:pPr>
            <a:r>
              <a:rPr sz="4400">
                <a:solidFill>
                  <a:srgbClr val="011993"/>
                </a:solidFill>
                <a:latin typeface="Cambria"/>
                <a:cs typeface="Cambria"/>
              </a:rPr>
              <a:t>Thời ti</a:t>
            </a:r>
            <a:r>
              <a:rPr lang="en-US" sz="4400">
                <a:solidFill>
                  <a:srgbClr val="011993"/>
                </a:solidFill>
                <a:latin typeface="Cambria"/>
                <a:cs typeface="Cambria"/>
              </a:rPr>
              <a:t>ế</a:t>
            </a:r>
            <a:r>
              <a:rPr sz="4400">
                <a:solidFill>
                  <a:srgbClr val="011993"/>
                </a:solidFill>
                <a:latin typeface="Cambria"/>
                <a:cs typeface="Cambria"/>
              </a:rPr>
              <a:t>t </a:t>
            </a:r>
            <a:r>
              <a:rPr sz="4400" i="1" dirty="0">
                <a:solidFill>
                  <a:srgbClr val="011993"/>
                </a:solidFill>
                <a:latin typeface="Cambria"/>
                <a:cs typeface="Cambria"/>
              </a:rPr>
              <a:t>T </a:t>
            </a:r>
            <a:r>
              <a:rPr sz="4400" dirty="0">
                <a:solidFill>
                  <a:srgbClr val="011993"/>
                </a:solidFill>
                <a:latin typeface="Cambria"/>
                <a:cs typeface="Cambria"/>
              </a:rPr>
              <a:t>(theo thang từ </a:t>
            </a:r>
            <a:r>
              <a:rPr sz="4400">
                <a:solidFill>
                  <a:srgbClr val="011993"/>
                </a:solidFill>
                <a:latin typeface="Cambria"/>
                <a:cs typeface="Cambria"/>
              </a:rPr>
              <a:t>0 đ</a:t>
            </a:r>
            <a:r>
              <a:rPr lang="en-US" sz="4400">
                <a:solidFill>
                  <a:srgbClr val="011993"/>
                </a:solidFill>
                <a:latin typeface="Cambria"/>
                <a:cs typeface="Cambria"/>
              </a:rPr>
              <a:t>ế</a:t>
            </a:r>
            <a:r>
              <a:rPr sz="4400">
                <a:solidFill>
                  <a:srgbClr val="011993"/>
                </a:solidFill>
                <a:latin typeface="Cambria"/>
                <a:cs typeface="Cambria"/>
              </a:rPr>
              <a:t>n </a:t>
            </a:r>
            <a:r>
              <a:rPr sz="4400" dirty="0">
                <a:solidFill>
                  <a:srgbClr val="011993"/>
                </a:solidFill>
                <a:latin typeface="Cambria"/>
                <a:cs typeface="Cambria"/>
              </a:rPr>
              <a:t>10</a:t>
            </a:r>
            <a:r>
              <a:rPr sz="4400">
                <a:solidFill>
                  <a:srgbClr val="011993"/>
                </a:solidFill>
                <a:latin typeface="Cambria"/>
                <a:cs typeface="Cambria"/>
              </a:rPr>
              <a:t>, bi</a:t>
            </a:r>
            <a:r>
              <a:rPr lang="en-US" sz="4400">
                <a:solidFill>
                  <a:srgbClr val="011993"/>
                </a:solidFill>
                <a:latin typeface="Cambria"/>
                <a:cs typeface="Cambria"/>
              </a:rPr>
              <a:t>ế</a:t>
            </a:r>
            <a:r>
              <a:rPr sz="4400">
                <a:solidFill>
                  <a:srgbClr val="011993"/>
                </a:solidFill>
                <a:latin typeface="Cambria"/>
                <a:cs typeface="Cambria"/>
              </a:rPr>
              <a:t>n </a:t>
            </a:r>
            <a:r>
              <a:rPr sz="4400" dirty="0">
                <a:solidFill>
                  <a:srgbClr val="011993"/>
                </a:solidFill>
                <a:latin typeface="Cambria"/>
                <a:cs typeface="Cambria"/>
              </a:rPr>
              <a:t>thiên từ </a:t>
            </a:r>
            <a:r>
              <a:rPr sz="4400">
                <a:solidFill>
                  <a:srgbClr val="011993"/>
                </a:solidFill>
                <a:latin typeface="Cambria"/>
                <a:cs typeface="Cambria"/>
              </a:rPr>
              <a:t>mưa nhi</a:t>
            </a:r>
            <a:r>
              <a:rPr lang="en-US" sz="4400">
                <a:solidFill>
                  <a:srgbClr val="011993"/>
                </a:solidFill>
                <a:latin typeface="Cambria"/>
                <a:cs typeface="Cambria"/>
              </a:rPr>
              <a:t>ề</a:t>
            </a:r>
            <a:r>
              <a:rPr sz="4400">
                <a:solidFill>
                  <a:srgbClr val="011993"/>
                </a:solidFill>
                <a:latin typeface="Cambria"/>
                <a:cs typeface="Cambria"/>
              </a:rPr>
              <a:t>u cho đ</a:t>
            </a:r>
            <a:r>
              <a:rPr lang="en-US" sz="4400">
                <a:solidFill>
                  <a:srgbClr val="011993"/>
                </a:solidFill>
                <a:latin typeface="Cambria"/>
                <a:cs typeface="Cambria"/>
              </a:rPr>
              <a:t>ế</a:t>
            </a:r>
            <a:r>
              <a:rPr sz="4400">
                <a:solidFill>
                  <a:srgbClr val="011993"/>
                </a:solidFill>
                <a:latin typeface="Cambria"/>
                <a:cs typeface="Cambria"/>
              </a:rPr>
              <a:t>n</a:t>
            </a:r>
            <a:r>
              <a:rPr lang="en-US" sz="4400">
                <a:solidFill>
                  <a:srgbClr val="011993"/>
                </a:solidFill>
                <a:latin typeface="Cambria"/>
                <a:cs typeface="Cambria"/>
              </a:rPr>
              <a:t> </a:t>
            </a:r>
            <a:r>
              <a:rPr sz="4400">
                <a:solidFill>
                  <a:srgbClr val="011993"/>
                </a:solidFill>
                <a:latin typeface="Cambria"/>
                <a:cs typeface="Cambria"/>
              </a:rPr>
              <a:t>n</a:t>
            </a:r>
            <a:r>
              <a:rPr lang="en-US" sz="4400">
                <a:solidFill>
                  <a:srgbClr val="011993"/>
                </a:solidFill>
                <a:latin typeface="Cambria"/>
                <a:cs typeface="Cambria"/>
              </a:rPr>
              <a:t>ắ</a:t>
            </a:r>
            <a:r>
              <a:rPr sz="4400">
                <a:solidFill>
                  <a:srgbClr val="011993"/>
                </a:solidFill>
                <a:latin typeface="Cambria"/>
                <a:cs typeface="Cambria"/>
              </a:rPr>
              <a:t>ng</a:t>
            </a:r>
            <a:r>
              <a:rPr sz="4400" dirty="0">
                <a:solidFill>
                  <a:srgbClr val="011993"/>
                </a:solidFill>
                <a:latin typeface="Cambria"/>
                <a:cs typeface="Cambria"/>
              </a:rPr>
              <a:t>).</a:t>
            </a:r>
            <a:endParaRPr sz="4400">
              <a:latin typeface="Cambria"/>
              <a:cs typeface="Cambria"/>
            </a:endParaRPr>
          </a:p>
          <a:p>
            <a:pPr marL="514984" marR="186055" indent="-502920">
              <a:lnSpc>
                <a:spcPct val="150000"/>
              </a:lnSpc>
              <a:buSzPct val="123529"/>
              <a:buChar char="•"/>
              <a:tabLst>
                <a:tab pos="514350" algn="l"/>
              </a:tabLst>
            </a:pPr>
            <a:r>
              <a:rPr sz="4400" dirty="0">
                <a:latin typeface="Cambria"/>
                <a:cs typeface="Cambria"/>
              </a:rPr>
              <a:t>Từ 2 câu ca dao trên, </a:t>
            </a:r>
            <a:r>
              <a:rPr sz="4400">
                <a:latin typeface="Cambria"/>
                <a:cs typeface="Cambria"/>
              </a:rPr>
              <a:t>"</a:t>
            </a:r>
            <a:r>
              <a:rPr sz="4400">
                <a:solidFill>
                  <a:srgbClr val="2402EE"/>
                </a:solidFill>
                <a:latin typeface="Cambria"/>
                <a:cs typeface="Cambria"/>
              </a:rPr>
              <a:t>Đ</a:t>
            </a:r>
            <a:r>
              <a:rPr lang="en-US" sz="4400">
                <a:solidFill>
                  <a:srgbClr val="2402EE"/>
                </a:solidFill>
                <a:latin typeface="Cambria"/>
                <a:cs typeface="Cambria"/>
              </a:rPr>
              <a:t>ộ</a:t>
            </a:r>
            <a:r>
              <a:rPr lang="en-US" sz="4400" dirty="0">
                <a:solidFill>
                  <a:srgbClr val="2402EE"/>
                </a:solidFill>
                <a:latin typeface="Cambria"/>
                <a:cs typeface="Cambria"/>
              </a:rPr>
              <a:t> </a:t>
            </a:r>
            <a:r>
              <a:rPr sz="4400">
                <a:solidFill>
                  <a:srgbClr val="2402EE"/>
                </a:solidFill>
                <a:latin typeface="Cambria"/>
                <a:cs typeface="Cambria"/>
              </a:rPr>
              <a:t>cao của chu</a:t>
            </a:r>
            <a:r>
              <a:rPr lang="en-US" sz="4400">
                <a:solidFill>
                  <a:srgbClr val="2402EE"/>
                </a:solidFill>
                <a:latin typeface="Cambria"/>
                <a:cs typeface="Cambria"/>
              </a:rPr>
              <a:t>ồ</a:t>
            </a:r>
            <a:r>
              <a:rPr sz="4400">
                <a:solidFill>
                  <a:srgbClr val="2402EE"/>
                </a:solidFill>
                <a:latin typeface="Cambria"/>
                <a:cs typeface="Cambria"/>
              </a:rPr>
              <a:t>n chu</a:t>
            </a:r>
            <a:r>
              <a:rPr lang="en-US" sz="4400">
                <a:solidFill>
                  <a:srgbClr val="2402EE"/>
                </a:solidFill>
                <a:latin typeface="Cambria"/>
                <a:cs typeface="Cambria"/>
              </a:rPr>
              <a:t>ồ</a:t>
            </a:r>
            <a:r>
              <a:rPr sz="4400">
                <a:solidFill>
                  <a:srgbClr val="2402EE"/>
                </a:solidFill>
                <a:latin typeface="Cambria"/>
                <a:cs typeface="Cambria"/>
              </a:rPr>
              <a:t>n </a:t>
            </a:r>
            <a:r>
              <a:rPr sz="4400" dirty="0">
                <a:solidFill>
                  <a:srgbClr val="2402EE"/>
                </a:solidFill>
                <a:latin typeface="Cambria"/>
                <a:cs typeface="Cambria"/>
              </a:rPr>
              <a:t>khi bay</a:t>
            </a:r>
            <a:r>
              <a:rPr sz="4400" dirty="0">
                <a:latin typeface="Cambria"/>
                <a:cs typeface="Cambria"/>
              </a:rPr>
              <a:t>" (Height) và </a:t>
            </a:r>
            <a:r>
              <a:rPr sz="4400">
                <a:latin typeface="Cambria"/>
                <a:cs typeface="Cambria"/>
              </a:rPr>
              <a:t>"</a:t>
            </a:r>
            <a:r>
              <a:rPr sz="4400">
                <a:solidFill>
                  <a:srgbClr val="2402EE"/>
                </a:solidFill>
                <a:latin typeface="Cambria"/>
                <a:cs typeface="Cambria"/>
              </a:rPr>
              <a:t>Màu</a:t>
            </a:r>
            <a:r>
              <a:rPr lang="en-US" sz="4400">
                <a:solidFill>
                  <a:srgbClr val="2402EE"/>
                </a:solidFill>
                <a:latin typeface="Cambria"/>
                <a:cs typeface="Cambria"/>
              </a:rPr>
              <a:t> </a:t>
            </a:r>
            <a:r>
              <a:rPr sz="4400">
                <a:solidFill>
                  <a:srgbClr val="2402EE"/>
                </a:solidFill>
                <a:latin typeface="Cambria"/>
                <a:cs typeface="Cambria"/>
              </a:rPr>
              <a:t>của </a:t>
            </a:r>
            <a:r>
              <a:rPr sz="4400" dirty="0">
                <a:solidFill>
                  <a:srgbClr val="2402EE"/>
                </a:solidFill>
                <a:latin typeface="Cambria"/>
                <a:cs typeface="Cambria"/>
              </a:rPr>
              <a:t>mây</a:t>
            </a:r>
            <a:r>
              <a:rPr sz="4400" dirty="0">
                <a:latin typeface="Cambria"/>
                <a:cs typeface="Cambria"/>
              </a:rPr>
              <a:t>" (Cloud) là </a:t>
            </a:r>
            <a:r>
              <a:rPr sz="4400">
                <a:latin typeface="Cambria"/>
                <a:cs typeface="Cambria"/>
              </a:rPr>
              <a:t>2 đ</a:t>
            </a:r>
            <a:r>
              <a:rPr lang="en-US" sz="4400">
                <a:latin typeface="Cambria"/>
                <a:cs typeface="Cambria"/>
              </a:rPr>
              <a:t>ố</a:t>
            </a:r>
            <a:r>
              <a:rPr sz="4400">
                <a:latin typeface="Cambria"/>
                <a:cs typeface="Cambria"/>
              </a:rPr>
              <a:t>i </a:t>
            </a:r>
            <a:r>
              <a:rPr sz="4400" dirty="0">
                <a:latin typeface="Cambria"/>
                <a:cs typeface="Cambria"/>
              </a:rPr>
              <a:t>tượng của lớp Antecedent, còn "</a:t>
            </a:r>
            <a:r>
              <a:rPr sz="4400" dirty="0">
                <a:solidFill>
                  <a:srgbClr val="2402EE"/>
                </a:solidFill>
                <a:latin typeface="Cambria"/>
                <a:cs typeface="Cambria"/>
              </a:rPr>
              <a:t>Thời</a:t>
            </a:r>
            <a:endParaRPr sz="4400">
              <a:solidFill>
                <a:srgbClr val="2402EE"/>
              </a:solidFill>
              <a:latin typeface="Cambria"/>
              <a:cs typeface="Cambria"/>
            </a:endParaRPr>
          </a:p>
          <a:p>
            <a:pPr marL="514984">
              <a:lnSpc>
                <a:spcPct val="150000"/>
              </a:lnSpc>
            </a:pPr>
            <a:r>
              <a:rPr sz="4400">
                <a:solidFill>
                  <a:srgbClr val="2402EE"/>
                </a:solidFill>
                <a:latin typeface="Cambria"/>
                <a:cs typeface="Cambria"/>
              </a:rPr>
              <a:t>ti</a:t>
            </a:r>
            <a:r>
              <a:rPr lang="en-US" sz="4400">
                <a:solidFill>
                  <a:srgbClr val="2402EE"/>
                </a:solidFill>
                <a:latin typeface="Cambria"/>
                <a:cs typeface="Cambria"/>
              </a:rPr>
              <a:t>ế</a:t>
            </a:r>
            <a:r>
              <a:rPr sz="4400">
                <a:solidFill>
                  <a:srgbClr val="2402EE"/>
                </a:solidFill>
                <a:latin typeface="Cambria"/>
                <a:cs typeface="Cambria"/>
              </a:rPr>
              <a:t>t</a:t>
            </a:r>
            <a:r>
              <a:rPr sz="4400" dirty="0">
                <a:latin typeface="Cambria"/>
                <a:cs typeface="Cambria"/>
              </a:rPr>
              <a:t>" </a:t>
            </a:r>
            <a:r>
              <a:rPr sz="4400">
                <a:latin typeface="Cambria"/>
                <a:cs typeface="Cambria"/>
              </a:rPr>
              <a:t>(We</a:t>
            </a:r>
            <a:r>
              <a:rPr lang="en-US" sz="4400">
                <a:latin typeface="Cambria"/>
                <a:cs typeface="Cambria"/>
              </a:rPr>
              <a:t>at</a:t>
            </a:r>
            <a:r>
              <a:rPr sz="4400">
                <a:latin typeface="Cambria"/>
                <a:cs typeface="Cambria"/>
              </a:rPr>
              <a:t>her</a:t>
            </a:r>
            <a:r>
              <a:rPr sz="4400" dirty="0">
                <a:latin typeface="Cambria"/>
                <a:cs typeface="Cambria"/>
              </a:rPr>
              <a:t>) </a:t>
            </a:r>
            <a:r>
              <a:rPr sz="4400">
                <a:latin typeface="Cambria"/>
                <a:cs typeface="Cambria"/>
              </a:rPr>
              <a:t>là đ</a:t>
            </a:r>
            <a:r>
              <a:rPr lang="en-US" sz="4400">
                <a:latin typeface="Cambria"/>
                <a:cs typeface="Cambria"/>
              </a:rPr>
              <a:t>ố</a:t>
            </a:r>
            <a:r>
              <a:rPr sz="4400">
                <a:latin typeface="Cambria"/>
                <a:cs typeface="Cambria"/>
              </a:rPr>
              <a:t>i </a:t>
            </a:r>
            <a:r>
              <a:rPr sz="4400" dirty="0">
                <a:latin typeface="Cambria"/>
                <a:cs typeface="Cambria"/>
              </a:rPr>
              <a:t>tượng của lớp Consequent.</a:t>
            </a:r>
            <a:endParaRPr sz="4400">
              <a:latin typeface="Cambria"/>
              <a:cs typeface="Cambri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102</a:t>
            </a:fld>
            <a:endParaRPr spc="15" dirty="0"/>
          </a:p>
        </p:txBody>
      </p:sp>
      <p:sp>
        <p:nvSpPr>
          <p:cNvPr id="2" name="object 2"/>
          <p:cNvSpPr txBox="1"/>
          <p:nvPr/>
        </p:nvSpPr>
        <p:spPr>
          <a:xfrm>
            <a:off x="1023917" y="2602665"/>
            <a:ext cx="11583035" cy="5275162"/>
          </a:xfrm>
          <a:prstGeom prst="rect">
            <a:avLst/>
          </a:prstGeom>
        </p:spPr>
        <p:txBody>
          <a:bodyPr vert="horz" wrap="square" lIns="0" tIns="17145" rIns="0" bIns="0" rtlCol="0">
            <a:spAutoFit/>
          </a:bodyPr>
          <a:lstStyle/>
          <a:p>
            <a:pPr marL="866775">
              <a:lnSpc>
                <a:spcPts val="4054"/>
              </a:lnSpc>
            </a:pPr>
            <a:r>
              <a:rPr lang="en-US" sz="4000">
                <a:solidFill>
                  <a:srgbClr val="0223B6"/>
                </a:solidFill>
                <a:latin typeface="Cambria"/>
                <a:cs typeface="Cambria"/>
              </a:rPr>
              <a:t>import numpy as np</a:t>
            </a:r>
          </a:p>
          <a:p>
            <a:pPr marL="866775">
              <a:lnSpc>
                <a:spcPts val="4054"/>
              </a:lnSpc>
            </a:pPr>
            <a:r>
              <a:rPr lang="en-US" sz="4000">
                <a:solidFill>
                  <a:srgbClr val="0223B6"/>
                </a:solidFill>
                <a:latin typeface="Cambria"/>
                <a:cs typeface="Cambria"/>
              </a:rPr>
              <a:t>import skfuzzy as fz</a:t>
            </a:r>
          </a:p>
          <a:p>
            <a:pPr marL="866775">
              <a:lnSpc>
                <a:spcPts val="4054"/>
              </a:lnSpc>
            </a:pPr>
            <a:r>
              <a:rPr lang="en-US" sz="4000">
                <a:solidFill>
                  <a:srgbClr val="0223B6"/>
                </a:solidFill>
                <a:latin typeface="Cambria"/>
                <a:cs typeface="Cambria"/>
              </a:rPr>
              <a:t>from skfuzzy import control as ctrl</a:t>
            </a:r>
          </a:p>
          <a:p>
            <a:pPr marL="866775">
              <a:lnSpc>
                <a:spcPts val="4054"/>
              </a:lnSpc>
            </a:pPr>
            <a:endParaRPr lang="en-US" sz="4000">
              <a:solidFill>
                <a:srgbClr val="0223B6"/>
              </a:solidFill>
              <a:latin typeface="Cambria"/>
              <a:cs typeface="Cambria"/>
            </a:endParaRPr>
          </a:p>
          <a:p>
            <a:pPr marL="866775">
              <a:lnSpc>
                <a:spcPts val="4054"/>
              </a:lnSpc>
            </a:pPr>
            <a:r>
              <a:rPr lang="en-US" sz="4000">
                <a:solidFill>
                  <a:srgbClr val="0223B6"/>
                </a:solidFill>
                <a:latin typeface="Cambria"/>
                <a:cs typeface="Cambria"/>
              </a:rPr>
              <a:t>X = np.arange(1,10,0.2) Y = np.arange(0,1.5,0.5)</a:t>
            </a:r>
          </a:p>
          <a:p>
            <a:pPr marL="866775">
              <a:lnSpc>
                <a:spcPts val="4054"/>
              </a:lnSpc>
            </a:pPr>
            <a:r>
              <a:rPr lang="en-US" sz="4000">
                <a:solidFill>
                  <a:srgbClr val="0223B6"/>
                </a:solidFill>
                <a:latin typeface="Cambria"/>
                <a:cs typeface="Cambria"/>
              </a:rPr>
              <a:t>T = np.arange(0,11,0.1)</a:t>
            </a:r>
          </a:p>
          <a:p>
            <a:pPr marL="866775">
              <a:lnSpc>
                <a:spcPts val="4054"/>
              </a:lnSpc>
            </a:pPr>
            <a:endParaRPr lang="en-US" sz="4000">
              <a:solidFill>
                <a:srgbClr val="0223B6"/>
              </a:solidFill>
              <a:latin typeface="Cambria"/>
              <a:cs typeface="Cambria"/>
            </a:endParaRPr>
          </a:p>
          <a:p>
            <a:pPr marL="866775">
              <a:lnSpc>
                <a:spcPts val="4054"/>
              </a:lnSpc>
            </a:pPr>
            <a:r>
              <a:rPr lang="en-US" sz="4000">
                <a:solidFill>
                  <a:srgbClr val="0223B6"/>
                </a:solidFill>
                <a:latin typeface="Cambria"/>
                <a:cs typeface="Cambria"/>
              </a:rPr>
              <a:t>Height = ctrl.Antecedent( X,"Do cao")</a:t>
            </a:r>
          </a:p>
          <a:p>
            <a:pPr marL="866775">
              <a:lnSpc>
                <a:spcPts val="4054"/>
              </a:lnSpc>
            </a:pPr>
            <a:r>
              <a:rPr lang="en-US" sz="4000">
                <a:solidFill>
                  <a:srgbClr val="0223B6"/>
                </a:solidFill>
                <a:latin typeface="Cambria"/>
                <a:cs typeface="Cambria"/>
              </a:rPr>
              <a:t>Cloud = ctrl.Antecedent( Y,"Mau may") </a:t>
            </a:r>
          </a:p>
          <a:p>
            <a:pPr marL="866775">
              <a:lnSpc>
                <a:spcPts val="4054"/>
              </a:lnSpc>
            </a:pPr>
            <a:r>
              <a:rPr lang="en-US" sz="4000">
                <a:solidFill>
                  <a:srgbClr val="0223B6"/>
                </a:solidFill>
                <a:latin typeface="Cambria"/>
                <a:cs typeface="Cambria"/>
              </a:rPr>
              <a:t>Weather = ctrl.Consequent( T, "Thoi tiet")</a:t>
            </a:r>
            <a:endParaRPr sz="4000">
              <a:latin typeface="Cambria"/>
              <a:cs typeface="Cambria"/>
            </a:endParaRPr>
          </a:p>
        </p:txBody>
      </p:sp>
      <p:sp>
        <p:nvSpPr>
          <p:cNvPr id="5" name="object 2"/>
          <p:cNvSpPr txBox="1"/>
          <p:nvPr/>
        </p:nvSpPr>
        <p:spPr>
          <a:xfrm>
            <a:off x="717216" y="1170508"/>
            <a:ext cx="11583035" cy="632866"/>
          </a:xfrm>
          <a:prstGeom prst="rect">
            <a:avLst/>
          </a:prstGeom>
        </p:spPr>
        <p:txBody>
          <a:bodyPr vert="horz" wrap="square" lIns="0" tIns="17145" rIns="0" bIns="0" rtlCol="0">
            <a:spAutoFit/>
          </a:bodyPr>
          <a:lstStyle/>
          <a:p>
            <a:pPr marL="514984" indent="-502920">
              <a:lnSpc>
                <a:spcPts val="4750"/>
              </a:lnSpc>
              <a:spcBef>
                <a:spcPts val="135"/>
              </a:spcBef>
              <a:buSzPct val="123529"/>
              <a:buChar char="•"/>
              <a:tabLst>
                <a:tab pos="515620" algn="l"/>
              </a:tabLst>
            </a:pPr>
            <a:r>
              <a:rPr sz="4800">
                <a:latin typeface="Cambria"/>
                <a:cs typeface="Cambria"/>
              </a:rPr>
              <a:t>Ph</a:t>
            </a:r>
            <a:r>
              <a:rPr lang="en-US" sz="4800">
                <a:latin typeface="Cambria"/>
                <a:cs typeface="Cambria"/>
              </a:rPr>
              <a:t>ầ</a:t>
            </a:r>
            <a:r>
              <a:rPr sz="4800">
                <a:latin typeface="Cambria"/>
                <a:cs typeface="Cambria"/>
              </a:rPr>
              <a:t>n chu</a:t>
            </a:r>
            <a:r>
              <a:rPr lang="en-US" sz="4800">
                <a:latin typeface="Cambria"/>
                <a:cs typeface="Cambria"/>
              </a:rPr>
              <a:t>ẩ</a:t>
            </a:r>
            <a:r>
              <a:rPr sz="4800">
                <a:latin typeface="Cambria"/>
                <a:cs typeface="Cambria"/>
              </a:rPr>
              <a:t>n bị</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object 5"/>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103</a:t>
            </a:fld>
            <a:endParaRPr spc="15" dirty="0"/>
          </a:p>
        </p:txBody>
      </p:sp>
      <p:sp>
        <p:nvSpPr>
          <p:cNvPr id="2" name="object 2"/>
          <p:cNvSpPr txBox="1"/>
          <p:nvPr/>
        </p:nvSpPr>
        <p:spPr>
          <a:xfrm>
            <a:off x="1023917" y="1295584"/>
            <a:ext cx="11771333" cy="755976"/>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800" dirty="0">
                <a:latin typeface="Cambria"/>
                <a:cs typeface="Cambria"/>
              </a:rPr>
              <a:t>Xây dựng </a:t>
            </a:r>
            <a:r>
              <a:rPr sz="4800">
                <a:latin typeface="Cambria"/>
                <a:cs typeface="Cambria"/>
              </a:rPr>
              <a:t>các </a:t>
            </a:r>
            <a:r>
              <a:rPr lang="vi-VN" sz="4800">
                <a:latin typeface="Cambria"/>
                <a:cs typeface="Cambria"/>
              </a:rPr>
              <a:t>tập </a:t>
            </a:r>
            <a:r>
              <a:rPr sz="4800">
                <a:latin typeface="Cambria"/>
                <a:cs typeface="Cambria"/>
              </a:rPr>
              <a:t>mờ </a:t>
            </a:r>
            <a:r>
              <a:rPr sz="4800" dirty="0">
                <a:latin typeface="Cambria"/>
                <a:cs typeface="Cambria"/>
              </a:rPr>
              <a:t>tương ứng</a:t>
            </a:r>
            <a:endParaRPr sz="4800">
              <a:latin typeface="Cambria"/>
              <a:cs typeface="Cambria"/>
            </a:endParaRPr>
          </a:p>
        </p:txBody>
      </p:sp>
      <p:sp>
        <p:nvSpPr>
          <p:cNvPr id="3" name="object 3"/>
          <p:cNvSpPr txBox="1"/>
          <p:nvPr/>
        </p:nvSpPr>
        <p:spPr>
          <a:xfrm>
            <a:off x="3270250" y="2987675"/>
            <a:ext cx="10287000" cy="5746445"/>
          </a:xfrm>
          <a:prstGeom prst="rect">
            <a:avLst/>
          </a:prstGeom>
        </p:spPr>
        <p:txBody>
          <a:bodyPr vert="horz" wrap="square" lIns="0" tIns="13970" rIns="0" bIns="0" rtlCol="0">
            <a:spAutoFit/>
          </a:bodyPr>
          <a:lstStyle/>
          <a:p>
            <a:pPr marL="12700">
              <a:lnSpc>
                <a:spcPts val="4405"/>
              </a:lnSpc>
              <a:spcBef>
                <a:spcPts val="110"/>
              </a:spcBef>
              <a:tabLst>
                <a:tab pos="863600" algn="l"/>
                <a:tab pos="1430655" algn="l"/>
                <a:tab pos="5685790" algn="l"/>
                <a:tab pos="6253480" algn="l"/>
              </a:tabLst>
            </a:pPr>
            <a:r>
              <a:rPr lang="en-US" sz="4000">
                <a:solidFill>
                  <a:srgbClr val="0223B6"/>
                </a:solidFill>
                <a:latin typeface="Cambria" panose="02040503050406030204" pitchFamily="18" charset="0"/>
                <a:ea typeface="Cambria" panose="02040503050406030204" pitchFamily="18" charset="0"/>
                <a:cs typeface="Cambria"/>
              </a:rPr>
              <a:t>AH = Height["Thap"] = fz.gaussmf(X,1,2)</a:t>
            </a:r>
          </a:p>
          <a:p>
            <a:pPr marL="12700">
              <a:lnSpc>
                <a:spcPts val="4405"/>
              </a:lnSpc>
              <a:spcBef>
                <a:spcPts val="110"/>
              </a:spcBef>
              <a:tabLst>
                <a:tab pos="863600" algn="l"/>
                <a:tab pos="1430655" algn="l"/>
                <a:tab pos="5685790" algn="l"/>
                <a:tab pos="6253480" algn="l"/>
              </a:tabLst>
            </a:pPr>
            <a:r>
              <a:rPr lang="en-US" sz="4000">
                <a:solidFill>
                  <a:srgbClr val="0223B6"/>
                </a:solidFill>
                <a:latin typeface="Cambria" panose="02040503050406030204" pitchFamily="18" charset="0"/>
                <a:ea typeface="Cambria" panose="02040503050406030204" pitchFamily="18" charset="0"/>
                <a:cs typeface="Cambria"/>
              </a:rPr>
              <a:t>BH = Height["Vua"] = fz.gbellmf(X,1.2,2,5) </a:t>
            </a:r>
          </a:p>
          <a:p>
            <a:pPr marL="12700">
              <a:lnSpc>
                <a:spcPts val="4405"/>
              </a:lnSpc>
              <a:spcBef>
                <a:spcPts val="110"/>
              </a:spcBef>
              <a:tabLst>
                <a:tab pos="863600" algn="l"/>
                <a:tab pos="1430655" algn="l"/>
                <a:tab pos="5685790" algn="l"/>
                <a:tab pos="6253480" algn="l"/>
              </a:tabLst>
            </a:pPr>
            <a:r>
              <a:rPr lang="en-US" sz="4000">
                <a:solidFill>
                  <a:srgbClr val="0223B6"/>
                </a:solidFill>
                <a:latin typeface="Cambria" panose="02040503050406030204" pitchFamily="18" charset="0"/>
                <a:ea typeface="Cambria" panose="02040503050406030204" pitchFamily="18" charset="0"/>
                <a:cs typeface="Cambria"/>
              </a:rPr>
              <a:t>CH = Height["Cao"] = fz.sigmf(X,6,2)</a:t>
            </a:r>
          </a:p>
          <a:p>
            <a:pPr marL="12700">
              <a:lnSpc>
                <a:spcPts val="4405"/>
              </a:lnSpc>
              <a:spcBef>
                <a:spcPts val="110"/>
              </a:spcBef>
              <a:tabLst>
                <a:tab pos="863600" algn="l"/>
                <a:tab pos="1430655" algn="l"/>
                <a:tab pos="5685790" algn="l"/>
                <a:tab pos="6253480" algn="l"/>
              </a:tabLst>
            </a:pPr>
            <a:endParaRPr lang="en-US" sz="4000">
              <a:solidFill>
                <a:srgbClr val="0223B6"/>
              </a:solidFill>
              <a:latin typeface="Cambria" panose="02040503050406030204" pitchFamily="18" charset="0"/>
              <a:ea typeface="Cambria" panose="02040503050406030204" pitchFamily="18" charset="0"/>
              <a:cs typeface="Cambria"/>
            </a:endParaRPr>
          </a:p>
          <a:p>
            <a:pPr marL="12700">
              <a:lnSpc>
                <a:spcPts val="4405"/>
              </a:lnSpc>
              <a:spcBef>
                <a:spcPts val="110"/>
              </a:spcBef>
              <a:tabLst>
                <a:tab pos="863600" algn="l"/>
                <a:tab pos="1430655" algn="l"/>
                <a:tab pos="5685790" algn="l"/>
                <a:tab pos="6253480" algn="l"/>
              </a:tabLst>
            </a:pPr>
            <a:r>
              <a:rPr lang="en-US" sz="4000">
                <a:solidFill>
                  <a:srgbClr val="0223B6"/>
                </a:solidFill>
                <a:latin typeface="Cambria" panose="02040503050406030204" pitchFamily="18" charset="0"/>
                <a:ea typeface="Cambria" panose="02040503050406030204" pitchFamily="18" charset="0"/>
                <a:cs typeface="Cambria"/>
              </a:rPr>
              <a:t>AC = Cloud["Trang"] = fz.zmf(Y,0,0.6)</a:t>
            </a:r>
          </a:p>
          <a:p>
            <a:pPr marL="12700">
              <a:lnSpc>
                <a:spcPts val="4405"/>
              </a:lnSpc>
              <a:spcBef>
                <a:spcPts val="110"/>
              </a:spcBef>
              <a:tabLst>
                <a:tab pos="863600" algn="l"/>
                <a:tab pos="1430655" algn="l"/>
                <a:tab pos="5685790" algn="l"/>
                <a:tab pos="6253480" algn="l"/>
              </a:tabLst>
            </a:pPr>
            <a:r>
              <a:rPr lang="en-US" sz="4000">
                <a:solidFill>
                  <a:srgbClr val="0223B6"/>
                </a:solidFill>
                <a:latin typeface="Cambria" panose="02040503050406030204" pitchFamily="18" charset="0"/>
                <a:ea typeface="Cambria" panose="02040503050406030204" pitchFamily="18" charset="0"/>
                <a:cs typeface="Cambria"/>
              </a:rPr>
              <a:t>BC = Cloud["Xanh"] = fz.smf(Y,0.4,1)</a:t>
            </a:r>
          </a:p>
          <a:p>
            <a:pPr marL="12700">
              <a:lnSpc>
                <a:spcPts val="4405"/>
              </a:lnSpc>
              <a:spcBef>
                <a:spcPts val="110"/>
              </a:spcBef>
              <a:tabLst>
                <a:tab pos="863600" algn="l"/>
                <a:tab pos="1430655" algn="l"/>
                <a:tab pos="5685790" algn="l"/>
                <a:tab pos="6253480" algn="l"/>
              </a:tabLst>
            </a:pPr>
            <a:endParaRPr lang="en-US" sz="4000">
              <a:solidFill>
                <a:srgbClr val="0223B6"/>
              </a:solidFill>
              <a:latin typeface="Cambria" panose="02040503050406030204" pitchFamily="18" charset="0"/>
              <a:ea typeface="Cambria" panose="02040503050406030204" pitchFamily="18" charset="0"/>
              <a:cs typeface="Cambria"/>
            </a:endParaRPr>
          </a:p>
          <a:p>
            <a:pPr marL="12700">
              <a:lnSpc>
                <a:spcPts val="4405"/>
              </a:lnSpc>
              <a:spcBef>
                <a:spcPts val="110"/>
              </a:spcBef>
              <a:tabLst>
                <a:tab pos="863600" algn="l"/>
                <a:tab pos="1430655" algn="l"/>
                <a:tab pos="5685790" algn="l"/>
                <a:tab pos="6253480" algn="l"/>
              </a:tabLst>
            </a:pPr>
            <a:r>
              <a:rPr lang="en-US" sz="4000">
                <a:solidFill>
                  <a:srgbClr val="0223B6"/>
                </a:solidFill>
                <a:latin typeface="Cambria" panose="02040503050406030204" pitchFamily="18" charset="0"/>
                <a:ea typeface="Cambria" panose="02040503050406030204" pitchFamily="18" charset="0"/>
                <a:cs typeface="Cambria"/>
              </a:rPr>
              <a:t>AW = Weather["Mua"] = fz.zmf(T,1,4)</a:t>
            </a:r>
          </a:p>
          <a:p>
            <a:pPr marL="12700">
              <a:lnSpc>
                <a:spcPts val="4405"/>
              </a:lnSpc>
              <a:spcBef>
                <a:spcPts val="110"/>
              </a:spcBef>
              <a:tabLst>
                <a:tab pos="863600" algn="l"/>
                <a:tab pos="1430655" algn="l"/>
                <a:tab pos="5685790" algn="l"/>
                <a:tab pos="6253480" algn="l"/>
              </a:tabLst>
            </a:pPr>
            <a:r>
              <a:rPr lang="en-US" sz="4000">
                <a:solidFill>
                  <a:srgbClr val="0223B6"/>
                </a:solidFill>
                <a:latin typeface="Cambria" panose="02040503050406030204" pitchFamily="18" charset="0"/>
                <a:ea typeface="Cambria" panose="02040503050406030204" pitchFamily="18" charset="0"/>
                <a:cs typeface="Cambria"/>
              </a:rPr>
              <a:t>BW = Weather["Ram"] = fz.pimf(T,2,5,7,9)</a:t>
            </a:r>
          </a:p>
          <a:p>
            <a:pPr marL="12700">
              <a:lnSpc>
                <a:spcPts val="4405"/>
              </a:lnSpc>
              <a:spcBef>
                <a:spcPts val="110"/>
              </a:spcBef>
              <a:tabLst>
                <a:tab pos="863600" algn="l"/>
                <a:tab pos="1430655" algn="l"/>
                <a:tab pos="5685790" algn="l"/>
                <a:tab pos="6253480" algn="l"/>
              </a:tabLst>
            </a:pPr>
            <a:r>
              <a:rPr lang="en-US" sz="4000">
                <a:solidFill>
                  <a:srgbClr val="0223B6"/>
                </a:solidFill>
                <a:latin typeface="Cambria" panose="02040503050406030204" pitchFamily="18" charset="0"/>
                <a:ea typeface="Cambria" panose="02040503050406030204" pitchFamily="18" charset="0"/>
                <a:cs typeface="Cambria"/>
              </a:rPr>
              <a:t>CW = Weather["Nang"]  = fz.smf(T,6,10)</a:t>
            </a:r>
            <a:endParaRPr lang="en-US" sz="4000" dirty="0">
              <a:solidFill>
                <a:srgbClr val="0223B6"/>
              </a:solidFill>
              <a:latin typeface="Cambria" panose="02040503050406030204" pitchFamily="18" charset="0"/>
              <a:ea typeface="Cambria" panose="02040503050406030204" pitchFamily="18" charset="0"/>
              <a:cs typeface="Cambri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104</a:t>
            </a:fld>
            <a:endParaRPr spc="15" dirty="0"/>
          </a:p>
        </p:txBody>
      </p:sp>
      <p:sp>
        <p:nvSpPr>
          <p:cNvPr id="2" name="object 2"/>
          <p:cNvSpPr txBox="1"/>
          <p:nvPr/>
        </p:nvSpPr>
        <p:spPr>
          <a:xfrm>
            <a:off x="2203450" y="3063875"/>
            <a:ext cx="14097000" cy="5762475"/>
          </a:xfrm>
          <a:prstGeom prst="rect">
            <a:avLst/>
          </a:prstGeom>
        </p:spPr>
        <p:txBody>
          <a:bodyPr vert="horz" wrap="square" lIns="0" tIns="17145" rIns="0" bIns="0" rtlCol="0">
            <a:spAutoFit/>
          </a:bodyPr>
          <a:lstStyle/>
          <a:p>
            <a:pPr marL="306705" marR="5080">
              <a:lnSpc>
                <a:spcPts val="4370"/>
              </a:lnSpc>
              <a:spcBef>
                <a:spcPts val="600"/>
              </a:spcBef>
              <a:tabLst>
                <a:tab pos="1157605" algn="l"/>
                <a:tab pos="1724660" algn="l"/>
              </a:tabLst>
            </a:pPr>
            <a:r>
              <a:rPr sz="4000" spc="60">
                <a:solidFill>
                  <a:srgbClr val="0223B6"/>
                </a:solidFill>
                <a:latin typeface="Cambria"/>
                <a:cs typeface="Cambria"/>
              </a:rPr>
              <a:t>R1</a:t>
            </a:r>
            <a:r>
              <a:rPr sz="4000" spc="60" dirty="0">
                <a:solidFill>
                  <a:srgbClr val="0223B6"/>
                </a:solidFill>
                <a:latin typeface="Cambria"/>
                <a:cs typeface="Cambria"/>
              </a:rPr>
              <a:t>	</a:t>
            </a:r>
            <a:r>
              <a:rPr sz="4000" spc="185" dirty="0">
                <a:solidFill>
                  <a:srgbClr val="0223B6"/>
                </a:solidFill>
                <a:latin typeface="Cambria"/>
                <a:cs typeface="Cambria"/>
              </a:rPr>
              <a:t>=	</a:t>
            </a:r>
            <a:r>
              <a:rPr sz="4000" spc="555" dirty="0">
                <a:solidFill>
                  <a:srgbClr val="0223B6"/>
                </a:solidFill>
                <a:latin typeface="Cambria"/>
                <a:cs typeface="Cambria"/>
              </a:rPr>
              <a:t>ctrl.Rule(Height["</a:t>
            </a:r>
            <a:r>
              <a:rPr sz="4000" spc="555">
                <a:solidFill>
                  <a:srgbClr val="0223B6"/>
                </a:solidFill>
                <a:latin typeface="Cambria"/>
                <a:cs typeface="Cambria"/>
              </a:rPr>
              <a:t>Thap"],</a:t>
            </a:r>
            <a:r>
              <a:rPr lang="en-US" sz="4000" spc="555">
                <a:solidFill>
                  <a:srgbClr val="0223B6"/>
                </a:solidFill>
                <a:latin typeface="Cambria"/>
                <a:cs typeface="Cambria"/>
              </a:rPr>
              <a:t> </a:t>
            </a:r>
            <a:r>
              <a:rPr sz="4000" spc="555">
                <a:solidFill>
                  <a:srgbClr val="0223B6"/>
                </a:solidFill>
                <a:latin typeface="Cambria"/>
                <a:cs typeface="Cambria"/>
              </a:rPr>
              <a:t>We</a:t>
            </a:r>
            <a:r>
              <a:rPr lang="en-US" sz="4000" spc="555">
                <a:solidFill>
                  <a:srgbClr val="0223B6"/>
                </a:solidFill>
                <a:latin typeface="Cambria"/>
                <a:cs typeface="Cambria"/>
              </a:rPr>
              <a:t>at</a:t>
            </a:r>
            <a:r>
              <a:rPr sz="4000" spc="555">
                <a:solidFill>
                  <a:srgbClr val="0223B6"/>
                </a:solidFill>
                <a:latin typeface="Cambria"/>
                <a:cs typeface="Cambria"/>
              </a:rPr>
              <a:t>her</a:t>
            </a:r>
            <a:r>
              <a:rPr sz="4000" spc="555" dirty="0">
                <a:solidFill>
                  <a:srgbClr val="0223B6"/>
                </a:solidFill>
                <a:latin typeface="Cambria"/>
                <a:cs typeface="Cambria"/>
              </a:rPr>
              <a:t>["</a:t>
            </a:r>
            <a:r>
              <a:rPr sz="4000" spc="555">
                <a:solidFill>
                  <a:srgbClr val="0223B6"/>
                </a:solidFill>
                <a:latin typeface="Cambria"/>
                <a:cs typeface="Cambria"/>
              </a:rPr>
              <a:t>Mua"])</a:t>
            </a:r>
            <a:r>
              <a:rPr lang="en-US" sz="4000" spc="555">
                <a:solidFill>
                  <a:srgbClr val="0223B6"/>
                </a:solidFill>
                <a:latin typeface="Cambria"/>
                <a:cs typeface="Cambria"/>
              </a:rPr>
              <a:t> </a:t>
            </a:r>
          </a:p>
          <a:p>
            <a:pPr marL="306705" marR="5080">
              <a:lnSpc>
                <a:spcPts val="4370"/>
              </a:lnSpc>
              <a:spcBef>
                <a:spcPts val="600"/>
              </a:spcBef>
              <a:tabLst>
                <a:tab pos="1157605" algn="l"/>
                <a:tab pos="1724660" algn="l"/>
              </a:tabLst>
            </a:pPr>
            <a:r>
              <a:rPr sz="4000" spc="60">
                <a:solidFill>
                  <a:srgbClr val="0223B6"/>
                </a:solidFill>
                <a:latin typeface="Cambria"/>
                <a:cs typeface="Cambria"/>
              </a:rPr>
              <a:t>R2</a:t>
            </a:r>
            <a:r>
              <a:rPr sz="4000" dirty="0">
                <a:solidFill>
                  <a:srgbClr val="0223B6"/>
                </a:solidFill>
                <a:latin typeface="Cambria"/>
                <a:cs typeface="Cambria"/>
              </a:rPr>
              <a:t>	</a:t>
            </a:r>
            <a:r>
              <a:rPr sz="4000" spc="185" dirty="0">
                <a:solidFill>
                  <a:srgbClr val="0223B6"/>
                </a:solidFill>
                <a:latin typeface="Cambria"/>
                <a:cs typeface="Cambria"/>
              </a:rPr>
              <a:t>=</a:t>
            </a:r>
            <a:r>
              <a:rPr sz="4000" dirty="0">
                <a:solidFill>
                  <a:srgbClr val="0223B6"/>
                </a:solidFill>
                <a:latin typeface="Cambria"/>
                <a:cs typeface="Cambria"/>
              </a:rPr>
              <a:t>	</a:t>
            </a:r>
            <a:r>
              <a:rPr sz="4000" spc="565" dirty="0">
                <a:solidFill>
                  <a:srgbClr val="0223B6"/>
                </a:solidFill>
                <a:latin typeface="Cambria"/>
                <a:cs typeface="Cambria"/>
              </a:rPr>
              <a:t>ctrl.Rule(Height["</a:t>
            </a:r>
            <a:r>
              <a:rPr sz="4000" spc="565">
                <a:solidFill>
                  <a:srgbClr val="0223B6"/>
                </a:solidFill>
                <a:latin typeface="Cambria"/>
                <a:cs typeface="Cambria"/>
              </a:rPr>
              <a:t>Cao"],</a:t>
            </a:r>
            <a:r>
              <a:rPr lang="en-US" sz="4000" spc="565">
                <a:solidFill>
                  <a:srgbClr val="0223B6"/>
                </a:solidFill>
                <a:latin typeface="Cambria"/>
                <a:cs typeface="Cambria"/>
              </a:rPr>
              <a:t> </a:t>
            </a:r>
            <a:r>
              <a:rPr sz="4000" spc="565">
                <a:solidFill>
                  <a:srgbClr val="0223B6"/>
                </a:solidFill>
                <a:latin typeface="Cambria"/>
                <a:cs typeface="Cambria"/>
              </a:rPr>
              <a:t>We</a:t>
            </a:r>
            <a:r>
              <a:rPr lang="en-US" sz="4000" spc="565">
                <a:solidFill>
                  <a:srgbClr val="0223B6"/>
                </a:solidFill>
                <a:latin typeface="Cambria"/>
                <a:cs typeface="Cambria"/>
              </a:rPr>
              <a:t>at</a:t>
            </a:r>
            <a:r>
              <a:rPr sz="4000" spc="565">
                <a:solidFill>
                  <a:srgbClr val="0223B6"/>
                </a:solidFill>
                <a:latin typeface="Cambria"/>
                <a:cs typeface="Cambria"/>
              </a:rPr>
              <a:t>her</a:t>
            </a:r>
            <a:r>
              <a:rPr sz="4000" spc="565" dirty="0">
                <a:solidFill>
                  <a:srgbClr val="0223B6"/>
                </a:solidFill>
                <a:latin typeface="Cambria"/>
                <a:cs typeface="Cambria"/>
              </a:rPr>
              <a:t>["</a:t>
            </a:r>
            <a:r>
              <a:rPr sz="4000" spc="565">
                <a:solidFill>
                  <a:srgbClr val="0223B6"/>
                </a:solidFill>
                <a:latin typeface="Cambria"/>
                <a:cs typeface="Cambria"/>
              </a:rPr>
              <a:t>Nang"])</a:t>
            </a:r>
            <a:r>
              <a:rPr lang="en-US" sz="4000" spc="565">
                <a:solidFill>
                  <a:srgbClr val="0223B6"/>
                </a:solidFill>
                <a:latin typeface="Cambria"/>
                <a:cs typeface="Cambria"/>
              </a:rPr>
              <a:t> </a:t>
            </a:r>
          </a:p>
          <a:p>
            <a:pPr marL="306705" marR="5080">
              <a:lnSpc>
                <a:spcPts val="4370"/>
              </a:lnSpc>
              <a:spcBef>
                <a:spcPts val="600"/>
              </a:spcBef>
              <a:tabLst>
                <a:tab pos="1157605" algn="l"/>
                <a:tab pos="1724660" algn="l"/>
              </a:tabLst>
            </a:pPr>
            <a:r>
              <a:rPr sz="4000" spc="60">
                <a:solidFill>
                  <a:srgbClr val="0223B6"/>
                </a:solidFill>
                <a:latin typeface="Cambria"/>
                <a:cs typeface="Cambria"/>
              </a:rPr>
              <a:t>R3</a:t>
            </a:r>
            <a:r>
              <a:rPr sz="4000" spc="60" dirty="0">
                <a:solidFill>
                  <a:srgbClr val="0223B6"/>
                </a:solidFill>
                <a:latin typeface="Cambria"/>
                <a:cs typeface="Cambria"/>
              </a:rPr>
              <a:t>	</a:t>
            </a:r>
            <a:r>
              <a:rPr sz="4000" spc="185" dirty="0">
                <a:solidFill>
                  <a:srgbClr val="0223B6"/>
                </a:solidFill>
                <a:latin typeface="Cambria"/>
                <a:cs typeface="Cambria"/>
              </a:rPr>
              <a:t>=	</a:t>
            </a:r>
            <a:r>
              <a:rPr sz="4000" spc="555" dirty="0">
                <a:solidFill>
                  <a:srgbClr val="0223B6"/>
                </a:solidFill>
                <a:latin typeface="Cambria"/>
                <a:cs typeface="Cambria"/>
              </a:rPr>
              <a:t>ctrl.Rule(Height["</a:t>
            </a:r>
            <a:r>
              <a:rPr sz="4000" spc="555">
                <a:solidFill>
                  <a:srgbClr val="0223B6"/>
                </a:solidFill>
                <a:latin typeface="Cambria"/>
                <a:cs typeface="Cambria"/>
              </a:rPr>
              <a:t>Vua"],</a:t>
            </a:r>
            <a:r>
              <a:rPr lang="en-US" sz="4000" spc="555">
                <a:solidFill>
                  <a:srgbClr val="0223B6"/>
                </a:solidFill>
                <a:latin typeface="Cambria"/>
                <a:cs typeface="Cambria"/>
              </a:rPr>
              <a:t> </a:t>
            </a:r>
            <a:r>
              <a:rPr sz="4000" spc="555">
                <a:solidFill>
                  <a:srgbClr val="0223B6"/>
                </a:solidFill>
                <a:latin typeface="Cambria"/>
                <a:cs typeface="Cambria"/>
              </a:rPr>
              <a:t>We</a:t>
            </a:r>
            <a:r>
              <a:rPr lang="en-US" sz="4000" spc="555">
                <a:solidFill>
                  <a:srgbClr val="0223B6"/>
                </a:solidFill>
                <a:latin typeface="Cambria"/>
                <a:cs typeface="Cambria"/>
              </a:rPr>
              <a:t>at</a:t>
            </a:r>
            <a:r>
              <a:rPr sz="4000" spc="555">
                <a:solidFill>
                  <a:srgbClr val="0223B6"/>
                </a:solidFill>
                <a:latin typeface="Cambria"/>
                <a:cs typeface="Cambria"/>
              </a:rPr>
              <a:t>her</a:t>
            </a:r>
            <a:r>
              <a:rPr sz="4000" spc="555" dirty="0">
                <a:solidFill>
                  <a:srgbClr val="0223B6"/>
                </a:solidFill>
                <a:latin typeface="Cambria"/>
                <a:cs typeface="Cambria"/>
              </a:rPr>
              <a:t>["</a:t>
            </a:r>
            <a:r>
              <a:rPr sz="4000" spc="555">
                <a:solidFill>
                  <a:srgbClr val="0223B6"/>
                </a:solidFill>
                <a:latin typeface="Cambria"/>
                <a:cs typeface="Cambria"/>
              </a:rPr>
              <a:t>Ram"])</a:t>
            </a:r>
            <a:r>
              <a:rPr lang="en-US" sz="4000" spc="555">
                <a:solidFill>
                  <a:srgbClr val="0223B6"/>
                </a:solidFill>
                <a:latin typeface="Cambria"/>
                <a:cs typeface="Cambria"/>
              </a:rPr>
              <a:t> </a:t>
            </a:r>
          </a:p>
          <a:p>
            <a:pPr marL="306705" marR="5080">
              <a:lnSpc>
                <a:spcPts val="4370"/>
              </a:lnSpc>
              <a:spcBef>
                <a:spcPts val="600"/>
              </a:spcBef>
              <a:tabLst>
                <a:tab pos="1157605" algn="l"/>
                <a:tab pos="1724660" algn="l"/>
              </a:tabLst>
            </a:pPr>
            <a:r>
              <a:rPr sz="4000" spc="60">
                <a:solidFill>
                  <a:srgbClr val="0223B6"/>
                </a:solidFill>
                <a:latin typeface="Cambria"/>
                <a:cs typeface="Cambria"/>
              </a:rPr>
              <a:t>R4</a:t>
            </a:r>
            <a:r>
              <a:rPr sz="4000" spc="60" dirty="0">
                <a:solidFill>
                  <a:srgbClr val="0223B6"/>
                </a:solidFill>
                <a:latin typeface="Cambria"/>
                <a:cs typeface="Cambria"/>
              </a:rPr>
              <a:t>	</a:t>
            </a:r>
            <a:r>
              <a:rPr sz="4000" spc="185" dirty="0">
                <a:solidFill>
                  <a:srgbClr val="0223B6"/>
                </a:solidFill>
                <a:latin typeface="Cambria"/>
                <a:cs typeface="Cambria"/>
              </a:rPr>
              <a:t>=	</a:t>
            </a:r>
            <a:r>
              <a:rPr sz="4000" spc="555" dirty="0">
                <a:solidFill>
                  <a:srgbClr val="0223B6"/>
                </a:solidFill>
                <a:latin typeface="Cambria"/>
                <a:cs typeface="Cambria"/>
              </a:rPr>
              <a:t>ctrl.Rule(Cloud["</a:t>
            </a:r>
            <a:r>
              <a:rPr sz="4000" spc="555">
                <a:solidFill>
                  <a:srgbClr val="0223B6"/>
                </a:solidFill>
                <a:latin typeface="Cambria"/>
                <a:cs typeface="Cambria"/>
              </a:rPr>
              <a:t>Trang"],</a:t>
            </a:r>
            <a:r>
              <a:rPr lang="en-US" sz="4000" spc="555">
                <a:solidFill>
                  <a:srgbClr val="0223B6"/>
                </a:solidFill>
                <a:latin typeface="Cambria"/>
                <a:cs typeface="Cambria"/>
              </a:rPr>
              <a:t> </a:t>
            </a:r>
            <a:r>
              <a:rPr sz="4000" spc="555">
                <a:solidFill>
                  <a:srgbClr val="0223B6"/>
                </a:solidFill>
                <a:latin typeface="Cambria"/>
                <a:cs typeface="Cambria"/>
              </a:rPr>
              <a:t>We</a:t>
            </a:r>
            <a:r>
              <a:rPr lang="en-US" sz="4000" spc="555">
                <a:solidFill>
                  <a:srgbClr val="0223B6"/>
                </a:solidFill>
                <a:latin typeface="Cambria"/>
                <a:cs typeface="Cambria"/>
              </a:rPr>
              <a:t>at</a:t>
            </a:r>
            <a:r>
              <a:rPr sz="4000" spc="555">
                <a:solidFill>
                  <a:srgbClr val="0223B6"/>
                </a:solidFill>
                <a:latin typeface="Cambria"/>
                <a:cs typeface="Cambria"/>
              </a:rPr>
              <a:t>her</a:t>
            </a:r>
            <a:r>
              <a:rPr sz="4000" spc="555" dirty="0">
                <a:solidFill>
                  <a:srgbClr val="0223B6"/>
                </a:solidFill>
                <a:latin typeface="Cambria"/>
                <a:cs typeface="Cambria"/>
              </a:rPr>
              <a:t>["</a:t>
            </a:r>
            <a:r>
              <a:rPr sz="4000" spc="555">
                <a:solidFill>
                  <a:srgbClr val="0223B6"/>
                </a:solidFill>
                <a:latin typeface="Cambria"/>
                <a:cs typeface="Cambria"/>
              </a:rPr>
              <a:t>Mua"])</a:t>
            </a:r>
            <a:r>
              <a:rPr lang="en-US" sz="4000" spc="555">
                <a:solidFill>
                  <a:srgbClr val="0223B6"/>
                </a:solidFill>
                <a:latin typeface="Cambria"/>
                <a:cs typeface="Cambria"/>
              </a:rPr>
              <a:t> </a:t>
            </a:r>
          </a:p>
          <a:p>
            <a:pPr marL="306705" marR="5080">
              <a:lnSpc>
                <a:spcPts val="4370"/>
              </a:lnSpc>
              <a:spcBef>
                <a:spcPts val="600"/>
              </a:spcBef>
              <a:tabLst>
                <a:tab pos="1157605" algn="l"/>
                <a:tab pos="1724660" algn="l"/>
              </a:tabLst>
            </a:pPr>
            <a:r>
              <a:rPr sz="4000" spc="60">
                <a:solidFill>
                  <a:srgbClr val="0223B6"/>
                </a:solidFill>
                <a:latin typeface="Cambria"/>
                <a:cs typeface="Cambria"/>
              </a:rPr>
              <a:t>R5</a:t>
            </a:r>
            <a:r>
              <a:rPr sz="4000" spc="60" dirty="0">
                <a:solidFill>
                  <a:srgbClr val="0223B6"/>
                </a:solidFill>
                <a:latin typeface="Cambria"/>
                <a:cs typeface="Cambria"/>
              </a:rPr>
              <a:t>	</a:t>
            </a:r>
            <a:r>
              <a:rPr sz="4000" spc="185" dirty="0">
                <a:solidFill>
                  <a:srgbClr val="0223B6"/>
                </a:solidFill>
                <a:latin typeface="Cambria"/>
                <a:cs typeface="Cambria"/>
              </a:rPr>
              <a:t>=	</a:t>
            </a:r>
            <a:r>
              <a:rPr sz="4000" spc="555" dirty="0">
                <a:solidFill>
                  <a:srgbClr val="0223B6"/>
                </a:solidFill>
                <a:latin typeface="Cambria"/>
                <a:cs typeface="Cambria"/>
              </a:rPr>
              <a:t>ctrl.Rule(Cloud["</a:t>
            </a:r>
            <a:r>
              <a:rPr sz="4000" spc="555">
                <a:solidFill>
                  <a:srgbClr val="0223B6"/>
                </a:solidFill>
                <a:latin typeface="Cambria"/>
                <a:cs typeface="Cambria"/>
              </a:rPr>
              <a:t>Xanh"],</a:t>
            </a:r>
            <a:r>
              <a:rPr lang="en-US" sz="4000" spc="555">
                <a:solidFill>
                  <a:srgbClr val="0223B6"/>
                </a:solidFill>
                <a:latin typeface="Cambria"/>
                <a:cs typeface="Cambria"/>
              </a:rPr>
              <a:t> </a:t>
            </a:r>
            <a:r>
              <a:rPr sz="4000" spc="555">
                <a:solidFill>
                  <a:srgbClr val="0223B6"/>
                </a:solidFill>
                <a:latin typeface="Cambria"/>
                <a:cs typeface="Cambria"/>
              </a:rPr>
              <a:t>We</a:t>
            </a:r>
            <a:r>
              <a:rPr lang="en-US" sz="4000" spc="555">
                <a:solidFill>
                  <a:srgbClr val="0223B6"/>
                </a:solidFill>
                <a:latin typeface="Cambria"/>
                <a:cs typeface="Cambria"/>
              </a:rPr>
              <a:t>at</a:t>
            </a:r>
            <a:r>
              <a:rPr sz="4000" spc="555">
                <a:solidFill>
                  <a:srgbClr val="0223B6"/>
                </a:solidFill>
                <a:latin typeface="Cambria"/>
                <a:cs typeface="Cambria"/>
              </a:rPr>
              <a:t>her</a:t>
            </a:r>
            <a:r>
              <a:rPr sz="4000" spc="555" dirty="0">
                <a:solidFill>
                  <a:srgbClr val="0223B6"/>
                </a:solidFill>
                <a:latin typeface="Cambria"/>
                <a:cs typeface="Cambria"/>
              </a:rPr>
              <a:t>["Nang"])</a:t>
            </a:r>
            <a:endParaRPr sz="4000">
              <a:latin typeface="Cambria"/>
              <a:cs typeface="Cambria"/>
            </a:endParaRPr>
          </a:p>
          <a:p>
            <a:pPr>
              <a:lnSpc>
                <a:spcPct val="100000"/>
              </a:lnSpc>
              <a:spcBef>
                <a:spcPts val="600"/>
              </a:spcBef>
            </a:pPr>
            <a:endParaRPr sz="4000">
              <a:latin typeface="Cambria"/>
              <a:cs typeface="Cambria"/>
            </a:endParaRPr>
          </a:p>
          <a:p>
            <a:pPr marL="306705">
              <a:lnSpc>
                <a:spcPts val="4405"/>
              </a:lnSpc>
              <a:spcBef>
                <a:spcPts val="600"/>
              </a:spcBef>
              <a:tabLst>
                <a:tab pos="2008505" algn="l"/>
                <a:tab pos="2576195" algn="l"/>
              </a:tabLst>
            </a:pPr>
            <a:r>
              <a:rPr sz="4000" spc="484" dirty="0">
                <a:solidFill>
                  <a:srgbClr val="0223B6"/>
                </a:solidFill>
                <a:latin typeface="Cambria"/>
                <a:cs typeface="Cambria"/>
              </a:rPr>
              <a:t>Rules	</a:t>
            </a:r>
            <a:r>
              <a:rPr sz="4000" spc="185" dirty="0">
                <a:solidFill>
                  <a:srgbClr val="0223B6"/>
                </a:solidFill>
                <a:latin typeface="Cambria"/>
                <a:cs typeface="Cambria"/>
              </a:rPr>
              <a:t>=	</a:t>
            </a:r>
            <a:r>
              <a:rPr sz="4000" spc="520" dirty="0">
                <a:solidFill>
                  <a:srgbClr val="0223B6"/>
                </a:solidFill>
                <a:latin typeface="Cambria"/>
                <a:cs typeface="Cambria"/>
              </a:rPr>
              <a:t>[</a:t>
            </a:r>
            <a:r>
              <a:rPr sz="4000" spc="520">
                <a:solidFill>
                  <a:srgbClr val="0223B6"/>
                </a:solidFill>
                <a:latin typeface="Cambria"/>
                <a:cs typeface="Cambria"/>
              </a:rPr>
              <a:t>R1,</a:t>
            </a:r>
            <a:r>
              <a:rPr lang="en-US" sz="4000" spc="520">
                <a:solidFill>
                  <a:srgbClr val="0223B6"/>
                </a:solidFill>
                <a:latin typeface="Cambria"/>
                <a:cs typeface="Cambria"/>
              </a:rPr>
              <a:t> </a:t>
            </a:r>
            <a:r>
              <a:rPr sz="4000" spc="520">
                <a:solidFill>
                  <a:srgbClr val="0223B6"/>
                </a:solidFill>
                <a:latin typeface="Cambria"/>
                <a:cs typeface="Cambria"/>
              </a:rPr>
              <a:t>R2,</a:t>
            </a:r>
            <a:r>
              <a:rPr lang="en-US" sz="4000" spc="520">
                <a:solidFill>
                  <a:srgbClr val="0223B6"/>
                </a:solidFill>
                <a:latin typeface="Cambria"/>
                <a:cs typeface="Cambria"/>
              </a:rPr>
              <a:t> </a:t>
            </a:r>
            <a:r>
              <a:rPr sz="4000" spc="520">
                <a:solidFill>
                  <a:srgbClr val="0223B6"/>
                </a:solidFill>
                <a:latin typeface="Cambria"/>
                <a:cs typeface="Cambria"/>
              </a:rPr>
              <a:t>R3,</a:t>
            </a:r>
            <a:r>
              <a:rPr lang="en-US" sz="4000" spc="520">
                <a:solidFill>
                  <a:srgbClr val="0223B6"/>
                </a:solidFill>
                <a:latin typeface="Cambria"/>
                <a:cs typeface="Cambria"/>
              </a:rPr>
              <a:t> </a:t>
            </a:r>
            <a:r>
              <a:rPr sz="4000" spc="520">
                <a:solidFill>
                  <a:srgbClr val="0223B6"/>
                </a:solidFill>
                <a:latin typeface="Cambria"/>
                <a:cs typeface="Cambria"/>
              </a:rPr>
              <a:t>R4,</a:t>
            </a:r>
            <a:r>
              <a:rPr lang="en-US" sz="4000" spc="520">
                <a:solidFill>
                  <a:srgbClr val="0223B6"/>
                </a:solidFill>
                <a:latin typeface="Cambria"/>
                <a:cs typeface="Cambria"/>
              </a:rPr>
              <a:t> </a:t>
            </a:r>
            <a:r>
              <a:rPr sz="4000" spc="520">
                <a:solidFill>
                  <a:srgbClr val="0223B6"/>
                </a:solidFill>
                <a:latin typeface="Cambria"/>
                <a:cs typeface="Cambria"/>
              </a:rPr>
              <a:t>R5</a:t>
            </a:r>
            <a:r>
              <a:rPr sz="4000" spc="520" dirty="0">
                <a:solidFill>
                  <a:srgbClr val="0223B6"/>
                </a:solidFill>
                <a:latin typeface="Cambria"/>
                <a:cs typeface="Cambria"/>
              </a:rPr>
              <a:t>]</a:t>
            </a:r>
            <a:endParaRPr sz="4000">
              <a:latin typeface="Cambria"/>
              <a:cs typeface="Cambria"/>
            </a:endParaRPr>
          </a:p>
          <a:p>
            <a:pPr marL="306705">
              <a:lnSpc>
                <a:spcPts val="4370"/>
              </a:lnSpc>
              <a:spcBef>
                <a:spcPts val="600"/>
              </a:spcBef>
              <a:tabLst>
                <a:tab pos="1157605" algn="l"/>
                <a:tab pos="1724660" algn="l"/>
              </a:tabLst>
            </a:pPr>
            <a:r>
              <a:rPr sz="4000" spc="95" dirty="0">
                <a:solidFill>
                  <a:srgbClr val="0223B6"/>
                </a:solidFill>
                <a:latin typeface="Cambria"/>
                <a:cs typeface="Cambria"/>
              </a:rPr>
              <a:t>CT	</a:t>
            </a:r>
            <a:r>
              <a:rPr sz="4000" spc="185" dirty="0">
                <a:solidFill>
                  <a:srgbClr val="0223B6"/>
                </a:solidFill>
                <a:latin typeface="Cambria"/>
                <a:cs typeface="Cambria"/>
              </a:rPr>
              <a:t>=	</a:t>
            </a:r>
            <a:r>
              <a:rPr sz="4000" spc="590" dirty="0">
                <a:solidFill>
                  <a:srgbClr val="0223B6"/>
                </a:solidFill>
                <a:latin typeface="Cambria"/>
                <a:cs typeface="Cambria"/>
              </a:rPr>
              <a:t>ctrl.ControlSystem(Rules)</a:t>
            </a:r>
            <a:endParaRPr sz="4000">
              <a:latin typeface="Cambria"/>
              <a:cs typeface="Cambria"/>
            </a:endParaRPr>
          </a:p>
          <a:p>
            <a:pPr marL="306705">
              <a:lnSpc>
                <a:spcPts val="4405"/>
              </a:lnSpc>
              <a:spcBef>
                <a:spcPts val="600"/>
              </a:spcBef>
              <a:tabLst>
                <a:tab pos="2008505" algn="l"/>
                <a:tab pos="2576195" algn="l"/>
                <a:tab pos="11086465" algn="l"/>
                <a:tab pos="11937365" algn="l"/>
              </a:tabLst>
            </a:pPr>
            <a:r>
              <a:rPr sz="4000" spc="265" dirty="0">
                <a:solidFill>
                  <a:srgbClr val="0223B6"/>
                </a:solidFill>
                <a:latin typeface="Cambria"/>
                <a:cs typeface="Cambria"/>
              </a:rPr>
              <a:t>Model	</a:t>
            </a:r>
            <a:r>
              <a:rPr sz="4000" spc="185" dirty="0">
                <a:solidFill>
                  <a:srgbClr val="0223B6"/>
                </a:solidFill>
                <a:latin typeface="Cambria"/>
                <a:cs typeface="Cambria"/>
              </a:rPr>
              <a:t>=</a:t>
            </a:r>
            <a:r>
              <a:rPr sz="4000" spc="185">
                <a:solidFill>
                  <a:srgbClr val="0223B6"/>
                </a:solidFill>
                <a:latin typeface="Cambria"/>
                <a:cs typeface="Cambria"/>
              </a:rPr>
              <a:t>	</a:t>
            </a:r>
            <a:r>
              <a:rPr sz="4000" spc="575">
                <a:solidFill>
                  <a:srgbClr val="0223B6"/>
                </a:solidFill>
                <a:latin typeface="Cambria"/>
                <a:cs typeface="Cambria"/>
              </a:rPr>
              <a:t>ctrl.ControlSystemSimul</a:t>
            </a:r>
            <a:r>
              <a:rPr lang="en-US" sz="4000" spc="575">
                <a:solidFill>
                  <a:srgbClr val="0223B6"/>
                </a:solidFill>
                <a:latin typeface="Cambria"/>
                <a:cs typeface="Cambria"/>
              </a:rPr>
              <a:t>at</a:t>
            </a:r>
            <a:r>
              <a:rPr sz="4000" spc="575">
                <a:solidFill>
                  <a:srgbClr val="0223B6"/>
                </a:solidFill>
                <a:latin typeface="Cambria"/>
                <a:cs typeface="Cambria"/>
              </a:rPr>
              <a:t>ion(</a:t>
            </a:r>
            <a:r>
              <a:rPr sz="4000" spc="95">
                <a:solidFill>
                  <a:srgbClr val="0223B6"/>
                </a:solidFill>
                <a:latin typeface="Cambria"/>
                <a:cs typeface="Cambria"/>
              </a:rPr>
              <a:t>CT</a:t>
            </a:r>
            <a:r>
              <a:rPr sz="4000" spc="819">
                <a:solidFill>
                  <a:srgbClr val="0223B6"/>
                </a:solidFill>
                <a:latin typeface="Cambria"/>
                <a:cs typeface="Cambria"/>
              </a:rPr>
              <a:t>)</a:t>
            </a:r>
            <a:endParaRPr sz="4000">
              <a:latin typeface="Cambria"/>
              <a:cs typeface="Cambria"/>
            </a:endParaRPr>
          </a:p>
        </p:txBody>
      </p:sp>
      <p:sp>
        <p:nvSpPr>
          <p:cNvPr id="5" name="object 2"/>
          <p:cNvSpPr txBox="1"/>
          <p:nvPr/>
        </p:nvSpPr>
        <p:spPr>
          <a:xfrm>
            <a:off x="1060450" y="1387475"/>
            <a:ext cx="13086715" cy="755976"/>
          </a:xfrm>
          <a:prstGeom prst="rect">
            <a:avLst/>
          </a:prstGeom>
        </p:spPr>
        <p:txBody>
          <a:bodyPr vert="horz" wrap="square" lIns="0" tIns="17145" rIns="0" bIns="0" rtlCol="0">
            <a:spAutoFit/>
          </a:bodyPr>
          <a:lstStyle/>
          <a:p>
            <a:pPr marL="698500" indent="-685800">
              <a:lnSpc>
                <a:spcPct val="100000"/>
              </a:lnSpc>
              <a:spcBef>
                <a:spcPts val="135"/>
              </a:spcBef>
              <a:buSzPct val="123529"/>
              <a:buChar char="•"/>
            </a:pPr>
            <a:r>
              <a:rPr sz="4800">
                <a:latin typeface="Cambria"/>
                <a:cs typeface="Cambria"/>
              </a:rPr>
              <a:t>Các lu</a:t>
            </a:r>
            <a:r>
              <a:rPr lang="en-US" sz="4800">
                <a:latin typeface="Cambria"/>
                <a:cs typeface="Cambria"/>
              </a:rPr>
              <a:t>ậ</a:t>
            </a:r>
            <a:r>
              <a:rPr sz="4800">
                <a:latin typeface="Cambria"/>
                <a:cs typeface="Cambria"/>
              </a:rPr>
              <a:t>t </a:t>
            </a:r>
            <a:r>
              <a:rPr sz="4800" dirty="0">
                <a:latin typeface="Cambria"/>
                <a:cs typeface="Cambria"/>
              </a:rPr>
              <a:t>và xây dựng mo</a:t>
            </a:r>
            <a:r>
              <a:rPr sz="4800">
                <a:latin typeface="Cambria"/>
                <a:cs typeface="Cambria"/>
              </a:rPr>
              <a:t>̂ hı̀nh</a:t>
            </a:r>
            <a:endParaRPr sz="9600">
              <a:latin typeface="Cambria"/>
              <a:cs typeface="Cambria"/>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7" name="object 7"/>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105</a:t>
            </a:fld>
            <a:endParaRPr dirty="0"/>
          </a:p>
        </p:txBody>
      </p:sp>
      <p:sp>
        <p:nvSpPr>
          <p:cNvPr id="2" name="object 2"/>
          <p:cNvSpPr txBox="1"/>
          <p:nvPr/>
        </p:nvSpPr>
        <p:spPr>
          <a:xfrm>
            <a:off x="1005535" y="841580"/>
            <a:ext cx="9681406" cy="755976"/>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lang="en-US" sz="4800">
                <a:latin typeface="Cambria"/>
                <a:cs typeface="Cambria"/>
              </a:rPr>
              <a:t> </a:t>
            </a:r>
            <a:r>
              <a:rPr sz="4800">
                <a:latin typeface="Cambria"/>
                <a:cs typeface="Cambria"/>
              </a:rPr>
              <a:t>Đưa dữ li</a:t>
            </a:r>
            <a:r>
              <a:rPr lang="vi-VN" sz="4800">
                <a:latin typeface="Cambria"/>
                <a:cs typeface="Cambria"/>
              </a:rPr>
              <a:t>ệ</a:t>
            </a:r>
            <a:r>
              <a:rPr sz="4800">
                <a:latin typeface="Cambria"/>
                <a:cs typeface="Cambria"/>
              </a:rPr>
              <a:t>u vào đ</a:t>
            </a:r>
            <a:r>
              <a:rPr lang="en-US" sz="4800">
                <a:latin typeface="Cambria"/>
                <a:cs typeface="Cambria"/>
              </a:rPr>
              <a:t>ể</a:t>
            </a:r>
            <a:r>
              <a:rPr sz="4800">
                <a:latin typeface="Cambria"/>
                <a:cs typeface="Cambria"/>
              </a:rPr>
              <a:t> </a:t>
            </a:r>
            <a:r>
              <a:rPr sz="4800" dirty="0">
                <a:latin typeface="Cambria"/>
                <a:cs typeface="Cambria"/>
              </a:rPr>
              <a:t>xử lý</a:t>
            </a:r>
            <a:endParaRPr sz="4800">
              <a:latin typeface="Cambria"/>
              <a:cs typeface="Cambria"/>
            </a:endParaRPr>
          </a:p>
        </p:txBody>
      </p:sp>
      <p:sp>
        <p:nvSpPr>
          <p:cNvPr id="4" name="object 4"/>
          <p:cNvSpPr txBox="1"/>
          <p:nvPr/>
        </p:nvSpPr>
        <p:spPr>
          <a:xfrm>
            <a:off x="1043301" y="2378075"/>
            <a:ext cx="17691539" cy="6503703"/>
          </a:xfrm>
          <a:prstGeom prst="rect">
            <a:avLst/>
          </a:prstGeom>
        </p:spPr>
        <p:txBody>
          <a:bodyPr vert="horz" wrap="square" lIns="0" tIns="40005" rIns="0" bIns="0" rtlCol="0">
            <a:spAutoFit/>
          </a:bodyPr>
          <a:lstStyle/>
          <a:p>
            <a:pPr marL="12700" marR="5080">
              <a:lnSpc>
                <a:spcPct val="150000"/>
              </a:lnSpc>
            </a:pPr>
            <a:r>
              <a:rPr lang="vi-VN" sz="4000">
                <a:solidFill>
                  <a:srgbClr val="0223B6"/>
                </a:solidFill>
                <a:latin typeface="Cambria"/>
                <a:cs typeface="Cambria"/>
              </a:rPr>
              <a:t>D = input("Độ cao chuồn chuồn đang bay [1,9]: ")</a:t>
            </a:r>
            <a:r>
              <a:rPr lang="en-US" sz="4000">
                <a:solidFill>
                  <a:srgbClr val="0223B6"/>
                </a:solidFill>
                <a:latin typeface="Cambria"/>
                <a:cs typeface="Cambria"/>
              </a:rPr>
              <a:t> </a:t>
            </a:r>
          </a:p>
          <a:p>
            <a:pPr marL="12700" marR="5080">
              <a:lnSpc>
                <a:spcPct val="150000"/>
              </a:lnSpc>
            </a:pPr>
            <a:r>
              <a:rPr lang="vi-VN" sz="4000">
                <a:solidFill>
                  <a:srgbClr val="0223B6"/>
                </a:solidFill>
                <a:latin typeface="Cambria"/>
                <a:cs typeface="Cambria"/>
              </a:rPr>
              <a:t>M = input("Màu của mây [Trắng (0), </a:t>
            </a:r>
            <a:r>
              <a:rPr lang="en-US" sz="4000">
                <a:solidFill>
                  <a:srgbClr val="0223B6"/>
                </a:solidFill>
                <a:latin typeface="Cambria"/>
                <a:cs typeface="Cambria"/>
              </a:rPr>
              <a:t> </a:t>
            </a:r>
            <a:r>
              <a:rPr lang="vi-VN" sz="4000">
                <a:solidFill>
                  <a:srgbClr val="0223B6"/>
                </a:solidFill>
                <a:latin typeface="Cambria"/>
                <a:cs typeface="Cambria"/>
              </a:rPr>
              <a:t>Xanh dương (1), </a:t>
            </a:r>
            <a:r>
              <a:rPr lang="en-US" sz="4000">
                <a:solidFill>
                  <a:srgbClr val="0223B6"/>
                </a:solidFill>
                <a:latin typeface="Cambria"/>
                <a:cs typeface="Cambria"/>
              </a:rPr>
              <a:t> </a:t>
            </a:r>
            <a:r>
              <a:rPr lang="vi-VN" sz="4000">
                <a:solidFill>
                  <a:srgbClr val="0223B6"/>
                </a:solidFill>
                <a:latin typeface="Cambria"/>
                <a:cs typeface="Cambria"/>
              </a:rPr>
              <a:t>Màu lưng</a:t>
            </a:r>
            <a:r>
              <a:rPr lang="en-US" sz="4000">
                <a:solidFill>
                  <a:srgbClr val="0223B6"/>
                </a:solidFill>
                <a:latin typeface="Cambria"/>
                <a:cs typeface="Cambria"/>
              </a:rPr>
              <a:t> </a:t>
            </a:r>
            <a:r>
              <a:rPr lang="vi-VN" sz="4000">
                <a:solidFill>
                  <a:srgbClr val="0223B6"/>
                </a:solidFill>
                <a:latin typeface="Cambria"/>
                <a:cs typeface="Cambria"/>
              </a:rPr>
              <a:t>chừng (0.5)] ")</a:t>
            </a:r>
          </a:p>
          <a:p>
            <a:pPr marL="12700" marR="5080">
              <a:lnSpc>
                <a:spcPct val="150000"/>
              </a:lnSpc>
            </a:pPr>
            <a:r>
              <a:rPr lang="vi-VN" sz="4000">
                <a:solidFill>
                  <a:srgbClr val="0223B6"/>
                </a:solidFill>
                <a:latin typeface="Cambria"/>
                <a:cs typeface="Cambria"/>
              </a:rPr>
              <a:t>Model.input["Do cao"] = float(D)</a:t>
            </a:r>
          </a:p>
          <a:p>
            <a:pPr marL="12700" marR="5080">
              <a:lnSpc>
                <a:spcPct val="150000"/>
              </a:lnSpc>
            </a:pPr>
            <a:r>
              <a:rPr lang="vi-VN" sz="4000">
                <a:solidFill>
                  <a:srgbClr val="0223B6"/>
                </a:solidFill>
                <a:latin typeface="Cambria"/>
                <a:cs typeface="Cambria"/>
              </a:rPr>
              <a:t>Model.input["Mau may"] = float(M)</a:t>
            </a:r>
          </a:p>
          <a:p>
            <a:pPr marL="12700" marR="5080">
              <a:lnSpc>
                <a:spcPct val="150000"/>
              </a:lnSpc>
            </a:pPr>
            <a:r>
              <a:rPr lang="vi-VN" sz="4000">
                <a:solidFill>
                  <a:srgbClr val="0223B6"/>
                </a:solidFill>
                <a:latin typeface="Cambria"/>
                <a:cs typeface="Cambria"/>
              </a:rPr>
              <a:t>Model.compute()</a:t>
            </a:r>
          </a:p>
          <a:p>
            <a:pPr marL="12700" marR="5080">
              <a:lnSpc>
                <a:spcPct val="150000"/>
              </a:lnSpc>
            </a:pPr>
            <a:r>
              <a:rPr lang="vi-VN" sz="4000">
                <a:solidFill>
                  <a:srgbClr val="0223B6"/>
                </a:solidFill>
                <a:latin typeface="Cambria"/>
                <a:cs typeface="Cambria"/>
              </a:rPr>
              <a:t>Out = Model.output["Thoi tiet"]</a:t>
            </a:r>
          </a:p>
          <a:p>
            <a:pPr marL="12700" marR="5080">
              <a:lnSpc>
                <a:spcPct val="150000"/>
              </a:lnSpc>
            </a:pPr>
            <a:r>
              <a:rPr lang="vi-VN" sz="4000">
                <a:solidFill>
                  <a:srgbClr val="0223B6"/>
                </a:solidFill>
                <a:latin typeface="Cambria"/>
                <a:cs typeface="Cambria"/>
              </a:rPr>
              <a:t>print( "Thời tiết (gần 0 thì mưa nhiều, gần 10 là nắng gắt)</a:t>
            </a:r>
            <a:r>
              <a:rPr lang="en-US" sz="4000">
                <a:solidFill>
                  <a:srgbClr val="0223B6"/>
                </a:solidFill>
                <a:latin typeface="Cambria"/>
                <a:cs typeface="Cambria"/>
              </a:rPr>
              <a:t> </a:t>
            </a:r>
            <a:r>
              <a:rPr lang="vi-VN" sz="4000">
                <a:solidFill>
                  <a:srgbClr val="0223B6"/>
                </a:solidFill>
                <a:latin typeface="Cambria"/>
                <a:cs typeface="Cambria"/>
              </a:rPr>
              <a:t>là</a:t>
            </a:r>
            <a:r>
              <a:rPr lang="en-US" sz="4000">
                <a:solidFill>
                  <a:srgbClr val="0223B6"/>
                </a:solidFill>
                <a:latin typeface="Cambria"/>
                <a:cs typeface="Cambria"/>
              </a:rPr>
              <a:t> </a:t>
            </a:r>
            <a:r>
              <a:rPr lang="vi-VN" sz="4000">
                <a:solidFill>
                  <a:srgbClr val="0223B6"/>
                </a:solidFill>
                <a:latin typeface="Cambria"/>
                <a:cs typeface="Cambria"/>
              </a:rPr>
              <a:t>%.f" % Out )</a:t>
            </a:r>
            <a:endParaRPr sz="4000">
              <a:latin typeface="Cambria"/>
              <a:cs typeface="Cambri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603250" y="1311275"/>
            <a:ext cx="7086600" cy="4472378"/>
          </a:xfrm>
          <a:prstGeom prst="rect">
            <a:avLst/>
          </a:prstGeom>
        </p:spPr>
        <p:txBody>
          <a:bodyPr vert="horz" wrap="square" lIns="0" tIns="40005" rIns="0" bIns="0" rtlCol="0">
            <a:spAutoFit/>
          </a:bodyPr>
          <a:lstStyle/>
          <a:p>
            <a:pPr marL="514984" marR="5080" indent="-502920">
              <a:lnSpc>
                <a:spcPct val="150000"/>
              </a:lnSpc>
              <a:buSzPct val="123529"/>
              <a:buChar char="•"/>
              <a:tabLst>
                <a:tab pos="515620" algn="l"/>
              </a:tabLst>
            </a:pPr>
            <a:r>
              <a:rPr sz="4800" dirty="0">
                <a:latin typeface="Cambria"/>
                <a:cs typeface="Cambria"/>
              </a:rPr>
              <a:t>Xây dựng chương </a:t>
            </a:r>
            <a:r>
              <a:rPr sz="4800">
                <a:latin typeface="Cambria"/>
                <a:cs typeface="Cambria"/>
              </a:rPr>
              <a:t>trı̀nh đi</a:t>
            </a:r>
            <a:r>
              <a:rPr lang="en-US" sz="4800">
                <a:latin typeface="Cambria"/>
                <a:cs typeface="Cambria"/>
              </a:rPr>
              <a:t>ề</a:t>
            </a:r>
            <a:r>
              <a:rPr sz="4800">
                <a:latin typeface="Cambria"/>
                <a:cs typeface="Cambria"/>
              </a:rPr>
              <a:t>u khi</a:t>
            </a:r>
            <a:r>
              <a:rPr lang="en-US" sz="4800">
                <a:latin typeface="Cambria"/>
                <a:cs typeface="Cambria"/>
              </a:rPr>
              <a:t>ể</a:t>
            </a:r>
            <a:r>
              <a:rPr sz="4800">
                <a:latin typeface="Cambria"/>
                <a:cs typeface="Cambria"/>
              </a:rPr>
              <a:t>n dưới</a:t>
            </a:r>
            <a:r>
              <a:rPr lang="en-US" sz="4800">
                <a:latin typeface="Cambria"/>
                <a:cs typeface="Cambria"/>
              </a:rPr>
              <a:t> </a:t>
            </a:r>
            <a:r>
              <a:rPr sz="4800">
                <a:latin typeface="Cambria"/>
                <a:cs typeface="Cambria"/>
              </a:rPr>
              <a:t>dạng </a:t>
            </a:r>
            <a:r>
              <a:rPr sz="4800" dirty="0">
                <a:latin typeface="Cambria"/>
                <a:cs typeface="Cambria"/>
              </a:rPr>
              <a:t>hàm </a:t>
            </a:r>
            <a:r>
              <a:rPr sz="4800">
                <a:latin typeface="Cambria"/>
                <a:cs typeface="Cambria"/>
              </a:rPr>
              <a:t>thư vi</a:t>
            </a:r>
            <a:r>
              <a:rPr lang="vi-VN" sz="4800">
                <a:latin typeface="Cambria"/>
                <a:cs typeface="Cambria"/>
              </a:rPr>
              <a:t>ệ</a:t>
            </a:r>
            <a:r>
              <a:rPr sz="4800">
                <a:latin typeface="Cambria"/>
                <a:cs typeface="Cambria"/>
              </a:rPr>
              <a:t>n</a:t>
            </a:r>
            <a:r>
              <a:rPr lang="en-US" sz="4800">
                <a:latin typeface="Cambria"/>
                <a:cs typeface="Cambria"/>
              </a:rPr>
              <a:t>:</a:t>
            </a:r>
            <a:r>
              <a:rPr sz="4800">
                <a:latin typeface="Cambria"/>
                <a:cs typeface="Cambria"/>
              </a:rPr>
              <a:t> </a:t>
            </a:r>
            <a:r>
              <a:rPr sz="4800" i="1">
                <a:latin typeface="Cambria"/>
                <a:cs typeface="Cambria"/>
              </a:rPr>
              <a:t>folksongwe</a:t>
            </a:r>
            <a:r>
              <a:rPr lang="en-US" sz="4800" i="1">
                <a:latin typeface="Cambria"/>
                <a:cs typeface="Cambria"/>
              </a:rPr>
              <a:t>at</a:t>
            </a:r>
            <a:r>
              <a:rPr sz="4800" i="1">
                <a:latin typeface="Cambria"/>
                <a:cs typeface="Cambria"/>
              </a:rPr>
              <a:t>her</a:t>
            </a:r>
            <a:r>
              <a:rPr sz="4800" dirty="0">
                <a:latin typeface="Cambria"/>
                <a:cs typeface="Cambria"/>
              </a:rPr>
              <a:t>.</a:t>
            </a:r>
            <a:endParaRPr sz="4800">
              <a:latin typeface="Cambria"/>
              <a:cs typeface="Cambria"/>
            </a:endParaRPr>
          </a:p>
        </p:txBody>
      </p:sp>
      <p:sp>
        <p:nvSpPr>
          <p:cNvPr id="6" name="object 6"/>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7" name="object 7"/>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106</a:t>
            </a:fld>
            <a:endParaRPr spc="15"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848" y="396875"/>
            <a:ext cx="10374799" cy="1043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7" name="object 7"/>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107</a:t>
            </a:fld>
            <a:endParaRPr spc="15"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850" y="1768476"/>
            <a:ext cx="19375933" cy="716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47320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584708" y="168275"/>
            <a:ext cx="17791133" cy="755976"/>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800" b="1" dirty="0">
                <a:latin typeface="Cambria"/>
                <a:cs typeface="Cambria"/>
              </a:rPr>
              <a:t>Chương trı̀nh với </a:t>
            </a:r>
            <a:r>
              <a:rPr sz="4800" b="1">
                <a:latin typeface="Cambria"/>
                <a:cs typeface="Cambria"/>
              </a:rPr>
              <a:t>giao di</a:t>
            </a:r>
            <a:r>
              <a:rPr lang="vi-VN" sz="4800" b="1">
                <a:latin typeface="Cambria"/>
                <a:cs typeface="Cambria"/>
              </a:rPr>
              <a:t>ệ</a:t>
            </a:r>
            <a:r>
              <a:rPr sz="4800" b="1">
                <a:latin typeface="Cambria"/>
                <a:cs typeface="Cambria"/>
              </a:rPr>
              <a:t>n </a:t>
            </a:r>
            <a:r>
              <a:rPr sz="4800" b="1" dirty="0">
                <a:latin typeface="Cambria"/>
                <a:cs typeface="Cambria"/>
              </a:rPr>
              <a:t>window dùng </a:t>
            </a:r>
            <a:r>
              <a:rPr sz="4800" b="1">
                <a:latin typeface="Cambria"/>
                <a:cs typeface="Cambria"/>
              </a:rPr>
              <a:t>thư vi</a:t>
            </a:r>
            <a:r>
              <a:rPr lang="vi-VN" sz="4800" b="1">
                <a:latin typeface="Cambria"/>
                <a:cs typeface="Cambria"/>
              </a:rPr>
              <a:t>ệ</a:t>
            </a:r>
            <a:r>
              <a:rPr sz="4800" b="1">
                <a:latin typeface="Cambria"/>
                <a:cs typeface="Cambria"/>
              </a:rPr>
              <a:t>n </a:t>
            </a:r>
            <a:r>
              <a:rPr sz="4800" b="1" dirty="0">
                <a:latin typeface="Cambria"/>
                <a:cs typeface="Cambria"/>
              </a:rPr>
              <a:t>wxPython</a:t>
            </a:r>
            <a:endParaRPr sz="4800" b="1">
              <a:latin typeface="Cambria"/>
              <a:cs typeface="Cambria"/>
            </a:endParaRPr>
          </a:p>
        </p:txBody>
      </p:sp>
      <p:sp>
        <p:nvSpPr>
          <p:cNvPr id="7" name="object 7"/>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8" name="object 8"/>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108</a:t>
            </a:fld>
            <a:endParaRPr spc="15" dirty="0"/>
          </a:p>
        </p:txBody>
      </p:sp>
      <p:sp>
        <p:nvSpPr>
          <p:cNvPr id="10" name="object 4"/>
          <p:cNvSpPr txBox="1"/>
          <p:nvPr/>
        </p:nvSpPr>
        <p:spPr>
          <a:xfrm>
            <a:off x="11576050" y="9285116"/>
            <a:ext cx="8353170" cy="1371529"/>
          </a:xfrm>
          <a:prstGeom prst="rect">
            <a:avLst/>
          </a:prstGeom>
          <a:ln w="3175">
            <a:solidFill>
              <a:schemeClr val="tx1"/>
            </a:solidFill>
          </a:ln>
        </p:spPr>
        <p:txBody>
          <a:bodyPr vert="horz" wrap="square" lIns="0" tIns="17145" rIns="0" bIns="0" rtlCol="0">
            <a:spAutoFit/>
          </a:bodyPr>
          <a:lstStyle/>
          <a:p>
            <a:pPr marL="12064">
              <a:lnSpc>
                <a:spcPct val="100000"/>
              </a:lnSpc>
              <a:spcBef>
                <a:spcPts val="135"/>
              </a:spcBef>
              <a:buSzPct val="123529"/>
              <a:tabLst>
                <a:tab pos="515620" algn="l"/>
              </a:tabLst>
            </a:pPr>
            <a:r>
              <a:rPr lang="en-US" sz="4400">
                <a:latin typeface="Cambria"/>
                <a:cs typeface="Cambria"/>
              </a:rPr>
              <a:t>Cài đặt thư viện </a:t>
            </a:r>
            <a:r>
              <a:rPr sz="4400">
                <a:latin typeface="Cambria"/>
                <a:cs typeface="Cambria"/>
              </a:rPr>
              <a:t>wxPython</a:t>
            </a:r>
            <a:r>
              <a:rPr lang="en-US" sz="4400">
                <a:latin typeface="Cambria"/>
                <a:cs typeface="Cambria"/>
              </a:rPr>
              <a:t>:   </a:t>
            </a:r>
            <a:r>
              <a:rPr lang="en-US" sz="4400">
                <a:solidFill>
                  <a:srgbClr val="FF0000"/>
                </a:solidFill>
                <a:latin typeface="Cambria"/>
                <a:cs typeface="Cambria"/>
              </a:rPr>
              <a:t>python3 -m pip install wxPython  </a:t>
            </a:r>
            <a:endParaRPr sz="4400">
              <a:solidFill>
                <a:srgbClr val="FF0000"/>
              </a:solidFill>
              <a:latin typeface="Cambria"/>
              <a:cs typeface="Cambria"/>
            </a:endParaRPr>
          </a:p>
        </p:txBody>
      </p:sp>
      <p:sp>
        <p:nvSpPr>
          <p:cNvPr id="12" name="TextBox 11"/>
          <p:cNvSpPr txBox="1"/>
          <p:nvPr/>
        </p:nvSpPr>
        <p:spPr>
          <a:xfrm>
            <a:off x="1317879" y="1158875"/>
            <a:ext cx="16706342" cy="9517990"/>
          </a:xfrm>
          <a:prstGeom prst="rect">
            <a:avLst/>
          </a:prstGeom>
          <a:noFill/>
        </p:spPr>
        <p:txBody>
          <a:bodyPr wrap="square" rtlCol="0">
            <a:spAutoFit/>
          </a:bodyPr>
          <a:lstStyle/>
          <a:p>
            <a:pPr>
              <a:spcBef>
                <a:spcPts val="300"/>
              </a:spcBef>
            </a:pPr>
            <a:r>
              <a:rPr lang="en-US" sz="3000">
                <a:solidFill>
                  <a:srgbClr val="2402EE"/>
                </a:solidFill>
                <a:latin typeface="Cambria" panose="02040503050406030204" pitchFamily="18" charset="0"/>
                <a:ea typeface="Cambria" panose="02040503050406030204" pitchFamily="18" charset="0"/>
              </a:rPr>
              <a:t>import wx</a:t>
            </a:r>
          </a:p>
          <a:p>
            <a:pPr>
              <a:spcBef>
                <a:spcPts val="300"/>
              </a:spcBef>
            </a:pPr>
            <a:r>
              <a:rPr lang="en-US" sz="3000">
                <a:solidFill>
                  <a:srgbClr val="2402EE"/>
                </a:solidFill>
                <a:latin typeface="Cambria" panose="02040503050406030204" pitchFamily="18" charset="0"/>
                <a:ea typeface="Cambria" panose="02040503050406030204" pitchFamily="18" charset="0"/>
              </a:rPr>
              <a:t>import folksongweather as fk</a:t>
            </a:r>
          </a:p>
          <a:p>
            <a:pPr>
              <a:spcBef>
                <a:spcPts val="300"/>
              </a:spcBef>
            </a:pPr>
            <a:r>
              <a:rPr lang="en-US" sz="3000">
                <a:solidFill>
                  <a:srgbClr val="2402EE"/>
                </a:solidFill>
                <a:latin typeface="Cambria" panose="02040503050406030204" pitchFamily="18" charset="0"/>
                <a:ea typeface="Cambria" panose="02040503050406030204" pitchFamily="18" charset="0"/>
              </a:rPr>
              <a:t>class MyFrame(wx.Frame):</a:t>
            </a:r>
          </a:p>
          <a:p>
            <a:pPr>
              <a:spcBef>
                <a:spcPts val="300"/>
              </a:spcBef>
            </a:pPr>
            <a:r>
              <a:rPr lang="en-US" sz="3000">
                <a:solidFill>
                  <a:srgbClr val="2402EE"/>
                </a:solidFill>
                <a:latin typeface="Cambria" panose="02040503050406030204" pitchFamily="18" charset="0"/>
                <a:ea typeface="Cambria" panose="02040503050406030204" pitchFamily="18" charset="0"/>
              </a:rPr>
              <a:t>	def __init__(self, parent, id, title):</a:t>
            </a:r>
          </a:p>
          <a:p>
            <a:pPr lvl="4">
              <a:spcBef>
                <a:spcPts val="300"/>
              </a:spcBef>
            </a:pPr>
            <a:r>
              <a:rPr lang="en-US" sz="3000">
                <a:solidFill>
                  <a:srgbClr val="2402EE"/>
                </a:solidFill>
                <a:latin typeface="Cambria" panose="02040503050406030204" pitchFamily="18" charset="0"/>
                <a:ea typeface="Cambria" panose="02040503050406030204" pitchFamily="18" charset="0"/>
              </a:rPr>
              <a:t>wx.Frame.__init__(self, parent, id, title, wx.DefaultPosition,wx.Size(350, 310))</a:t>
            </a:r>
          </a:p>
          <a:p>
            <a:pPr lvl="4">
              <a:spcBef>
                <a:spcPts val="300"/>
              </a:spcBef>
            </a:pPr>
            <a:r>
              <a:rPr lang="en-US" sz="3000">
                <a:solidFill>
                  <a:srgbClr val="2402EE"/>
                </a:solidFill>
                <a:latin typeface="Cambria" panose="02040503050406030204" pitchFamily="18" charset="0"/>
                <a:ea typeface="Cambria" panose="02040503050406030204" pitchFamily="18" charset="0"/>
              </a:rPr>
              <a:t>wx.StaticText(self,label='Dự báo thời tiết',pos=(20,20))</a:t>
            </a:r>
          </a:p>
          <a:p>
            <a:pPr lvl="4">
              <a:spcBef>
                <a:spcPts val="300"/>
              </a:spcBef>
            </a:pPr>
            <a:r>
              <a:rPr lang="en-US" sz="3000">
                <a:solidFill>
                  <a:srgbClr val="2402EE"/>
                </a:solidFill>
                <a:latin typeface="Cambria" panose="02040503050406030204" pitchFamily="18" charset="0"/>
                <a:ea typeface="Cambria" panose="02040503050406030204" pitchFamily="18" charset="0"/>
              </a:rPr>
              <a:t>wx.StaticText(self,label='Vị trí chuồn chuồn:',pos=(20,80))</a:t>
            </a:r>
          </a:p>
          <a:p>
            <a:pPr lvl="4">
              <a:spcBef>
                <a:spcPts val="300"/>
              </a:spcBef>
            </a:pPr>
            <a:r>
              <a:rPr lang="en-US" sz="3000">
                <a:solidFill>
                  <a:srgbClr val="2402EE"/>
                </a:solidFill>
                <a:latin typeface="Cambria" panose="02040503050406030204" pitchFamily="18" charset="0"/>
                <a:ea typeface="Cambria" panose="02040503050406030204" pitchFamily="18" charset="0"/>
              </a:rPr>
              <a:t>self.height = wx.SpinCtrl(self,-1,'',(180,80),(50,-1),min=0,max=9,initial=5)</a:t>
            </a:r>
          </a:p>
          <a:p>
            <a:pPr lvl="4">
              <a:spcBef>
                <a:spcPts val="300"/>
              </a:spcBef>
            </a:pPr>
            <a:r>
              <a:rPr lang="en-US" sz="3000">
                <a:solidFill>
                  <a:srgbClr val="2402EE"/>
                </a:solidFill>
                <a:latin typeface="Cambria" panose="02040503050406030204" pitchFamily="18" charset="0"/>
                <a:ea typeface="Cambria" panose="02040503050406030204" pitchFamily="18" charset="0"/>
              </a:rPr>
              <a:t>wx.StaticText(self,label='Màu của mây:',pos=(20,110))</a:t>
            </a:r>
          </a:p>
          <a:p>
            <a:pPr lvl="4">
              <a:spcBef>
                <a:spcPts val="300"/>
              </a:spcBef>
            </a:pPr>
            <a:r>
              <a:rPr lang="en-US" sz="3000">
                <a:solidFill>
                  <a:srgbClr val="2402EE"/>
                </a:solidFill>
                <a:latin typeface="Cambria" panose="02040503050406030204" pitchFamily="18" charset="0"/>
                <a:ea typeface="Cambria" panose="02040503050406030204" pitchFamily="18" charset="0"/>
              </a:rPr>
              <a:t>self.cloud = wx.SpinCtrlDouble(self,-1,'',(180,110), (50,-1),min=0.0,max=1.0,initial=0.0,inc=0.1)</a:t>
            </a:r>
          </a:p>
          <a:p>
            <a:pPr lvl="4">
              <a:spcBef>
                <a:spcPts val="300"/>
              </a:spcBef>
            </a:pPr>
            <a:r>
              <a:rPr lang="en-US" sz="3000">
                <a:solidFill>
                  <a:srgbClr val="2402EE"/>
                </a:solidFill>
                <a:latin typeface="Cambria" panose="02040503050406030204" pitchFamily="18" charset="0"/>
                <a:ea typeface="Cambria" panose="02040503050406030204" pitchFamily="18" charset="0"/>
              </a:rPr>
              <a:t>wx.StaticText(self,label='Thời tiết là: ',pos=(20, 150))</a:t>
            </a:r>
          </a:p>
          <a:p>
            <a:pPr lvl="4">
              <a:spcBef>
                <a:spcPts val="300"/>
              </a:spcBef>
            </a:pPr>
            <a:r>
              <a:rPr lang="en-US" sz="3000">
                <a:solidFill>
                  <a:srgbClr val="2402EE"/>
                </a:solidFill>
                <a:latin typeface="Cambria" panose="02040503050406030204" pitchFamily="18" charset="0"/>
                <a:ea typeface="Cambria" panose="02040503050406030204" pitchFamily="18" charset="0"/>
              </a:rPr>
              <a:t>self.weather = wx.StaticText(self,label='',pos=(180, 150))</a:t>
            </a:r>
          </a:p>
          <a:p>
            <a:pPr lvl="4">
              <a:spcBef>
                <a:spcPts val="300"/>
              </a:spcBef>
            </a:pPr>
            <a:r>
              <a:rPr lang="en-US" sz="3000">
                <a:solidFill>
                  <a:srgbClr val="2402EE"/>
                </a:solidFill>
                <a:latin typeface="Cambria" panose="02040503050406030204" pitchFamily="18" charset="0"/>
                <a:ea typeface="Cambria" panose="02040503050406030204" pitchFamily="18" charset="0"/>
              </a:rPr>
              <a:t>dubao = wx.Button(self,1,'Dự báo',pos=(70,200))</a:t>
            </a:r>
          </a:p>
          <a:p>
            <a:pPr lvl="4">
              <a:spcBef>
                <a:spcPts val="300"/>
              </a:spcBef>
            </a:pPr>
            <a:r>
              <a:rPr lang="en-US" sz="3000">
                <a:solidFill>
                  <a:srgbClr val="2402EE"/>
                </a:solidFill>
                <a:latin typeface="Cambria" panose="02040503050406030204" pitchFamily="18" charset="0"/>
                <a:ea typeface="Cambria" panose="02040503050406030204" pitchFamily="18" charset="0"/>
              </a:rPr>
              <a:t>dubao.SetFocus()</a:t>
            </a:r>
          </a:p>
          <a:p>
            <a:pPr lvl="4">
              <a:spcBef>
                <a:spcPts val="300"/>
              </a:spcBef>
            </a:pPr>
            <a:r>
              <a:rPr lang="en-US" sz="3000">
                <a:solidFill>
                  <a:srgbClr val="2402EE"/>
                </a:solidFill>
                <a:latin typeface="Cambria" panose="02040503050406030204" pitchFamily="18" charset="0"/>
                <a:ea typeface="Cambria" panose="02040503050406030204" pitchFamily="18" charset="0"/>
              </a:rPr>
              <a:t>dong = wx.Button(self,2,'Đóng lại',(185, 200))</a:t>
            </a:r>
          </a:p>
          <a:p>
            <a:pPr lvl="4">
              <a:spcBef>
                <a:spcPts val="300"/>
              </a:spcBef>
            </a:pPr>
            <a:r>
              <a:rPr lang="en-US" sz="3000">
                <a:solidFill>
                  <a:srgbClr val="2402EE"/>
                </a:solidFill>
                <a:latin typeface="Cambria" panose="02040503050406030204" pitchFamily="18" charset="0"/>
                <a:ea typeface="Cambria" panose="02040503050406030204" pitchFamily="18" charset="0"/>
              </a:rPr>
              <a:t>self.Bind(wx.EVT_BUTTON,self.OnCompute,id=1)</a:t>
            </a:r>
          </a:p>
          <a:p>
            <a:pPr lvl="4">
              <a:spcBef>
                <a:spcPts val="300"/>
              </a:spcBef>
            </a:pPr>
            <a:r>
              <a:rPr lang="en-US" sz="3000">
                <a:solidFill>
                  <a:srgbClr val="2402EE"/>
                </a:solidFill>
                <a:latin typeface="Cambria" panose="02040503050406030204" pitchFamily="18" charset="0"/>
                <a:ea typeface="Cambria" panose="02040503050406030204" pitchFamily="18" charset="0"/>
              </a:rPr>
              <a:t>self.Bind(wx.EVT_BUTTON,self.OnClose,id=2)</a:t>
            </a:r>
          </a:p>
          <a:p>
            <a:pPr lvl="4">
              <a:spcBef>
                <a:spcPts val="300"/>
              </a:spcBef>
            </a:pPr>
            <a:r>
              <a:rPr lang="en-US" sz="3000">
                <a:solidFill>
                  <a:srgbClr val="2402EE"/>
                </a:solidFill>
                <a:latin typeface="Cambria" panose="02040503050406030204" pitchFamily="18" charset="0"/>
                <a:ea typeface="Cambria" panose="02040503050406030204" pitchFamily="18" charset="0"/>
              </a:rPr>
              <a:t>self.Bind(wx.EVT_CLOSE, self.OnClose)</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8" name="object 8"/>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109</a:t>
            </a:fld>
            <a:endParaRPr spc="15" dirty="0"/>
          </a:p>
        </p:txBody>
      </p:sp>
      <p:sp>
        <p:nvSpPr>
          <p:cNvPr id="2" name="TextBox 1"/>
          <p:cNvSpPr txBox="1"/>
          <p:nvPr/>
        </p:nvSpPr>
        <p:spPr>
          <a:xfrm>
            <a:off x="527050" y="396875"/>
            <a:ext cx="10363200" cy="5062924"/>
          </a:xfrm>
          <a:prstGeom prst="rect">
            <a:avLst/>
          </a:prstGeom>
          <a:noFill/>
        </p:spPr>
        <p:txBody>
          <a:bodyPr wrap="square" rtlCol="0">
            <a:spAutoFit/>
          </a:bodyPr>
          <a:lstStyle/>
          <a:p>
            <a:pPr>
              <a:spcBef>
                <a:spcPts val="600"/>
              </a:spcBef>
            </a:pPr>
            <a:r>
              <a:rPr lang="en-US" sz="3600">
                <a:solidFill>
                  <a:srgbClr val="2402EE"/>
                </a:solidFill>
                <a:latin typeface="Cambria" panose="02040503050406030204" pitchFamily="18" charset="0"/>
                <a:ea typeface="Cambria" panose="02040503050406030204" pitchFamily="18" charset="0"/>
              </a:rPr>
              <a:t>	def OnCompute( self,event ):</a:t>
            </a:r>
          </a:p>
          <a:p>
            <a:pPr lvl="4">
              <a:spcBef>
                <a:spcPts val="600"/>
              </a:spcBef>
            </a:pPr>
            <a:r>
              <a:rPr lang="en-US" sz="3600">
                <a:solidFill>
                  <a:srgbClr val="2402EE"/>
                </a:solidFill>
                <a:latin typeface="Cambria" panose="02040503050406030204" pitchFamily="18" charset="0"/>
                <a:ea typeface="Cambria" panose="02040503050406030204" pitchFamily="18" charset="0"/>
              </a:rPr>
              <a:t>D = self.height.GetValue()</a:t>
            </a:r>
          </a:p>
          <a:p>
            <a:pPr lvl="4">
              <a:spcBef>
                <a:spcPts val="600"/>
              </a:spcBef>
            </a:pPr>
            <a:r>
              <a:rPr lang="en-US" sz="3600">
                <a:solidFill>
                  <a:srgbClr val="2402EE"/>
                </a:solidFill>
                <a:latin typeface="Cambria" panose="02040503050406030204" pitchFamily="18" charset="0"/>
                <a:ea typeface="Cambria" panose="02040503050406030204" pitchFamily="18" charset="0"/>
              </a:rPr>
              <a:t>M = self.cloud.GetValue()</a:t>
            </a:r>
          </a:p>
          <a:p>
            <a:pPr lvl="4">
              <a:spcBef>
                <a:spcPts val="600"/>
              </a:spcBef>
            </a:pPr>
            <a:r>
              <a:rPr lang="en-US" sz="3600">
                <a:solidFill>
                  <a:srgbClr val="2402EE"/>
                </a:solidFill>
                <a:latin typeface="Cambria" panose="02040503050406030204" pitchFamily="18" charset="0"/>
                <a:ea typeface="Cambria" panose="02040503050406030204" pitchFamily="18" charset="0"/>
              </a:rPr>
              <a:t>W = fk.folksongweather(D,M)</a:t>
            </a:r>
          </a:p>
          <a:p>
            <a:pPr lvl="4">
              <a:spcBef>
                <a:spcPts val="600"/>
              </a:spcBef>
            </a:pPr>
            <a:r>
              <a:rPr lang="en-US" sz="3600">
                <a:solidFill>
                  <a:srgbClr val="2402EE"/>
                </a:solidFill>
                <a:latin typeface="Cambria" panose="02040503050406030204" pitchFamily="18" charset="0"/>
                <a:ea typeface="Cambria" panose="02040503050406030204" pitchFamily="18" charset="0"/>
              </a:rPr>
              <a:t>S = "%5.2f" % (W)</a:t>
            </a:r>
          </a:p>
          <a:p>
            <a:pPr lvl="4">
              <a:spcBef>
                <a:spcPts val="600"/>
              </a:spcBef>
            </a:pPr>
            <a:r>
              <a:rPr lang="en-US" sz="3600">
                <a:solidFill>
                  <a:srgbClr val="2402EE"/>
                </a:solidFill>
                <a:latin typeface="Cambria" panose="02040503050406030204" pitchFamily="18" charset="0"/>
                <a:ea typeface="Cambria" panose="02040503050406030204" pitchFamily="18" charset="0"/>
              </a:rPr>
              <a:t>self.weather.SetLabel( S )</a:t>
            </a:r>
          </a:p>
          <a:p>
            <a:pPr>
              <a:spcBef>
                <a:spcPts val="600"/>
              </a:spcBef>
            </a:pPr>
            <a:r>
              <a:rPr lang="en-US" sz="3600">
                <a:solidFill>
                  <a:srgbClr val="2402EE"/>
                </a:solidFill>
                <a:latin typeface="Cambria" panose="02040503050406030204" pitchFamily="18" charset="0"/>
                <a:ea typeface="Cambria" panose="02040503050406030204" pitchFamily="18" charset="0"/>
              </a:rPr>
              <a:t>	def OnClose( self,event ):</a:t>
            </a:r>
          </a:p>
          <a:p>
            <a:pPr>
              <a:spcBef>
                <a:spcPts val="600"/>
              </a:spcBef>
            </a:pPr>
            <a:r>
              <a:rPr lang="en-US" sz="3600">
                <a:solidFill>
                  <a:srgbClr val="2402EE"/>
                </a:solidFill>
                <a:latin typeface="Cambria" panose="02040503050406030204" pitchFamily="18" charset="0"/>
                <a:ea typeface="Cambria" panose="02040503050406030204" pitchFamily="18" charset="0"/>
              </a:rPr>
              <a:t>		self.Destroy()</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9850" y="224979"/>
            <a:ext cx="8152012" cy="7166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50850" y="5714054"/>
            <a:ext cx="12675603" cy="3170099"/>
          </a:xfrm>
          <a:prstGeom prst="rect">
            <a:avLst/>
          </a:prstGeom>
        </p:spPr>
        <p:txBody>
          <a:bodyPr wrap="square">
            <a:spAutoFit/>
          </a:bodyPr>
          <a:lstStyle/>
          <a:p>
            <a:pPr>
              <a:spcBef>
                <a:spcPts val="600"/>
              </a:spcBef>
            </a:pPr>
            <a:r>
              <a:rPr lang="vi-VN" sz="3600">
                <a:solidFill>
                  <a:srgbClr val="2402EE"/>
                </a:solidFill>
                <a:latin typeface="Cambria" panose="02040503050406030204" pitchFamily="18" charset="0"/>
                <a:ea typeface="Cambria" panose="02040503050406030204" pitchFamily="18" charset="0"/>
              </a:rPr>
              <a:t>class MyApp( wx.App ):</a:t>
            </a:r>
          </a:p>
          <a:p>
            <a:pPr>
              <a:spcBef>
                <a:spcPts val="600"/>
              </a:spcBef>
            </a:pPr>
            <a:r>
              <a:rPr lang="en-US" sz="3600">
                <a:solidFill>
                  <a:srgbClr val="2402EE"/>
                </a:solidFill>
                <a:latin typeface="Cambria" panose="02040503050406030204" pitchFamily="18" charset="0"/>
                <a:ea typeface="Cambria" panose="02040503050406030204" pitchFamily="18" charset="0"/>
              </a:rPr>
              <a:t>	</a:t>
            </a:r>
            <a:r>
              <a:rPr lang="vi-VN" sz="3600">
                <a:solidFill>
                  <a:srgbClr val="2402EE"/>
                </a:solidFill>
                <a:latin typeface="Cambria" panose="02040503050406030204" pitchFamily="18" charset="0"/>
                <a:ea typeface="Cambria" panose="02040503050406030204" pitchFamily="18" charset="0"/>
              </a:rPr>
              <a:t>def OnInit( self ):</a:t>
            </a:r>
          </a:p>
          <a:p>
            <a:pPr>
              <a:spcBef>
                <a:spcPts val="600"/>
              </a:spcBef>
            </a:pPr>
            <a:r>
              <a:rPr lang="en-US" sz="3600">
                <a:solidFill>
                  <a:srgbClr val="2402EE"/>
                </a:solidFill>
                <a:latin typeface="Cambria" panose="02040503050406030204" pitchFamily="18" charset="0"/>
                <a:ea typeface="Cambria" panose="02040503050406030204" pitchFamily="18" charset="0"/>
              </a:rPr>
              <a:t>		</a:t>
            </a:r>
            <a:r>
              <a:rPr lang="vi-VN" sz="3600">
                <a:solidFill>
                  <a:srgbClr val="2402EE"/>
                </a:solidFill>
                <a:latin typeface="Cambria" panose="02040503050406030204" pitchFamily="18" charset="0"/>
                <a:ea typeface="Cambria" panose="02040503050406030204" pitchFamily="18" charset="0"/>
              </a:rPr>
              <a:t>fr = MyFrame( None,-1,"Hệ điều khiển mờ" )</a:t>
            </a:r>
          </a:p>
          <a:p>
            <a:pPr lvl="4">
              <a:spcBef>
                <a:spcPts val="600"/>
              </a:spcBef>
            </a:pPr>
            <a:r>
              <a:rPr lang="vi-VN" sz="3600">
                <a:solidFill>
                  <a:srgbClr val="2402EE"/>
                </a:solidFill>
                <a:latin typeface="Cambria" panose="02040503050406030204" pitchFamily="18" charset="0"/>
                <a:ea typeface="Cambria" panose="02040503050406030204" pitchFamily="18" charset="0"/>
              </a:rPr>
              <a:t>fr.Show()</a:t>
            </a:r>
          </a:p>
          <a:p>
            <a:pPr lvl="4">
              <a:spcBef>
                <a:spcPts val="600"/>
              </a:spcBef>
            </a:pPr>
            <a:r>
              <a:rPr lang="vi-VN" sz="3600">
                <a:solidFill>
                  <a:srgbClr val="2402EE"/>
                </a:solidFill>
                <a:latin typeface="Cambria" panose="02040503050406030204" pitchFamily="18" charset="0"/>
                <a:ea typeface="Cambria" panose="02040503050406030204" pitchFamily="18" charset="0"/>
              </a:rPr>
              <a:t>return True</a:t>
            </a:r>
          </a:p>
        </p:txBody>
      </p:sp>
      <p:sp>
        <p:nvSpPr>
          <p:cNvPr id="10" name="Rectangle 9"/>
          <p:cNvSpPr/>
          <p:nvPr/>
        </p:nvSpPr>
        <p:spPr>
          <a:xfrm>
            <a:off x="7198226" y="8626475"/>
            <a:ext cx="6629400" cy="2092881"/>
          </a:xfrm>
          <a:prstGeom prst="rect">
            <a:avLst/>
          </a:prstGeom>
          <a:ln>
            <a:solidFill>
              <a:schemeClr val="tx1"/>
            </a:solidFill>
          </a:ln>
        </p:spPr>
        <p:txBody>
          <a:bodyPr wrap="square">
            <a:spAutoFit/>
          </a:bodyPr>
          <a:lstStyle/>
          <a:p>
            <a:pPr marL="288925">
              <a:spcBef>
                <a:spcPts val="600"/>
              </a:spcBef>
            </a:pPr>
            <a:r>
              <a:rPr lang="vi-VN" sz="4000">
                <a:solidFill>
                  <a:srgbClr val="2402EE"/>
                </a:solidFill>
                <a:latin typeface="Cambria" panose="02040503050406030204" pitchFamily="18" charset="0"/>
                <a:ea typeface="Cambria" panose="02040503050406030204" pitchFamily="18" charset="0"/>
              </a:rPr>
              <a:t>### Chương trình chính</a:t>
            </a:r>
          </a:p>
          <a:p>
            <a:pPr marL="288925">
              <a:spcBef>
                <a:spcPts val="600"/>
              </a:spcBef>
            </a:pPr>
            <a:r>
              <a:rPr lang="vi-VN" sz="4000">
                <a:solidFill>
                  <a:srgbClr val="2402EE"/>
                </a:solidFill>
                <a:latin typeface="Cambria" panose="02040503050406030204" pitchFamily="18" charset="0"/>
                <a:ea typeface="Cambria" panose="02040503050406030204" pitchFamily="18" charset="0"/>
              </a:rPr>
              <a:t>app = MyApp(0)</a:t>
            </a:r>
          </a:p>
          <a:p>
            <a:pPr marL="288925">
              <a:spcBef>
                <a:spcPts val="600"/>
              </a:spcBef>
            </a:pPr>
            <a:r>
              <a:rPr lang="vi-VN" sz="4000">
                <a:solidFill>
                  <a:srgbClr val="2402EE"/>
                </a:solidFill>
                <a:latin typeface="Cambria" panose="02040503050406030204" pitchFamily="18" charset="0"/>
                <a:ea typeface="Cambria" panose="02040503050406030204" pitchFamily="18" charset="0"/>
              </a:rPr>
              <a:t>app.MainLoop()</a:t>
            </a:r>
            <a:endParaRPr lang="en-US" sz="4000">
              <a:solidFill>
                <a:srgbClr val="2402EE"/>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33614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81129" y="1543852"/>
            <a:ext cx="9458797" cy="4386690"/>
          </a:xfrm>
          <a:prstGeom prst="rect">
            <a:avLst/>
          </a:prstGeom>
        </p:spPr>
      </p:pic>
      <p:sp>
        <p:nvSpPr>
          <p:cNvPr id="3" name="object 3"/>
          <p:cNvSpPr txBox="1">
            <a:spLocks noGrp="1"/>
          </p:cNvSpPr>
          <p:nvPr>
            <p:ph type="title"/>
          </p:nvPr>
        </p:nvSpPr>
        <p:spPr>
          <a:xfrm>
            <a:off x="1023916" y="773831"/>
            <a:ext cx="1078073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Bài toán điều khiển mờ</a:t>
            </a:r>
            <a:endParaRPr sz="7000">
              <a:latin typeface="Cambria"/>
              <a:cs typeface="Cambria"/>
            </a:endParaRPr>
          </a:p>
        </p:txBody>
      </p:sp>
      <p:sp>
        <p:nvSpPr>
          <p:cNvPr id="14" name="object 14"/>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15" name="object 15"/>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11</a:t>
            </a:fld>
            <a:endParaRPr dirty="0"/>
          </a:p>
        </p:txBody>
      </p:sp>
      <p:sp>
        <p:nvSpPr>
          <p:cNvPr id="4" name="object 4"/>
          <p:cNvSpPr txBox="1"/>
          <p:nvPr/>
        </p:nvSpPr>
        <p:spPr>
          <a:xfrm>
            <a:off x="1011217" y="2149475"/>
            <a:ext cx="9650433" cy="3808735"/>
          </a:xfrm>
          <a:prstGeom prst="rect">
            <a:avLst/>
          </a:prstGeom>
        </p:spPr>
        <p:txBody>
          <a:bodyPr vert="horz" wrap="square" lIns="0" tIns="45720" rIns="0" bIns="0" rtlCol="0">
            <a:spAutoFit/>
          </a:bodyPr>
          <a:lstStyle/>
          <a:p>
            <a:pPr marL="527685" marR="17780" indent="-502920" algn="just">
              <a:lnSpc>
                <a:spcPts val="5030"/>
              </a:lnSpc>
              <a:spcBef>
                <a:spcPts val="360"/>
              </a:spcBef>
              <a:buSzPct val="123529"/>
              <a:buChar char="•"/>
              <a:tabLst>
                <a:tab pos="528320" algn="l"/>
              </a:tabLst>
            </a:pPr>
            <a:r>
              <a:rPr sz="4400">
                <a:latin typeface="Cambria" panose="02040503050406030204" pitchFamily="18" charset="0"/>
                <a:ea typeface="Cambria" panose="02040503050406030204" pitchFamily="18" charset="0"/>
                <a:cs typeface="Cambria"/>
              </a:rPr>
              <a:t>Đ</a:t>
            </a:r>
            <a:r>
              <a:rPr lang="en-US" sz="4400">
                <a:latin typeface="Cambria" panose="02040503050406030204" pitchFamily="18" charset="0"/>
                <a:ea typeface="Cambria" panose="02040503050406030204" pitchFamily="18" charset="0"/>
                <a:cs typeface="Cambria"/>
              </a:rPr>
              <a:t>ể</a:t>
            </a:r>
            <a:r>
              <a:rPr sz="4400">
                <a:latin typeface="Cambria" panose="02040503050406030204" pitchFamily="18" charset="0"/>
                <a:ea typeface="Cambria" panose="02040503050406030204" pitchFamily="18" charset="0"/>
                <a:cs typeface="Cambria"/>
              </a:rPr>
              <a:t> </a:t>
            </a:r>
            <a:r>
              <a:rPr sz="4400" dirty="0">
                <a:latin typeface="Cambria" panose="02040503050406030204" pitchFamily="18" charset="0"/>
                <a:ea typeface="Cambria" panose="02040503050406030204" pitchFamily="18" charset="0"/>
                <a:cs typeface="Cambria"/>
              </a:rPr>
              <a:t>giải bài toán mờ, </a:t>
            </a:r>
            <a:r>
              <a:rPr sz="4400">
                <a:latin typeface="Cambria" panose="02040503050406030204" pitchFamily="18" charset="0"/>
                <a:ea typeface="Cambria" panose="02040503050406030204" pitchFamily="18" charset="0"/>
                <a:cs typeface="Cambria"/>
              </a:rPr>
              <a:t>các l</a:t>
            </a:r>
            <a:r>
              <a:rPr lang="en-US" sz="4400">
                <a:latin typeface="Cambria" panose="02040503050406030204" pitchFamily="18" charset="0"/>
                <a:ea typeface="Cambria" panose="02040503050406030204" pitchFamily="18" charset="0"/>
                <a:cs typeface="Cambria"/>
              </a:rPr>
              <a:t>ậ</a:t>
            </a:r>
            <a:r>
              <a:rPr sz="4400">
                <a:latin typeface="Cambria" panose="02040503050406030204" pitchFamily="18" charset="0"/>
                <a:ea typeface="Cambria" panose="02040503050406030204" pitchFamily="18" charset="0"/>
                <a:cs typeface="Cambria"/>
              </a:rPr>
              <a:t>p lu</a:t>
            </a:r>
            <a:r>
              <a:rPr lang="en-US" sz="4400">
                <a:latin typeface="Cambria" panose="02040503050406030204" pitchFamily="18" charset="0"/>
                <a:ea typeface="Cambria" panose="02040503050406030204" pitchFamily="18" charset="0"/>
                <a:cs typeface="Cambria"/>
              </a:rPr>
              <a:t>ậ</a:t>
            </a:r>
            <a:r>
              <a:rPr sz="4400">
                <a:latin typeface="Cambria" panose="02040503050406030204" pitchFamily="18" charset="0"/>
                <a:ea typeface="Cambria" panose="02040503050406030204" pitchFamily="18" charset="0"/>
                <a:cs typeface="Cambria"/>
              </a:rPr>
              <a:t>n mờ dưới</a:t>
            </a:r>
            <a:r>
              <a:rPr lang="en-US" sz="440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dạng các lu</a:t>
            </a:r>
            <a:r>
              <a:rPr lang="en-US" sz="4400">
                <a:latin typeface="Cambria" panose="02040503050406030204" pitchFamily="18" charset="0"/>
                <a:ea typeface="Cambria" panose="02040503050406030204" pitchFamily="18" charset="0"/>
                <a:cs typeface="Cambria"/>
              </a:rPr>
              <a:t>ậ</a:t>
            </a:r>
            <a:r>
              <a:rPr sz="4400">
                <a:latin typeface="Cambria" panose="02040503050406030204" pitchFamily="18" charset="0"/>
                <a:ea typeface="Cambria" panose="02040503050406030204" pitchFamily="18" charset="0"/>
                <a:cs typeface="Cambria"/>
              </a:rPr>
              <a:t>t </a:t>
            </a:r>
            <a:r>
              <a:rPr sz="4400" dirty="0">
                <a:latin typeface="Cambria" panose="02040503050406030204" pitchFamily="18" charset="0"/>
                <a:ea typeface="Cambria" panose="02040503050406030204" pitchFamily="18" charset="0"/>
                <a:cs typeface="Cambria"/>
              </a:rPr>
              <a:t>mờ thường liê</a:t>
            </a:r>
            <a:r>
              <a:rPr sz="4400">
                <a:latin typeface="Cambria" panose="02040503050406030204" pitchFamily="18" charset="0"/>
                <a:ea typeface="Cambria" panose="02040503050406030204" pitchFamily="18" charset="0"/>
                <a:cs typeface="Cambria"/>
              </a:rPr>
              <a:t>n k</a:t>
            </a:r>
            <a:r>
              <a:rPr lang="en-US" sz="4400">
                <a:latin typeface="Cambria" panose="02040503050406030204" pitchFamily="18" charset="0"/>
                <a:ea typeface="Cambria" panose="02040503050406030204" pitchFamily="18" charset="0"/>
                <a:cs typeface="Cambria"/>
              </a:rPr>
              <a:t>ế</a:t>
            </a:r>
            <a:r>
              <a:rPr sz="4400">
                <a:latin typeface="Cambria" panose="02040503050406030204" pitchFamily="18" charset="0"/>
                <a:ea typeface="Cambria" panose="02040503050406030204" pitchFamily="18" charset="0"/>
                <a:cs typeface="Cambria"/>
              </a:rPr>
              <a:t>t lại cùng</a:t>
            </a:r>
            <a:r>
              <a:rPr lang="en-US" sz="440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nhau </a:t>
            </a:r>
            <a:r>
              <a:rPr sz="4400" dirty="0">
                <a:latin typeface="Cambria" panose="02040503050406030204" pitchFamily="18" charset="0"/>
                <a:ea typeface="Cambria" panose="02040503050406030204" pitchFamily="18" charset="0"/>
                <a:cs typeface="Cambria"/>
              </a:rPr>
              <a:t>qua phép </a:t>
            </a:r>
            <a:r>
              <a:rPr sz="4400">
                <a:latin typeface="Cambria" panose="02040503050406030204" pitchFamily="18" charset="0"/>
                <a:ea typeface="Cambria" panose="02040503050406030204" pitchFamily="18" charset="0"/>
                <a:cs typeface="Cambria"/>
              </a:rPr>
              <a:t>toán lu</a:t>
            </a:r>
            <a:r>
              <a:rPr lang="en-US" sz="4400">
                <a:latin typeface="Cambria" panose="02040503050406030204" pitchFamily="18" charset="0"/>
                <a:ea typeface="Cambria" panose="02040503050406030204" pitchFamily="18" charset="0"/>
                <a:cs typeface="Cambria"/>
              </a:rPr>
              <a:t>ậ</a:t>
            </a:r>
            <a:r>
              <a:rPr sz="4400">
                <a:latin typeface="Cambria" panose="02040503050406030204" pitchFamily="18" charset="0"/>
                <a:ea typeface="Cambria" panose="02040503050406030204" pitchFamily="18" charset="0"/>
                <a:cs typeface="Cambria"/>
              </a:rPr>
              <a:t>n </a:t>
            </a:r>
            <a:r>
              <a:rPr sz="4400" dirty="0">
                <a:latin typeface="Cambria" panose="02040503050406030204" pitchFamily="18" charset="0"/>
                <a:ea typeface="Cambria" panose="02040503050406030204" pitchFamily="18" charset="0"/>
                <a:cs typeface="Cambria"/>
              </a:rPr>
              <a:t>lý.</a:t>
            </a:r>
            <a:endParaRPr sz="4400">
              <a:latin typeface="Cambria" panose="02040503050406030204" pitchFamily="18" charset="0"/>
              <a:ea typeface="Cambria" panose="02040503050406030204" pitchFamily="18" charset="0"/>
              <a:cs typeface="Cambria"/>
            </a:endParaRPr>
          </a:p>
          <a:p>
            <a:pPr marL="527685" indent="-502920" algn="just">
              <a:lnSpc>
                <a:spcPct val="100000"/>
              </a:lnSpc>
              <a:spcBef>
                <a:spcPts val="2245"/>
              </a:spcBef>
              <a:buSzPct val="123529"/>
              <a:buChar char="•"/>
              <a:tabLst>
                <a:tab pos="528320" algn="l"/>
              </a:tabLst>
            </a:pPr>
            <a:r>
              <a:rPr sz="4400">
                <a:latin typeface="Cambria" panose="02040503050406030204" pitchFamily="18" charset="0"/>
                <a:ea typeface="Cambria" panose="02040503050406030204" pitchFamily="18" charset="0"/>
                <a:cs typeface="Cambria"/>
              </a:rPr>
              <a:t>Ch</a:t>
            </a:r>
            <a:r>
              <a:rPr lang="en-US" sz="4400">
                <a:latin typeface="Cambria" panose="02040503050406030204" pitchFamily="18" charset="0"/>
                <a:ea typeface="Cambria" panose="02040503050406030204" pitchFamily="18" charset="0"/>
                <a:cs typeface="Cambria"/>
              </a:rPr>
              <a:t>ẳ</a:t>
            </a:r>
            <a:r>
              <a:rPr sz="4400">
                <a:latin typeface="Cambria" panose="02040503050406030204" pitchFamily="18" charset="0"/>
                <a:ea typeface="Cambria" panose="02040503050406030204" pitchFamily="18" charset="0"/>
                <a:cs typeface="Cambria"/>
              </a:rPr>
              <a:t>ng </a:t>
            </a:r>
            <a:r>
              <a:rPr sz="4400" dirty="0">
                <a:latin typeface="Cambria" panose="02040503050406030204" pitchFamily="18" charset="0"/>
                <a:ea typeface="Cambria" panose="02040503050406030204" pitchFamily="18" charset="0"/>
                <a:cs typeface="Cambria"/>
              </a:rPr>
              <a:t>hạn, có </a:t>
            </a:r>
            <a:r>
              <a:rPr sz="4400">
                <a:latin typeface="Cambria" panose="02040503050406030204" pitchFamily="18" charset="0"/>
                <a:ea typeface="Cambria" panose="02040503050406030204" pitchFamily="18" charset="0"/>
                <a:cs typeface="Cambria"/>
              </a:rPr>
              <a:t>các lu</a:t>
            </a:r>
            <a:r>
              <a:rPr lang="en-US" sz="4400">
                <a:latin typeface="Cambria" panose="02040503050406030204" pitchFamily="18" charset="0"/>
                <a:ea typeface="Cambria" panose="02040503050406030204" pitchFamily="18" charset="0"/>
                <a:cs typeface="Cambria"/>
              </a:rPr>
              <a:t>ậ</a:t>
            </a:r>
            <a:r>
              <a:rPr sz="4400">
                <a:latin typeface="Cambria" panose="02040503050406030204" pitchFamily="18" charset="0"/>
                <a:ea typeface="Cambria" panose="02040503050406030204" pitchFamily="18" charset="0"/>
                <a:cs typeface="Cambria"/>
              </a:rPr>
              <a:t>t</a:t>
            </a:r>
          </a:p>
          <a:p>
            <a:pPr marL="1191895">
              <a:lnSpc>
                <a:spcPct val="100000"/>
              </a:lnSpc>
              <a:spcBef>
                <a:spcPts val="1050"/>
              </a:spcBef>
              <a:tabLst>
                <a:tab pos="2910205" algn="l"/>
              </a:tabLst>
            </a:pPr>
            <a:r>
              <a:rPr sz="4400" i="1" dirty="0">
                <a:solidFill>
                  <a:srgbClr val="011993"/>
                </a:solidFill>
                <a:latin typeface="Cambria" panose="02040503050406030204" pitchFamily="18" charset="0"/>
                <a:ea typeface="Cambria" panose="02040503050406030204" pitchFamily="18" charset="0"/>
                <a:cs typeface="Times New Roman"/>
              </a:rPr>
              <a:t>x </a:t>
            </a:r>
            <a:r>
              <a:rPr sz="4400" dirty="0">
                <a:solidFill>
                  <a:srgbClr val="011993"/>
                </a:solidFill>
                <a:latin typeface="Cambria" panose="02040503050406030204" pitchFamily="18" charset="0"/>
                <a:ea typeface="Cambria" panose="02040503050406030204" pitchFamily="18" charset="0"/>
                <a:cs typeface="Cambria"/>
              </a:rPr>
              <a:t>= </a:t>
            </a:r>
            <a:r>
              <a:rPr sz="4400" i="1" dirty="0">
                <a:solidFill>
                  <a:srgbClr val="011993"/>
                </a:solidFill>
                <a:latin typeface="Cambria" panose="02040503050406030204" pitchFamily="18" charset="0"/>
                <a:ea typeface="Cambria" panose="02040503050406030204" pitchFamily="18" charset="0"/>
                <a:cs typeface="Times New Roman"/>
              </a:rPr>
              <a:t>A</a:t>
            </a:r>
            <a:r>
              <a:rPr sz="4400" baseline="-19360" dirty="0">
                <a:solidFill>
                  <a:srgbClr val="011993"/>
                </a:solidFill>
                <a:latin typeface="Cambria" panose="02040503050406030204" pitchFamily="18" charset="0"/>
                <a:ea typeface="Cambria" panose="02040503050406030204" pitchFamily="18" charset="0"/>
                <a:cs typeface="Cambria"/>
              </a:rPr>
              <a:t>1	</a:t>
            </a:r>
            <a:r>
              <a:rPr sz="4400" dirty="0">
                <a:solidFill>
                  <a:srgbClr val="011993"/>
                </a:solidFill>
                <a:latin typeface="Cambria" panose="02040503050406030204" pitchFamily="18" charset="0"/>
                <a:ea typeface="Cambria" panose="02040503050406030204" pitchFamily="18" charset="0"/>
                <a:cs typeface="Cambria"/>
              </a:rPr>
              <a:t>⇒ </a:t>
            </a:r>
            <a:r>
              <a:rPr sz="4400" i="1" dirty="0">
                <a:solidFill>
                  <a:srgbClr val="011993"/>
                </a:solidFill>
                <a:latin typeface="Cambria" panose="02040503050406030204" pitchFamily="18" charset="0"/>
                <a:ea typeface="Cambria" panose="02040503050406030204" pitchFamily="18" charset="0"/>
                <a:cs typeface="Times New Roman"/>
              </a:rPr>
              <a:t>y </a:t>
            </a:r>
            <a:r>
              <a:rPr sz="4400">
                <a:solidFill>
                  <a:srgbClr val="011993"/>
                </a:solidFill>
                <a:latin typeface="Cambria" panose="02040503050406030204" pitchFamily="18" charset="0"/>
                <a:ea typeface="Cambria" panose="02040503050406030204" pitchFamily="18" charset="0"/>
                <a:cs typeface="Cambria"/>
              </a:rPr>
              <a:t>= </a:t>
            </a:r>
            <a:r>
              <a:rPr sz="4400" i="1">
                <a:solidFill>
                  <a:srgbClr val="011993"/>
                </a:solidFill>
                <a:latin typeface="Cambria" panose="02040503050406030204" pitchFamily="18" charset="0"/>
                <a:ea typeface="Cambria" panose="02040503050406030204" pitchFamily="18" charset="0"/>
                <a:cs typeface="Times New Roman"/>
              </a:rPr>
              <a:t>B</a:t>
            </a:r>
            <a:r>
              <a:rPr sz="4400" baseline="-19360">
                <a:solidFill>
                  <a:srgbClr val="011993"/>
                </a:solidFill>
                <a:latin typeface="Cambria" panose="02040503050406030204" pitchFamily="18" charset="0"/>
                <a:ea typeface="Cambria" panose="02040503050406030204" pitchFamily="18" charset="0"/>
                <a:cs typeface="Cambria"/>
              </a:rPr>
              <a:t>1</a:t>
            </a:r>
            <a:endParaRPr sz="4400" baseline="-19360">
              <a:latin typeface="Cambria" panose="02040503050406030204" pitchFamily="18" charset="0"/>
              <a:ea typeface="Cambria" panose="02040503050406030204" pitchFamily="18" charset="0"/>
              <a:cs typeface="Cambria"/>
            </a:endParaRPr>
          </a:p>
        </p:txBody>
      </p:sp>
      <p:sp>
        <p:nvSpPr>
          <p:cNvPr id="7" name="object 7"/>
          <p:cNvSpPr txBox="1"/>
          <p:nvPr/>
        </p:nvSpPr>
        <p:spPr>
          <a:xfrm>
            <a:off x="2153556" y="5897759"/>
            <a:ext cx="4038601" cy="2157642"/>
          </a:xfrm>
          <a:prstGeom prst="rect">
            <a:avLst/>
          </a:prstGeom>
        </p:spPr>
        <p:txBody>
          <a:bodyPr vert="horz" wrap="square" lIns="0" tIns="15875" rIns="0" bIns="0" rtlCol="0">
            <a:spAutoFit/>
          </a:bodyPr>
          <a:lstStyle/>
          <a:p>
            <a:pPr>
              <a:lnSpc>
                <a:spcPts val="5545"/>
              </a:lnSpc>
              <a:spcBef>
                <a:spcPts val="125"/>
              </a:spcBef>
            </a:pPr>
            <a:r>
              <a:rPr lang="en-US" sz="4400" i="1">
                <a:solidFill>
                  <a:srgbClr val="011993"/>
                </a:solidFill>
                <a:latin typeface="Cambria" panose="02040503050406030204" pitchFamily="18" charset="0"/>
                <a:ea typeface="Cambria" panose="02040503050406030204" pitchFamily="18" charset="0"/>
                <a:cs typeface="Times New Roman"/>
              </a:rPr>
              <a:t>x </a:t>
            </a:r>
            <a:r>
              <a:rPr lang="en-US" sz="4400">
                <a:solidFill>
                  <a:srgbClr val="011993"/>
                </a:solidFill>
                <a:latin typeface="Cambria" panose="02040503050406030204" pitchFamily="18" charset="0"/>
                <a:ea typeface="Cambria" panose="02040503050406030204" pitchFamily="18" charset="0"/>
                <a:cs typeface="Cambria"/>
              </a:rPr>
              <a:t>= </a:t>
            </a:r>
            <a:r>
              <a:rPr lang="en-US" sz="4400" i="1">
                <a:solidFill>
                  <a:srgbClr val="011993"/>
                </a:solidFill>
                <a:latin typeface="Cambria" panose="02040503050406030204" pitchFamily="18" charset="0"/>
                <a:ea typeface="Cambria" panose="02040503050406030204" pitchFamily="18" charset="0"/>
                <a:cs typeface="Times New Roman"/>
              </a:rPr>
              <a:t>A</a:t>
            </a:r>
            <a:r>
              <a:rPr lang="en-US" sz="4400" baseline="-19360">
                <a:solidFill>
                  <a:srgbClr val="011993"/>
                </a:solidFill>
                <a:latin typeface="Cambria" panose="02040503050406030204" pitchFamily="18" charset="0"/>
                <a:ea typeface="Cambria" panose="02040503050406030204" pitchFamily="18" charset="0"/>
                <a:cs typeface="Cambria"/>
              </a:rPr>
              <a:t>2	</a:t>
            </a:r>
            <a:r>
              <a:rPr lang="en-US" sz="4400">
                <a:solidFill>
                  <a:srgbClr val="011993"/>
                </a:solidFill>
                <a:latin typeface="Cambria" panose="02040503050406030204" pitchFamily="18" charset="0"/>
                <a:ea typeface="Cambria" panose="02040503050406030204" pitchFamily="18" charset="0"/>
                <a:cs typeface="Cambria"/>
              </a:rPr>
              <a:t>⇒ </a:t>
            </a:r>
            <a:r>
              <a:rPr lang="en-US" sz="4400" i="1">
                <a:solidFill>
                  <a:srgbClr val="011993"/>
                </a:solidFill>
                <a:latin typeface="Cambria" panose="02040503050406030204" pitchFamily="18" charset="0"/>
                <a:ea typeface="Cambria" panose="02040503050406030204" pitchFamily="18" charset="0"/>
                <a:cs typeface="Times New Roman"/>
              </a:rPr>
              <a:t>y </a:t>
            </a:r>
            <a:r>
              <a:rPr lang="en-US" sz="4400">
                <a:solidFill>
                  <a:srgbClr val="011993"/>
                </a:solidFill>
                <a:latin typeface="Cambria" panose="02040503050406030204" pitchFamily="18" charset="0"/>
                <a:ea typeface="Cambria" panose="02040503050406030204" pitchFamily="18" charset="0"/>
                <a:cs typeface="Cambria"/>
              </a:rPr>
              <a:t>= </a:t>
            </a:r>
            <a:r>
              <a:rPr lang="en-US" sz="4400" i="1">
                <a:solidFill>
                  <a:srgbClr val="011993"/>
                </a:solidFill>
                <a:latin typeface="Cambria" panose="02040503050406030204" pitchFamily="18" charset="0"/>
                <a:ea typeface="Cambria" panose="02040503050406030204" pitchFamily="18" charset="0"/>
                <a:cs typeface="Times New Roman"/>
              </a:rPr>
              <a:t>B</a:t>
            </a:r>
            <a:r>
              <a:rPr lang="en-US" sz="4400" baseline="-19360">
                <a:solidFill>
                  <a:srgbClr val="011993"/>
                </a:solidFill>
                <a:latin typeface="Cambria" panose="02040503050406030204" pitchFamily="18" charset="0"/>
                <a:ea typeface="Cambria" panose="02040503050406030204" pitchFamily="18" charset="0"/>
                <a:cs typeface="Cambria"/>
              </a:rPr>
              <a:t>2</a:t>
            </a:r>
            <a:endParaRPr lang="en-US" sz="4400" baseline="-19360">
              <a:latin typeface="Cambria" panose="02040503050406030204" pitchFamily="18" charset="0"/>
              <a:ea typeface="Cambria" panose="02040503050406030204" pitchFamily="18" charset="0"/>
              <a:cs typeface="Cambria"/>
            </a:endParaRPr>
          </a:p>
          <a:p>
            <a:pPr algn="ctr">
              <a:lnSpc>
                <a:spcPts val="5545"/>
              </a:lnSpc>
              <a:spcBef>
                <a:spcPts val="125"/>
              </a:spcBef>
            </a:pPr>
            <a:r>
              <a:rPr sz="4400">
                <a:solidFill>
                  <a:srgbClr val="011993"/>
                </a:solidFill>
                <a:latin typeface="Cambria" panose="02040503050406030204" pitchFamily="18" charset="0"/>
                <a:ea typeface="Cambria" panose="02040503050406030204" pitchFamily="18" charset="0"/>
                <a:cs typeface="Cambria"/>
              </a:rPr>
              <a:t>. . .</a:t>
            </a:r>
            <a:endParaRPr lang="en-US" sz="4400">
              <a:latin typeface="Cambria" panose="02040503050406030204" pitchFamily="18" charset="0"/>
              <a:ea typeface="Cambria" panose="02040503050406030204" pitchFamily="18" charset="0"/>
              <a:cs typeface="Cambria"/>
            </a:endParaRPr>
          </a:p>
          <a:p>
            <a:pPr>
              <a:lnSpc>
                <a:spcPts val="5545"/>
              </a:lnSpc>
              <a:spcBef>
                <a:spcPts val="125"/>
              </a:spcBef>
            </a:pPr>
            <a:r>
              <a:rPr sz="4400" i="1">
                <a:solidFill>
                  <a:srgbClr val="011993"/>
                </a:solidFill>
                <a:latin typeface="Cambria" panose="02040503050406030204" pitchFamily="18" charset="0"/>
                <a:ea typeface="Cambria" panose="02040503050406030204" pitchFamily="18" charset="0"/>
                <a:cs typeface="Times New Roman"/>
              </a:rPr>
              <a:t>x </a:t>
            </a:r>
            <a:r>
              <a:rPr sz="4400" dirty="0">
                <a:solidFill>
                  <a:srgbClr val="011993"/>
                </a:solidFill>
                <a:latin typeface="Cambria" panose="02040503050406030204" pitchFamily="18" charset="0"/>
                <a:ea typeface="Cambria" panose="02040503050406030204" pitchFamily="18" charset="0"/>
                <a:cs typeface="Cambria"/>
              </a:rPr>
              <a:t>= </a:t>
            </a:r>
            <a:r>
              <a:rPr sz="4400" i="1" dirty="0">
                <a:solidFill>
                  <a:srgbClr val="011993"/>
                </a:solidFill>
                <a:latin typeface="Cambria" panose="02040503050406030204" pitchFamily="18" charset="0"/>
                <a:ea typeface="Cambria" panose="02040503050406030204" pitchFamily="18" charset="0"/>
                <a:cs typeface="Times New Roman"/>
              </a:rPr>
              <a:t>A</a:t>
            </a:r>
            <a:r>
              <a:rPr sz="4400" i="1" baseline="-19360" dirty="0">
                <a:solidFill>
                  <a:srgbClr val="011993"/>
                </a:solidFill>
                <a:latin typeface="Cambria" panose="02040503050406030204" pitchFamily="18" charset="0"/>
                <a:ea typeface="Cambria" panose="02040503050406030204" pitchFamily="18" charset="0"/>
                <a:cs typeface="Times New Roman"/>
              </a:rPr>
              <a:t>n	</a:t>
            </a:r>
            <a:r>
              <a:rPr sz="4400" dirty="0">
                <a:solidFill>
                  <a:srgbClr val="011993"/>
                </a:solidFill>
                <a:latin typeface="Cambria" panose="02040503050406030204" pitchFamily="18" charset="0"/>
                <a:ea typeface="Cambria" panose="02040503050406030204" pitchFamily="18" charset="0"/>
                <a:cs typeface="Cambria"/>
              </a:rPr>
              <a:t>⇒ </a:t>
            </a:r>
            <a:r>
              <a:rPr sz="4400" i="1" dirty="0">
                <a:solidFill>
                  <a:srgbClr val="011993"/>
                </a:solidFill>
                <a:latin typeface="Cambria" panose="02040503050406030204" pitchFamily="18" charset="0"/>
                <a:ea typeface="Cambria" panose="02040503050406030204" pitchFamily="18" charset="0"/>
                <a:cs typeface="Times New Roman"/>
              </a:rPr>
              <a:t>y </a:t>
            </a:r>
            <a:r>
              <a:rPr sz="4400">
                <a:solidFill>
                  <a:srgbClr val="011993"/>
                </a:solidFill>
                <a:latin typeface="Cambria" panose="02040503050406030204" pitchFamily="18" charset="0"/>
                <a:ea typeface="Cambria" panose="02040503050406030204" pitchFamily="18" charset="0"/>
                <a:cs typeface="Cambria"/>
              </a:rPr>
              <a:t>= </a:t>
            </a:r>
            <a:r>
              <a:rPr sz="4400" i="1">
                <a:solidFill>
                  <a:srgbClr val="011993"/>
                </a:solidFill>
                <a:latin typeface="Cambria" panose="02040503050406030204" pitchFamily="18" charset="0"/>
                <a:ea typeface="Cambria" panose="02040503050406030204" pitchFamily="18" charset="0"/>
                <a:cs typeface="Times New Roman"/>
              </a:rPr>
              <a:t>B</a:t>
            </a:r>
            <a:r>
              <a:rPr lang="en-US" sz="4400" i="1" baseline="-25000">
                <a:solidFill>
                  <a:srgbClr val="011993"/>
                </a:solidFill>
                <a:latin typeface="Cambria" panose="02040503050406030204" pitchFamily="18" charset="0"/>
                <a:ea typeface="Cambria" panose="02040503050406030204" pitchFamily="18" charset="0"/>
                <a:cs typeface="Times New Roman"/>
              </a:rPr>
              <a:t>n</a:t>
            </a:r>
            <a:endParaRPr sz="4400" baseline="-25000">
              <a:latin typeface="Cambria" panose="02040503050406030204" pitchFamily="18" charset="0"/>
              <a:ea typeface="Cambria" panose="02040503050406030204" pitchFamily="18" charset="0"/>
              <a:cs typeface="Times New Roman"/>
            </a:endParaRPr>
          </a:p>
        </p:txBody>
      </p:sp>
      <p:sp>
        <p:nvSpPr>
          <p:cNvPr id="9" name="object 9"/>
          <p:cNvSpPr txBox="1"/>
          <p:nvPr/>
        </p:nvSpPr>
        <p:spPr>
          <a:xfrm>
            <a:off x="10847388" y="6444641"/>
            <a:ext cx="8732001" cy="3477234"/>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400">
                <a:latin typeface="Cambria" panose="02040503050406030204" pitchFamily="18" charset="0"/>
                <a:ea typeface="Cambria" panose="02040503050406030204" pitchFamily="18" charset="0"/>
                <a:cs typeface="Cambria"/>
              </a:rPr>
              <a:t>M</a:t>
            </a:r>
            <a:r>
              <a:rPr lang="en-US" sz="4400">
                <a:latin typeface="Cambria" panose="02040503050406030204" pitchFamily="18" charset="0"/>
                <a:ea typeface="Cambria" panose="02040503050406030204" pitchFamily="18" charset="0"/>
                <a:cs typeface="Cambria"/>
              </a:rPr>
              <a:t>ỗi</a:t>
            </a:r>
            <a:r>
              <a:rPr sz="4400">
                <a:latin typeface="Cambria" panose="02040503050406030204" pitchFamily="18" charset="0"/>
                <a:ea typeface="Cambria" panose="02040503050406030204" pitchFamily="18" charset="0"/>
                <a:cs typeface="Cambria"/>
              </a:rPr>
              <a:t> lu</a:t>
            </a:r>
            <a:r>
              <a:rPr lang="en-US" sz="4400">
                <a:latin typeface="Cambria" panose="02040503050406030204" pitchFamily="18" charset="0"/>
                <a:ea typeface="Cambria" panose="02040503050406030204" pitchFamily="18" charset="0"/>
                <a:cs typeface="Cambria"/>
              </a:rPr>
              <a:t>ậ</a:t>
            </a:r>
            <a:r>
              <a:rPr sz="4400">
                <a:latin typeface="Cambria" panose="02040503050406030204" pitchFamily="18" charset="0"/>
                <a:ea typeface="Cambria" panose="02040503050406030204" pitchFamily="18" charset="0"/>
                <a:cs typeface="Cambria"/>
              </a:rPr>
              <a:t>t </a:t>
            </a:r>
            <a:r>
              <a:rPr sz="4400" dirty="0">
                <a:latin typeface="Cambria" panose="02040503050406030204" pitchFamily="18" charset="0"/>
                <a:ea typeface="Cambria" panose="02040503050406030204" pitchFamily="18" charset="0"/>
                <a:cs typeface="Cambria"/>
              </a:rPr>
              <a:t>xác </a:t>
            </a:r>
            <a:r>
              <a:rPr sz="4400">
                <a:latin typeface="Cambria" panose="02040503050406030204" pitchFamily="18" charset="0"/>
                <a:ea typeface="Cambria" panose="02040503050406030204" pitchFamily="18" charset="0"/>
                <a:cs typeface="Cambria"/>
              </a:rPr>
              <a:t>định m</a:t>
            </a:r>
            <a:r>
              <a:rPr lang="en-US" sz="4400">
                <a:latin typeface="Cambria" panose="02040503050406030204" pitchFamily="18" charset="0"/>
                <a:ea typeface="Cambria" panose="02040503050406030204" pitchFamily="18" charset="0"/>
                <a:cs typeface="Cambria"/>
              </a:rPr>
              <a:t>ộ</a:t>
            </a:r>
            <a:r>
              <a:rPr sz="4400">
                <a:latin typeface="Cambria" panose="02040503050406030204" pitchFamily="18" charset="0"/>
                <a:ea typeface="Cambria" panose="02040503050406030204" pitchFamily="18" charset="0"/>
                <a:cs typeface="Cambria"/>
              </a:rPr>
              <a:t>t quan h</a:t>
            </a:r>
            <a:r>
              <a:rPr lang="vi-VN" sz="4400">
                <a:latin typeface="Cambria" panose="02040503050406030204" pitchFamily="18" charset="0"/>
                <a:ea typeface="Cambria" panose="02040503050406030204" pitchFamily="18" charset="0"/>
                <a:cs typeface="Cambria"/>
              </a:rPr>
              <a:t>ệ</a:t>
            </a:r>
            <a:r>
              <a:rPr lang="en-US" sz="440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kéo</a:t>
            </a:r>
            <a:r>
              <a:rPr lang="en-US" sz="4400">
                <a:latin typeface="Cambria" panose="02040503050406030204" pitchFamily="18" charset="0"/>
                <a:ea typeface="Cambria" panose="02040503050406030204" pitchFamily="18" charset="0"/>
                <a:cs typeface="Cambria"/>
              </a:rPr>
              <a:t> theo (</a:t>
            </a:r>
            <a:r>
              <a:rPr lang="en-US" sz="4400">
                <a:latin typeface="Cambria" panose="02040503050406030204" pitchFamily="18" charset="0"/>
                <a:ea typeface="Cambria" panose="02040503050406030204" pitchFamily="18" charset="0"/>
                <a:cs typeface="Cambria"/>
                <a:sym typeface="Symbol"/>
              </a:rPr>
              <a:t></a:t>
            </a:r>
            <a:r>
              <a:rPr lang="en-US" sz="4400">
                <a:latin typeface="Cambria" panose="02040503050406030204" pitchFamily="18" charset="0"/>
                <a:ea typeface="Cambria" panose="02040503050406030204" pitchFamily="18" charset="0"/>
                <a:cs typeface="Cambria"/>
              </a:rPr>
              <a:t>) </a:t>
            </a:r>
            <a:r>
              <a:rPr lang="vi-VN" sz="4400">
                <a:latin typeface="Cambria" panose="02040503050406030204" pitchFamily="18" charset="0"/>
                <a:ea typeface="Cambria" panose="02040503050406030204" pitchFamily="18" charset="0"/>
                <a:cs typeface="Cambria"/>
              </a:rPr>
              <a:t>giữa 2 tập {</a:t>
            </a:r>
            <a:r>
              <a:rPr lang="vi-VN" sz="4400" i="1">
                <a:latin typeface="Cambria" panose="02040503050406030204" pitchFamily="18" charset="0"/>
                <a:ea typeface="Cambria" panose="02040503050406030204" pitchFamily="18" charset="0"/>
                <a:cs typeface="Times New Roman"/>
              </a:rPr>
              <a:t>A</a:t>
            </a:r>
            <a:r>
              <a:rPr lang="vi-VN" sz="4400" i="1" baseline="-19360">
                <a:latin typeface="Cambria" panose="02040503050406030204" pitchFamily="18" charset="0"/>
                <a:ea typeface="Cambria" panose="02040503050406030204" pitchFamily="18" charset="0"/>
                <a:cs typeface="Times New Roman"/>
              </a:rPr>
              <a:t>i</a:t>
            </a:r>
            <a:r>
              <a:rPr lang="vi-VN" sz="4400">
                <a:latin typeface="Cambria" panose="02040503050406030204" pitchFamily="18" charset="0"/>
                <a:ea typeface="Cambria" panose="02040503050406030204" pitchFamily="18" charset="0"/>
                <a:cs typeface="Cambria"/>
              </a:rPr>
              <a:t>, </a:t>
            </a:r>
            <a:r>
              <a:rPr lang="vi-VN" sz="4400" i="1">
                <a:latin typeface="Cambria" panose="02040503050406030204" pitchFamily="18" charset="0"/>
                <a:ea typeface="Cambria" panose="02040503050406030204" pitchFamily="18" charset="0"/>
                <a:cs typeface="Times New Roman"/>
              </a:rPr>
              <a:t>B</a:t>
            </a:r>
            <a:r>
              <a:rPr lang="vi-VN" sz="4400" i="1" baseline="-19360">
                <a:latin typeface="Cambria" panose="02040503050406030204" pitchFamily="18" charset="0"/>
                <a:ea typeface="Cambria" panose="02040503050406030204" pitchFamily="18" charset="0"/>
                <a:cs typeface="Times New Roman"/>
              </a:rPr>
              <a:t>i</a:t>
            </a:r>
            <a:r>
              <a:rPr lang="vi-VN" sz="4400">
                <a:latin typeface="Cambria" panose="02040503050406030204" pitchFamily="18" charset="0"/>
                <a:ea typeface="Cambria" panose="02040503050406030204" pitchFamily="18" charset="0"/>
                <a:cs typeface="Cambria"/>
              </a:rPr>
              <a:t>} tương</a:t>
            </a:r>
            <a:r>
              <a:rPr lang="en-US" sz="4400">
                <a:latin typeface="Cambria" panose="02040503050406030204" pitchFamily="18" charset="0"/>
                <a:ea typeface="Cambria" panose="02040503050406030204" pitchFamily="18" charset="0"/>
                <a:cs typeface="Cambria"/>
              </a:rPr>
              <a:t> ứng</a:t>
            </a:r>
          </a:p>
          <a:p>
            <a:pPr marL="514984" indent="-502920">
              <a:spcBef>
                <a:spcPts val="135"/>
              </a:spcBef>
              <a:buSzPct val="123529"/>
              <a:buFontTx/>
              <a:buChar char="•"/>
              <a:tabLst>
                <a:tab pos="515620" algn="l"/>
              </a:tabLst>
            </a:pPr>
            <a:r>
              <a:rPr lang="en-US" sz="4400">
                <a:latin typeface="Cambria" panose="02040503050406030204" pitchFamily="18" charset="0"/>
                <a:ea typeface="Cambria" panose="02040503050406030204" pitchFamily="18" charset="0"/>
                <a:cs typeface="Cambria"/>
              </a:rPr>
              <a:t> </a:t>
            </a:r>
            <a:r>
              <a:rPr lang="vi-VN" sz="4400">
                <a:latin typeface="Cambria" panose="02040503050406030204" pitchFamily="18" charset="0"/>
                <a:ea typeface="Cambria" panose="02040503050406030204" pitchFamily="18" charset="0"/>
                <a:cs typeface="Cambria"/>
              </a:rPr>
              <a:t>Từ đây có quan hệ</a:t>
            </a:r>
            <a:r>
              <a:rPr lang="en-US" sz="4400">
                <a:latin typeface="Cambria" panose="02040503050406030204" pitchFamily="18" charset="0"/>
                <a:ea typeface="Cambria" panose="02040503050406030204" pitchFamily="18" charset="0"/>
                <a:cs typeface="Cambria"/>
              </a:rPr>
              <a:t> </a:t>
            </a:r>
            <a:r>
              <a:rPr lang="vi-VN" sz="4400" b="1">
                <a:latin typeface="Cambria" panose="02040503050406030204" pitchFamily="18" charset="0"/>
                <a:ea typeface="Cambria" panose="02040503050406030204" pitchFamily="18" charset="0"/>
                <a:cs typeface="Cambria"/>
              </a:rPr>
              <a:t>ℜ</a:t>
            </a:r>
            <a:r>
              <a:rPr lang="vi-VN" sz="4400">
                <a:latin typeface="Cambria" panose="02040503050406030204" pitchFamily="18" charset="0"/>
                <a:ea typeface="Cambria" panose="02040503050406030204" pitchFamily="18" charset="0"/>
                <a:cs typeface="Cambria"/>
              </a:rPr>
              <a:t>(A</a:t>
            </a:r>
            <a:r>
              <a:rPr lang="vi-VN" sz="4400" baseline="-25000">
                <a:latin typeface="Cambria" panose="02040503050406030204" pitchFamily="18" charset="0"/>
                <a:ea typeface="Cambria" panose="02040503050406030204" pitchFamily="18" charset="0"/>
                <a:cs typeface="Cambria"/>
              </a:rPr>
              <a:t>i</a:t>
            </a:r>
            <a:r>
              <a:rPr lang="vi-VN" sz="4400">
                <a:latin typeface="Cambria" panose="02040503050406030204" pitchFamily="18" charset="0"/>
                <a:ea typeface="Cambria" panose="02040503050406030204" pitchFamily="18" charset="0"/>
                <a:cs typeface="Cambria"/>
              </a:rPr>
              <a:t>, B</a:t>
            </a:r>
            <a:r>
              <a:rPr lang="vi-VN" sz="4400" baseline="-25000">
                <a:latin typeface="Cambria" panose="02040503050406030204" pitchFamily="18" charset="0"/>
                <a:ea typeface="Cambria" panose="02040503050406030204" pitchFamily="18" charset="0"/>
                <a:cs typeface="Cambria"/>
              </a:rPr>
              <a:t>i</a:t>
            </a:r>
            <a:r>
              <a:rPr lang="vi-VN" sz="4400">
                <a:latin typeface="Cambria" panose="02040503050406030204" pitchFamily="18" charset="0"/>
                <a:ea typeface="Cambria" panose="02040503050406030204" pitchFamily="18" charset="0"/>
                <a:cs typeface="Cambria"/>
              </a:rPr>
              <a:t>) mờ đại</a:t>
            </a:r>
            <a:r>
              <a:rPr lang="en-US" sz="4400">
                <a:latin typeface="Cambria" panose="02040503050406030204" pitchFamily="18" charset="0"/>
                <a:ea typeface="Cambria" panose="02040503050406030204" pitchFamily="18" charset="0"/>
                <a:cs typeface="Cambria"/>
              </a:rPr>
              <a:t> diện cho một luật.</a:t>
            </a:r>
          </a:p>
        </p:txBody>
      </p:sp>
      <p:sp>
        <p:nvSpPr>
          <p:cNvPr id="13" name="object 13"/>
          <p:cNvSpPr txBox="1"/>
          <p:nvPr/>
        </p:nvSpPr>
        <p:spPr>
          <a:xfrm>
            <a:off x="998517" y="8323669"/>
            <a:ext cx="9510733" cy="1369606"/>
          </a:xfrm>
          <a:prstGeom prst="rect">
            <a:avLst/>
          </a:prstGeom>
        </p:spPr>
        <p:txBody>
          <a:bodyPr vert="horz" wrap="square" lIns="0" tIns="15240" rIns="0" bIns="0" rtlCol="0">
            <a:spAutoFit/>
          </a:bodyPr>
          <a:lstStyle/>
          <a:p>
            <a:pPr marL="540385" indent="-502920">
              <a:lnSpc>
                <a:spcPct val="100000"/>
              </a:lnSpc>
              <a:spcBef>
                <a:spcPts val="120"/>
              </a:spcBef>
              <a:buSzPct val="123529"/>
              <a:buChar char="•"/>
              <a:tabLst>
                <a:tab pos="541020" algn="l"/>
              </a:tabLst>
            </a:pPr>
            <a:r>
              <a:rPr sz="4400">
                <a:latin typeface="Cambria" panose="02040503050406030204" pitchFamily="18" charset="0"/>
                <a:ea typeface="Cambria" panose="02040503050406030204" pitchFamily="18" charset="0"/>
                <a:cs typeface="Cambria"/>
              </a:rPr>
              <a:t>Trong đó </a:t>
            </a:r>
            <a:r>
              <a:rPr sz="4400" i="1">
                <a:latin typeface="Cambria" panose="02040503050406030204" pitchFamily="18" charset="0"/>
                <a:ea typeface="Cambria" panose="02040503050406030204" pitchFamily="18" charset="0"/>
                <a:cs typeface="Times New Roman"/>
              </a:rPr>
              <a:t>A</a:t>
            </a:r>
            <a:r>
              <a:rPr sz="4400" i="1" baseline="-19360">
                <a:latin typeface="Cambria" panose="02040503050406030204" pitchFamily="18" charset="0"/>
                <a:ea typeface="Cambria" panose="02040503050406030204" pitchFamily="18" charset="0"/>
                <a:cs typeface="Times New Roman"/>
              </a:rPr>
              <a:t>i</a:t>
            </a:r>
            <a:r>
              <a:rPr sz="4400">
                <a:latin typeface="Cambria" panose="02040503050406030204" pitchFamily="18" charset="0"/>
                <a:ea typeface="Cambria" panose="02040503050406030204" pitchFamily="18" charset="0"/>
                <a:cs typeface="Cambria"/>
              </a:rPr>
              <a:t>, </a:t>
            </a:r>
            <a:r>
              <a:rPr sz="4400" i="1">
                <a:latin typeface="Cambria" panose="02040503050406030204" pitchFamily="18" charset="0"/>
                <a:ea typeface="Cambria" panose="02040503050406030204" pitchFamily="18" charset="0"/>
                <a:cs typeface="Times New Roman"/>
              </a:rPr>
              <a:t>B</a:t>
            </a:r>
            <a:r>
              <a:rPr sz="4400" i="1" baseline="-19360">
                <a:latin typeface="Cambria" panose="02040503050406030204" pitchFamily="18" charset="0"/>
                <a:ea typeface="Cambria" panose="02040503050406030204" pitchFamily="18" charset="0"/>
                <a:cs typeface="Times New Roman"/>
              </a:rPr>
              <a:t>i </a:t>
            </a:r>
            <a:r>
              <a:rPr sz="4400">
                <a:latin typeface="Cambria" panose="02040503050406030204" pitchFamily="18" charset="0"/>
                <a:ea typeface="Cambria" panose="02040503050406030204" pitchFamily="18" charset="0"/>
                <a:cs typeface="Cambria"/>
              </a:rPr>
              <a:t>là các </a:t>
            </a:r>
            <a:r>
              <a:rPr lang="vi-VN" sz="4400">
                <a:latin typeface="Cambria" panose="02040503050406030204" pitchFamily="18" charset="0"/>
                <a:ea typeface="Cambria" panose="02040503050406030204" pitchFamily="18" charset="0"/>
                <a:cs typeface="Cambria"/>
              </a:rPr>
              <a:t>tập </a:t>
            </a:r>
            <a:r>
              <a:rPr sz="4400">
                <a:latin typeface="Cambria" panose="02040503050406030204" pitchFamily="18" charset="0"/>
                <a:ea typeface="Cambria" panose="02040503050406030204" pitchFamily="18" charset="0"/>
                <a:cs typeface="Cambria"/>
              </a:rPr>
              <a:t>mờ trên không</a:t>
            </a:r>
            <a:r>
              <a:rPr lang="en-US" sz="4400">
                <a:latin typeface="Cambria" panose="02040503050406030204" pitchFamily="18" charset="0"/>
                <a:ea typeface="Cambria" panose="02040503050406030204" pitchFamily="18" charset="0"/>
                <a:cs typeface="Cambria"/>
              </a:rPr>
              <a:t> </a:t>
            </a:r>
            <a:r>
              <a:rPr lang="vi-VN" sz="4400">
                <a:latin typeface="Cambria" panose="02040503050406030204" pitchFamily="18" charset="0"/>
                <a:ea typeface="Cambria" panose="02040503050406030204" pitchFamily="18" charset="0"/>
                <a:cs typeface="Cambria"/>
              </a:rPr>
              <a:t>gian nền X</a:t>
            </a:r>
            <a:r>
              <a:rPr lang="vi-VN" sz="4400" baseline="-25000">
                <a:latin typeface="Cambria" panose="02040503050406030204" pitchFamily="18" charset="0"/>
                <a:ea typeface="Cambria" panose="02040503050406030204" pitchFamily="18" charset="0"/>
                <a:cs typeface="Cambria"/>
              </a:rPr>
              <a:t>i</a:t>
            </a:r>
            <a:r>
              <a:rPr lang="vi-VN" sz="4400">
                <a:latin typeface="Cambria" panose="02040503050406030204" pitchFamily="18" charset="0"/>
                <a:ea typeface="Cambria" panose="02040503050406030204" pitchFamily="18" charset="0"/>
                <a:cs typeface="Cambria"/>
              </a:rPr>
              <a:t>, Y</a:t>
            </a:r>
            <a:r>
              <a:rPr lang="vi-VN" sz="4400" baseline="-25000">
                <a:latin typeface="Cambria" panose="02040503050406030204" pitchFamily="18" charset="0"/>
                <a:ea typeface="Cambria" panose="02040503050406030204" pitchFamily="18" charset="0"/>
                <a:cs typeface="Cambria"/>
              </a:rPr>
              <a:t>i</a:t>
            </a:r>
            <a:r>
              <a:rPr lang="vi-VN" sz="4400">
                <a:latin typeface="Cambria" panose="02040503050406030204" pitchFamily="18" charset="0"/>
                <a:ea typeface="Cambria" panose="02040503050406030204" pitchFamily="18" charset="0"/>
                <a:cs typeface="Cambria"/>
              </a:rPr>
              <a:t> tương ứng.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8" name="object 8"/>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12</a:t>
            </a:fld>
            <a:endParaRPr dirty="0"/>
          </a:p>
        </p:txBody>
      </p:sp>
      <mc:AlternateContent xmlns:mc="http://schemas.openxmlformats.org/markup-compatibility/2006" xmlns:a14="http://schemas.microsoft.com/office/drawing/2010/main">
        <mc:Choice Requires="a14">
          <p:sp>
            <p:nvSpPr>
              <p:cNvPr id="2" name="object 2"/>
              <p:cNvSpPr txBox="1"/>
              <p:nvPr/>
            </p:nvSpPr>
            <p:spPr>
              <a:xfrm>
                <a:off x="985816" y="854075"/>
                <a:ext cx="18438833" cy="5085366"/>
              </a:xfrm>
              <a:prstGeom prst="rect">
                <a:avLst/>
              </a:prstGeom>
            </p:spPr>
            <p:txBody>
              <a:bodyPr vert="horz" wrap="square" lIns="0" tIns="6985" rIns="0" bIns="0" rtlCol="0">
                <a:spAutoFit/>
              </a:bodyPr>
              <a:lstStyle/>
              <a:p>
                <a:pPr marL="553085" marR="43180" indent="-502920">
                  <a:lnSpc>
                    <a:spcPct val="150000"/>
                  </a:lnSpc>
                  <a:buSzPct val="123529"/>
                  <a:buFont typeface="Cambria"/>
                  <a:buChar char="•"/>
                  <a:tabLst>
                    <a:tab pos="553720" algn="l"/>
                    <a:tab pos="2107565" algn="l"/>
                  </a:tabLst>
                </a:pPr>
                <a:r>
                  <a:rPr lang="vi-VN" sz="4400" b="1" dirty="0">
                    <a:latin typeface="Cambria" panose="02040503050406030204" pitchFamily="18" charset="0"/>
                    <a:ea typeface="Cambria" panose="02040503050406030204" pitchFamily="18" charset="0"/>
                    <a:cs typeface="Cambria"/>
                  </a:rPr>
                  <a:t>Tính chất 9</a:t>
                </a:r>
                <a:r>
                  <a:rPr lang="vi-VN" sz="4400" dirty="0">
                    <a:latin typeface="Cambria" panose="02040503050406030204" pitchFamily="18" charset="0"/>
                    <a:ea typeface="Cambria" panose="02040503050406030204" pitchFamily="18" charset="0"/>
                    <a:cs typeface="Cambria"/>
                  </a:rPr>
                  <a:t>: </a:t>
                </a:r>
                <a:r>
                  <a:rPr lang="vi-VN" sz="4400">
                    <a:latin typeface="Cambria" panose="02040503050406030204" pitchFamily="18" charset="0"/>
                    <a:ea typeface="Cambria" panose="02040503050406030204" pitchFamily="18" charset="0"/>
                    <a:cs typeface="Cambria"/>
                  </a:rPr>
                  <a:t>Các tập mờ </a:t>
                </a:r>
                <a:r>
                  <a:rPr lang="vi-VN" sz="4400" i="1" dirty="0">
                    <a:latin typeface="Cambria" panose="02040503050406030204" pitchFamily="18" charset="0"/>
                    <a:ea typeface="Cambria" panose="02040503050406030204" pitchFamily="18" charset="0"/>
                    <a:cs typeface="Times New Roman"/>
                  </a:rPr>
                  <a:t>A</a:t>
                </a:r>
                <a:r>
                  <a:rPr lang="vi-VN" sz="4400" i="1" baseline="-19360" dirty="0">
                    <a:latin typeface="Cambria" panose="02040503050406030204" pitchFamily="18" charset="0"/>
                    <a:ea typeface="Cambria" panose="02040503050406030204" pitchFamily="18" charset="0"/>
                    <a:cs typeface="Times New Roman"/>
                  </a:rPr>
                  <a:t>i </a:t>
                </a:r>
                <a:r>
                  <a:rPr lang="vi-VN" sz="4400">
                    <a:latin typeface="Cambria" panose="02040503050406030204" pitchFamily="18" charset="0"/>
                    <a:ea typeface="Cambria" panose="02040503050406030204" pitchFamily="18" charset="0"/>
                    <a:cs typeface="Cambria"/>
                  </a:rPr>
                  <a:t>trong tiền đề của luật được đặc </a:t>
                </a:r>
                <a:r>
                  <a:rPr lang="vi-VN" sz="4400" dirty="0">
                    <a:latin typeface="Cambria" panose="02040503050406030204" pitchFamily="18" charset="0"/>
                    <a:ea typeface="Cambria" panose="02040503050406030204" pitchFamily="18" charset="0"/>
                    <a:cs typeface="Cambria"/>
                  </a:rPr>
                  <a:t>trưng </a:t>
                </a:r>
                <a:r>
                  <a:rPr lang="vi-VN" sz="4400">
                    <a:latin typeface="Cambria" panose="02040503050406030204" pitchFamily="18" charset="0"/>
                    <a:ea typeface="Cambria" panose="02040503050406030204" pitchFamily="18" charset="0"/>
                    <a:cs typeface="Cambria"/>
                  </a:rPr>
                  <a:t>bởi đ</a:t>
                </a:r>
                <a:r>
                  <a:rPr lang="en-US" sz="4400">
                    <a:latin typeface="Cambria" panose="02040503050406030204" pitchFamily="18" charset="0"/>
                    <a:ea typeface="Cambria" panose="02040503050406030204" pitchFamily="18" charset="0"/>
                    <a:cs typeface="Cambria"/>
                  </a:rPr>
                  <a:t>ộ</a:t>
                </a:r>
                <a:r>
                  <a:rPr lang="vi-VN" sz="4400">
                    <a:latin typeface="Cambria" panose="02040503050406030204" pitchFamily="18" charset="0"/>
                    <a:ea typeface="Cambria" panose="02040503050406030204" pitchFamily="18" charset="0"/>
                    <a:cs typeface="Cambria"/>
                  </a:rPr>
                  <a:t> thuộc</a:t>
                </a:r>
                <a:r>
                  <a:rPr lang="en-US" sz="4400">
                    <a:latin typeface="Cambria" panose="02040503050406030204" pitchFamily="18" charset="0"/>
                    <a:ea typeface="Cambria" panose="02040503050406030204" pitchFamily="18" charset="0"/>
                    <a:cs typeface="Cambria"/>
                  </a:rPr>
                  <a:t> </a:t>
                </a:r>
                <a:r>
                  <a:rPr lang="el-GR" sz="4400" i="1">
                    <a:latin typeface="Cambria" panose="02040503050406030204" pitchFamily="18" charset="0"/>
                    <a:ea typeface="Cambria" panose="02040503050406030204" pitchFamily="18" charset="0"/>
                    <a:cs typeface="Arial"/>
                  </a:rPr>
                  <a:t>μ</a:t>
                </a:r>
                <a14:m>
                  <m:oMath xmlns:m="http://schemas.openxmlformats.org/officeDocument/2006/math">
                    <m:sSub>
                      <m:sSubPr>
                        <m:ctrlPr>
                          <a:rPr lang="ar-AE" sz="4400" i="1" baseline="-19360" smtClean="0">
                            <a:latin typeface="Cambria Math" panose="02040503050406030204" pitchFamily="18" charset="0"/>
                            <a:ea typeface="Cambria" panose="02040503050406030204" pitchFamily="18" charset="0"/>
                            <a:cs typeface="Times New Roman"/>
                          </a:rPr>
                        </m:ctrlPr>
                      </m:sSubPr>
                      <m:e>
                        <m:r>
                          <a:rPr lang="en-US" sz="4400" b="0" i="1" baseline="-19360" smtClean="0">
                            <a:latin typeface="Cambria Math"/>
                            <a:ea typeface="Cambria" panose="02040503050406030204" pitchFamily="18" charset="0"/>
                            <a:cs typeface="Times New Roman"/>
                          </a:rPr>
                          <m:t>𝐴</m:t>
                        </m:r>
                      </m:e>
                      <m:sub>
                        <m:r>
                          <a:rPr lang="en-US" sz="4400" b="0" i="1" baseline="-19360" smtClean="0">
                            <a:latin typeface="Cambria Math"/>
                            <a:ea typeface="Cambria" panose="02040503050406030204" pitchFamily="18" charset="0"/>
                            <a:cs typeface="Times New Roman"/>
                          </a:rPr>
                          <m:t>𝑖</m:t>
                        </m:r>
                      </m:sub>
                    </m:sSub>
                  </m:oMath>
                </a14:m>
                <a:r>
                  <a:rPr lang="en-US" sz="4400" dirty="0">
                    <a:latin typeface="Cambria" panose="02040503050406030204" pitchFamily="18" charset="0"/>
                    <a:ea typeface="Cambria" panose="02040503050406030204" pitchFamily="18" charset="0"/>
                    <a:cs typeface="Cambria"/>
                  </a:rPr>
                  <a:t>, </a:t>
                </a:r>
                <a:r>
                  <a:rPr lang="vi-VN" sz="4400">
                    <a:latin typeface="Cambria" panose="02040503050406030204" pitchFamily="18" charset="0"/>
                    <a:ea typeface="Cambria" panose="02040503050406030204" pitchFamily="18" charset="0"/>
                    <a:cs typeface="Cambria"/>
                  </a:rPr>
                  <a:t>khi tiền đề của luật gồm nhiều thành phần kết </a:t>
                </a:r>
                <a:r>
                  <a:rPr lang="vi-VN" sz="4400" dirty="0">
                    <a:latin typeface="Cambria" panose="02040503050406030204" pitchFamily="18" charset="0"/>
                    <a:ea typeface="Cambria" panose="02040503050406030204" pitchFamily="18" charset="0"/>
                    <a:cs typeface="Cambria"/>
                  </a:rPr>
                  <a:t>hợp lại </a:t>
                </a:r>
                <a:r>
                  <a:rPr lang="vi-VN" sz="4400">
                    <a:latin typeface="Cambria" panose="02040503050406030204" pitchFamily="18" charset="0"/>
                    <a:ea typeface="Cambria" panose="02040503050406030204" pitchFamily="18" charset="0"/>
                    <a:cs typeface="Cambria"/>
                  </a:rPr>
                  <a:t>theo kiểu</a:t>
                </a:r>
                <a:r>
                  <a:rPr lang="en-US" sz="4400">
                    <a:latin typeface="Cambria" panose="02040503050406030204" pitchFamily="18" charset="0"/>
                    <a:ea typeface="Cambria" panose="02040503050406030204" pitchFamily="18" charset="0"/>
                    <a:cs typeface="Cambria"/>
                  </a:rPr>
                  <a:t> </a:t>
                </a:r>
                <a:r>
                  <a:rPr lang="vi-VN" sz="4400">
                    <a:latin typeface="Cambria" panose="02040503050406030204" pitchFamily="18" charset="0"/>
                    <a:ea typeface="Cambria" panose="02040503050406030204" pitchFamily="18" charset="0"/>
                    <a:cs typeface="Cambria"/>
                  </a:rPr>
                  <a:t>gom lại của tı́ch Descartes </a:t>
                </a:r>
                <a:r>
                  <a:rPr lang="vi-VN" sz="4400" i="1">
                    <a:latin typeface="Cambria" panose="02040503050406030204" pitchFamily="18" charset="0"/>
                    <a:ea typeface="Cambria" panose="02040503050406030204" pitchFamily="18" charset="0"/>
                    <a:cs typeface="Times New Roman"/>
                  </a:rPr>
                  <a:t>A </a:t>
                </a:r>
                <a:r>
                  <a:rPr lang="vi-VN" sz="4400">
                    <a:latin typeface="Cambria" panose="02040503050406030204" pitchFamily="18" charset="0"/>
                    <a:ea typeface="Cambria" panose="02040503050406030204" pitchFamily="18" charset="0"/>
                    <a:cs typeface="Cambria"/>
                  </a:rPr>
                  <a:t>= </a:t>
                </a:r>
                <a:r>
                  <a:rPr lang="vi-VN" sz="4400" i="1">
                    <a:latin typeface="Cambria" panose="02040503050406030204" pitchFamily="18" charset="0"/>
                    <a:ea typeface="Cambria" panose="02040503050406030204" pitchFamily="18" charset="0"/>
                    <a:cs typeface="Times New Roman"/>
                  </a:rPr>
                  <a:t>A</a:t>
                </a:r>
                <a:r>
                  <a:rPr lang="vi-VN" sz="4400" baseline="-19360">
                    <a:latin typeface="Cambria" panose="02040503050406030204" pitchFamily="18" charset="0"/>
                    <a:ea typeface="Cambria" panose="02040503050406030204" pitchFamily="18" charset="0"/>
                    <a:cs typeface="Cambria"/>
                  </a:rPr>
                  <a:t>1 </a:t>
                </a:r>
                <a:r>
                  <a:rPr lang="vi-VN" sz="4400">
                    <a:latin typeface="Cambria" panose="02040503050406030204" pitchFamily="18" charset="0"/>
                    <a:ea typeface="Cambria" panose="02040503050406030204" pitchFamily="18" charset="0"/>
                    <a:cs typeface="Cambria"/>
                  </a:rPr>
                  <a:t>× </a:t>
                </a:r>
                <a:r>
                  <a:rPr lang="vi-VN" sz="4400" i="1">
                    <a:latin typeface="Cambria" panose="02040503050406030204" pitchFamily="18" charset="0"/>
                    <a:ea typeface="Cambria" panose="02040503050406030204" pitchFamily="18" charset="0"/>
                    <a:cs typeface="Times New Roman"/>
                  </a:rPr>
                  <a:t>A</a:t>
                </a:r>
                <a:r>
                  <a:rPr lang="vi-VN" sz="4400" baseline="-19360">
                    <a:latin typeface="Cambria" panose="02040503050406030204" pitchFamily="18" charset="0"/>
                    <a:ea typeface="Cambria" panose="02040503050406030204" pitchFamily="18" charset="0"/>
                    <a:cs typeface="Cambria"/>
                  </a:rPr>
                  <a:t>2 </a:t>
                </a:r>
                <a:r>
                  <a:rPr lang="vi-VN" sz="4400">
                    <a:latin typeface="Cambria" panose="02040503050406030204" pitchFamily="18" charset="0"/>
                    <a:ea typeface="Cambria" panose="02040503050406030204" pitchFamily="18" charset="0"/>
                    <a:cs typeface="Cambria"/>
                  </a:rPr>
                  <a:t>× . . . × </a:t>
                </a:r>
                <a:r>
                  <a:rPr lang="vi-VN" sz="4400" i="1">
                    <a:latin typeface="Cambria" panose="02040503050406030204" pitchFamily="18" charset="0"/>
                    <a:ea typeface="Cambria" panose="02040503050406030204" pitchFamily="18" charset="0"/>
                    <a:cs typeface="Times New Roman"/>
                  </a:rPr>
                  <a:t>A</a:t>
                </a:r>
                <a:r>
                  <a:rPr lang="vi-VN" sz="4400" i="1" baseline="-19360">
                    <a:latin typeface="Cambria" panose="02040503050406030204" pitchFamily="18" charset="0"/>
                    <a:ea typeface="Cambria" panose="02040503050406030204" pitchFamily="18" charset="0"/>
                    <a:cs typeface="Times New Roman"/>
                  </a:rPr>
                  <a:t>n</a:t>
                </a:r>
                <a:r>
                  <a:rPr lang="vi-VN" sz="4400">
                    <a:latin typeface="Cambria" panose="02040503050406030204" pitchFamily="18" charset="0"/>
                    <a:ea typeface="Cambria" panose="02040503050406030204" pitchFamily="18" charset="0"/>
                    <a:cs typeface="Cambria"/>
                  </a:rPr>
                  <a:t>, thı̀ độ</a:t>
                </a:r>
                <a:r>
                  <a:rPr lang="en-US" sz="4400">
                    <a:latin typeface="Cambria" panose="02040503050406030204" pitchFamily="18" charset="0"/>
                    <a:ea typeface="Cambria" panose="02040503050406030204" pitchFamily="18" charset="0"/>
                    <a:cs typeface="Cambria"/>
                  </a:rPr>
                  <a:t> </a:t>
                </a:r>
                <a:r>
                  <a:rPr lang="vi-VN" sz="4400">
                    <a:latin typeface="Cambria" panose="02040503050406030204" pitchFamily="18" charset="0"/>
                    <a:ea typeface="Cambria" panose="02040503050406030204" pitchFamily="18" charset="0"/>
                    <a:cs typeface="Cambria"/>
                  </a:rPr>
                  <a:t>thuộc của </a:t>
                </a:r>
                <a:r>
                  <a:rPr lang="vi-VN" sz="4400" i="1">
                    <a:latin typeface="Cambria" panose="02040503050406030204" pitchFamily="18" charset="0"/>
                    <a:ea typeface="Cambria" panose="02040503050406030204" pitchFamily="18" charset="0"/>
                    <a:cs typeface="Cambria"/>
                  </a:rPr>
                  <a:t>A </a:t>
                </a:r>
                <a:r>
                  <a:rPr lang="vi-VN" sz="4400">
                    <a:latin typeface="Cambria" panose="02040503050406030204" pitchFamily="18" charset="0"/>
                    <a:ea typeface="Cambria" panose="02040503050406030204" pitchFamily="18" charset="0"/>
                    <a:cs typeface="Cambria"/>
                  </a:rPr>
                  <a:t>là</a:t>
                </a:r>
                <a:r>
                  <a:rPr lang="en-US" sz="4400">
                    <a:latin typeface="Cambria" panose="02040503050406030204" pitchFamily="18" charset="0"/>
                    <a:ea typeface="Cambria" panose="02040503050406030204" pitchFamily="18" charset="0"/>
                    <a:cs typeface="Cambria"/>
                  </a:rPr>
                  <a:t>: </a:t>
                </a:r>
              </a:p>
              <a:p>
                <a:pPr marL="50165" marR="43180">
                  <a:lnSpc>
                    <a:spcPct val="150000"/>
                  </a:lnSpc>
                  <a:buSzPct val="123529"/>
                  <a:tabLst>
                    <a:tab pos="553720" algn="l"/>
                    <a:tab pos="2107565" algn="l"/>
                  </a:tabLst>
                </a:pPr>
                <a:r>
                  <a:rPr lang="en-US" sz="4400" i="1">
                    <a:latin typeface="Cambria" panose="02040503050406030204" pitchFamily="18" charset="0"/>
                    <a:ea typeface="Cambria" panose="02040503050406030204" pitchFamily="18" charset="0"/>
                    <a:cs typeface="Arial"/>
                  </a:rPr>
                  <a:t>			</a:t>
                </a:r>
                <a:r>
                  <a:rPr lang="el-GR" sz="4400" i="1">
                    <a:latin typeface="Cambria" panose="02040503050406030204" pitchFamily="18" charset="0"/>
                    <a:ea typeface="Cambria" panose="02040503050406030204" pitchFamily="18" charset="0"/>
                    <a:cs typeface="Arial"/>
                  </a:rPr>
                  <a:t>μ</a:t>
                </a:r>
                <a:r>
                  <a:rPr lang="en-US" sz="4400" i="1" baseline="-19360">
                    <a:latin typeface="Cambria" panose="02040503050406030204" pitchFamily="18" charset="0"/>
                    <a:ea typeface="Cambria" panose="02040503050406030204" pitchFamily="18" charset="0"/>
                    <a:cs typeface="Times New Roman"/>
                  </a:rPr>
                  <a:t>A</a:t>
                </a:r>
                <a:r>
                  <a:rPr lang="en-US" sz="4400">
                    <a:latin typeface="Cambria" panose="02040503050406030204" pitchFamily="18" charset="0"/>
                    <a:ea typeface="Cambria" panose="02040503050406030204" pitchFamily="18" charset="0"/>
                    <a:cs typeface="Cambria"/>
                  </a:rPr>
                  <a:t>(</a:t>
                </a:r>
                <a:r>
                  <a:rPr lang="en-US" sz="4400" i="1">
                    <a:latin typeface="Cambria" panose="02040503050406030204" pitchFamily="18" charset="0"/>
                    <a:ea typeface="Cambria" panose="02040503050406030204" pitchFamily="18" charset="0"/>
                    <a:cs typeface="Times New Roman"/>
                  </a:rPr>
                  <a:t>x</a:t>
                </a:r>
                <a:r>
                  <a:rPr lang="en-US" sz="4400">
                    <a:latin typeface="Cambria" panose="02040503050406030204" pitchFamily="18" charset="0"/>
                    <a:ea typeface="Cambria" panose="02040503050406030204" pitchFamily="18" charset="0"/>
                    <a:cs typeface="Cambria"/>
                  </a:rPr>
                  <a:t>) = min </a:t>
                </a:r>
                <a:r>
                  <a:rPr lang="en-US" sz="4400">
                    <a:latin typeface="Verdana" panose="020B0604030504040204" pitchFamily="34" charset="0"/>
                    <a:ea typeface="Verdana" panose="020B0604030504040204" pitchFamily="34" charset="0"/>
                    <a:cs typeface="Verdana"/>
                  </a:rPr>
                  <a:t>{</a:t>
                </a:r>
                <a:r>
                  <a:rPr lang="el-GR" sz="4400" i="1">
                    <a:latin typeface="Cambria" panose="02040503050406030204" pitchFamily="18" charset="0"/>
                    <a:ea typeface="Cambria" panose="02040503050406030204" pitchFamily="18" charset="0"/>
                    <a:cs typeface="Arial"/>
                  </a:rPr>
                  <a:t>μ</a:t>
                </a:r>
                <a:r>
                  <a:rPr lang="en-US" sz="4400" i="1" baseline="-19360">
                    <a:latin typeface="Cambria" panose="02040503050406030204" pitchFamily="18" charset="0"/>
                    <a:ea typeface="Cambria" panose="02040503050406030204" pitchFamily="18" charset="0"/>
                    <a:cs typeface="Times New Roman"/>
                  </a:rPr>
                  <a:t>A</a:t>
                </a:r>
                <a:r>
                  <a:rPr lang="en-US" sz="4400" baseline="-44917">
                    <a:latin typeface="Cambria" panose="02040503050406030204" pitchFamily="18" charset="0"/>
                    <a:ea typeface="Cambria" panose="02040503050406030204" pitchFamily="18" charset="0"/>
                    <a:cs typeface="Cambria"/>
                  </a:rPr>
                  <a:t>1</a:t>
                </a:r>
                <a:r>
                  <a:rPr lang="en-US" sz="4400">
                    <a:latin typeface="Cambria" panose="02040503050406030204" pitchFamily="18" charset="0"/>
                    <a:ea typeface="Cambria" panose="02040503050406030204" pitchFamily="18" charset="0"/>
                    <a:cs typeface="Cambria"/>
                  </a:rPr>
                  <a:t>(</a:t>
                </a:r>
                <a:r>
                  <a:rPr lang="en-US" sz="4400" i="1">
                    <a:latin typeface="Cambria" panose="02040503050406030204" pitchFamily="18" charset="0"/>
                    <a:ea typeface="Cambria" panose="02040503050406030204" pitchFamily="18" charset="0"/>
                    <a:cs typeface="Times New Roman"/>
                  </a:rPr>
                  <a:t>x</a:t>
                </a:r>
                <a:r>
                  <a:rPr lang="en-US" sz="4400" baseline="-19360">
                    <a:latin typeface="Cambria" panose="02040503050406030204" pitchFamily="18" charset="0"/>
                    <a:ea typeface="Cambria" panose="02040503050406030204" pitchFamily="18" charset="0"/>
                    <a:cs typeface="Cambria"/>
                  </a:rPr>
                  <a:t>1</a:t>
                </a:r>
                <a:r>
                  <a:rPr lang="en-US" sz="4400">
                    <a:latin typeface="Cambria" panose="02040503050406030204" pitchFamily="18" charset="0"/>
                    <a:ea typeface="Cambria" panose="02040503050406030204" pitchFamily="18" charset="0"/>
                    <a:cs typeface="Cambria"/>
                  </a:rPr>
                  <a:t>), </a:t>
                </a:r>
                <a:r>
                  <a:rPr lang="el-GR" sz="4400" i="1">
                    <a:latin typeface="Cambria" panose="02040503050406030204" pitchFamily="18" charset="0"/>
                    <a:ea typeface="Cambria" panose="02040503050406030204" pitchFamily="18" charset="0"/>
                    <a:cs typeface="Arial"/>
                  </a:rPr>
                  <a:t>μ</a:t>
                </a:r>
                <a:r>
                  <a:rPr lang="en-US" sz="4400" i="1" baseline="-19360">
                    <a:latin typeface="Cambria" panose="02040503050406030204" pitchFamily="18" charset="0"/>
                    <a:ea typeface="Cambria" panose="02040503050406030204" pitchFamily="18" charset="0"/>
                    <a:cs typeface="Times New Roman"/>
                  </a:rPr>
                  <a:t>A</a:t>
                </a:r>
                <a:r>
                  <a:rPr lang="en-US" sz="4400" baseline="-44917">
                    <a:latin typeface="Cambria" panose="02040503050406030204" pitchFamily="18" charset="0"/>
                    <a:ea typeface="Cambria" panose="02040503050406030204" pitchFamily="18" charset="0"/>
                    <a:cs typeface="Cambria"/>
                  </a:rPr>
                  <a:t>2</a:t>
                </a:r>
                <a:r>
                  <a:rPr lang="en-US" sz="4400">
                    <a:latin typeface="Cambria" panose="02040503050406030204" pitchFamily="18" charset="0"/>
                    <a:ea typeface="Cambria" panose="02040503050406030204" pitchFamily="18" charset="0"/>
                    <a:cs typeface="Cambria"/>
                  </a:rPr>
                  <a:t>(</a:t>
                </a:r>
                <a:r>
                  <a:rPr lang="en-US" sz="4400" i="1">
                    <a:latin typeface="Cambria" panose="02040503050406030204" pitchFamily="18" charset="0"/>
                    <a:ea typeface="Cambria" panose="02040503050406030204" pitchFamily="18" charset="0"/>
                    <a:cs typeface="Times New Roman"/>
                  </a:rPr>
                  <a:t>x</a:t>
                </a:r>
                <a:r>
                  <a:rPr lang="en-US" sz="4400" baseline="-19360">
                    <a:latin typeface="Cambria" panose="02040503050406030204" pitchFamily="18" charset="0"/>
                    <a:ea typeface="Cambria" panose="02040503050406030204" pitchFamily="18" charset="0"/>
                    <a:cs typeface="Cambria"/>
                  </a:rPr>
                  <a:t>2</a:t>
                </a:r>
                <a:r>
                  <a:rPr lang="en-US" sz="4400">
                    <a:latin typeface="Cambria" panose="02040503050406030204" pitchFamily="18" charset="0"/>
                    <a:ea typeface="Cambria" panose="02040503050406030204" pitchFamily="18" charset="0"/>
                    <a:cs typeface="Cambria"/>
                  </a:rPr>
                  <a:t>), . . . , </a:t>
                </a:r>
                <a:r>
                  <a:rPr lang="el-GR" sz="4400" i="1">
                    <a:latin typeface="Cambria" panose="02040503050406030204" pitchFamily="18" charset="0"/>
                    <a:ea typeface="Cambria" panose="02040503050406030204" pitchFamily="18" charset="0"/>
                    <a:cs typeface="Arial"/>
                  </a:rPr>
                  <a:t>μ</a:t>
                </a:r>
                <a:r>
                  <a:rPr lang="en-US" sz="4400" i="1" baseline="-19360">
                    <a:latin typeface="Cambria" panose="02040503050406030204" pitchFamily="18" charset="0"/>
                    <a:ea typeface="Cambria" panose="02040503050406030204" pitchFamily="18" charset="0"/>
                    <a:cs typeface="Times New Roman"/>
                  </a:rPr>
                  <a:t>A</a:t>
                </a:r>
                <a:r>
                  <a:rPr lang="en-US" sz="4400" i="1" baseline="-44917">
                    <a:latin typeface="Cambria" panose="02040503050406030204" pitchFamily="18" charset="0"/>
                    <a:ea typeface="Cambria" panose="02040503050406030204" pitchFamily="18" charset="0"/>
                    <a:cs typeface="Times New Roman"/>
                  </a:rPr>
                  <a:t>k</a:t>
                </a:r>
                <a:r>
                  <a:rPr lang="en-US" sz="4400" i="1" baseline="-19360">
                    <a:latin typeface="Cambria" panose="02040503050406030204" pitchFamily="18" charset="0"/>
                    <a:ea typeface="Cambria" panose="02040503050406030204" pitchFamily="18" charset="0"/>
                    <a:cs typeface="Times New Roman"/>
                  </a:rPr>
                  <a:t>n</a:t>
                </a:r>
                <a:r>
                  <a:rPr lang="en-US" sz="4400">
                    <a:latin typeface="Cambria" panose="02040503050406030204" pitchFamily="18" charset="0"/>
                    <a:ea typeface="Cambria" panose="02040503050406030204" pitchFamily="18" charset="0"/>
                    <a:cs typeface="Cambria"/>
                  </a:rPr>
                  <a:t>(</a:t>
                </a:r>
                <a:r>
                  <a:rPr lang="en-US" sz="4400" i="1">
                    <a:latin typeface="Cambria" panose="02040503050406030204" pitchFamily="18" charset="0"/>
                    <a:ea typeface="Cambria" panose="02040503050406030204" pitchFamily="18" charset="0"/>
                    <a:cs typeface="Times New Roman"/>
                  </a:rPr>
                  <a:t>x</a:t>
                </a:r>
                <a:r>
                  <a:rPr lang="en-US" sz="4400" i="1" baseline="-19360">
                    <a:latin typeface="Cambria" panose="02040503050406030204" pitchFamily="18" charset="0"/>
                    <a:ea typeface="Cambria" panose="02040503050406030204" pitchFamily="18" charset="0"/>
                    <a:cs typeface="Times New Roman"/>
                  </a:rPr>
                  <a:t>n</a:t>
                </a:r>
                <a:r>
                  <a:rPr lang="en-US" sz="4400">
                    <a:latin typeface="Cambria" panose="02040503050406030204" pitchFamily="18" charset="0"/>
                    <a:ea typeface="Cambria" panose="02040503050406030204" pitchFamily="18" charset="0"/>
                    <a:cs typeface="Cambria"/>
                  </a:rPr>
                  <a:t>)</a:t>
                </a:r>
                <a:r>
                  <a:rPr lang="en-US" sz="4400">
                    <a:latin typeface="Verdana" panose="020B0604030504040204" pitchFamily="34" charset="0"/>
                    <a:ea typeface="Verdana" panose="020B0604030504040204" pitchFamily="34" charset="0"/>
                    <a:cs typeface="Verdana"/>
                  </a:rPr>
                  <a:t>}</a:t>
                </a:r>
              </a:p>
              <a:p>
                <a:pPr marL="553085" marR="43180" indent="-502920">
                  <a:lnSpc>
                    <a:spcPct val="150000"/>
                  </a:lnSpc>
                  <a:buSzPct val="123529"/>
                  <a:buFont typeface="Cambria"/>
                  <a:buChar char="•"/>
                  <a:tabLst>
                    <a:tab pos="553720" algn="l"/>
                    <a:tab pos="2107565" algn="l"/>
                  </a:tabLst>
                </a:pPr>
                <a:r>
                  <a:rPr lang="vi-VN" sz="4400">
                    <a:latin typeface="Cambria" panose="02040503050406030204" pitchFamily="18" charset="0"/>
                    <a:ea typeface="Cambria" panose="02040503050406030204" pitchFamily="18" charset="0"/>
                    <a:cs typeface="Cambria"/>
                  </a:rPr>
                  <a:t>Chẳng hạn, khi đánh giá một viên đá quý, có luật mờ (</a:t>
                </a:r>
                <a:r>
                  <a:rPr lang="vi-VN" sz="4400" i="1">
                    <a:latin typeface="Cambria" panose="02040503050406030204" pitchFamily="18" charset="0"/>
                    <a:ea typeface="Cambria" panose="02040503050406030204" pitchFamily="18" charset="0"/>
                    <a:cs typeface="Cambria"/>
                  </a:rPr>
                  <a:t>Fuzzy rule</a:t>
                </a:r>
                <a:r>
                  <a:rPr lang="vi-VN" sz="4400">
                    <a:latin typeface="Cambria" panose="02040503050406030204" pitchFamily="18" charset="0"/>
                    <a:ea typeface="Cambria" panose="02040503050406030204" pitchFamily="18" charset="0"/>
                    <a:cs typeface="Cambria"/>
                  </a:rPr>
                  <a:t>) như:</a:t>
                </a:r>
                <a:endParaRPr lang="en-US" sz="6600" baseline="-11350">
                  <a:latin typeface="Verdana"/>
                  <a:cs typeface="Verdana"/>
                </a:endParaRPr>
              </a:p>
            </p:txBody>
          </p:sp>
        </mc:Choice>
        <mc:Fallback xmlns="">
          <p:sp>
            <p:nvSpPr>
              <p:cNvPr id="2" name="object 2"/>
              <p:cNvSpPr txBox="1">
                <a:spLocks noRot="1" noChangeAspect="1" noMove="1" noResize="1" noEditPoints="1" noAdjustHandles="1" noChangeArrowheads="1" noChangeShapeType="1" noTextEdit="1"/>
              </p:cNvSpPr>
              <p:nvPr/>
            </p:nvSpPr>
            <p:spPr>
              <a:xfrm>
                <a:off x="985816" y="854075"/>
                <a:ext cx="18438833" cy="5085366"/>
              </a:xfrm>
              <a:prstGeom prst="rect">
                <a:avLst/>
              </a:prstGeom>
              <a:blipFill rotWithShape="1">
                <a:blip r:embed="rId2"/>
                <a:stretch>
                  <a:fillRect l="-1951" t="-1799" b="-5156"/>
                </a:stretch>
              </a:blipFill>
            </p:spPr>
            <p:txBody>
              <a:bodyPr/>
              <a:lstStyle/>
              <a:p>
                <a:r>
                  <a:rPr lang="en-US">
                    <a:noFill/>
                  </a:rPr>
                  <a:t> </a:t>
                </a:r>
              </a:p>
            </p:txBody>
          </p:sp>
        </mc:Fallback>
      </mc:AlternateContent>
      <p:sp>
        <p:nvSpPr>
          <p:cNvPr id="3" name="object 3"/>
          <p:cNvSpPr txBox="1"/>
          <p:nvPr/>
        </p:nvSpPr>
        <p:spPr>
          <a:xfrm>
            <a:off x="1475720" y="6035675"/>
            <a:ext cx="17948929" cy="4069704"/>
          </a:xfrm>
          <a:prstGeom prst="rect">
            <a:avLst/>
          </a:prstGeom>
        </p:spPr>
        <p:txBody>
          <a:bodyPr vert="horz" wrap="square" lIns="0" tIns="6985" rIns="0" bIns="0" rtlCol="0">
            <a:spAutoFit/>
          </a:bodyPr>
          <a:lstStyle/>
          <a:p>
            <a:pPr marL="607695" marR="55880" lvl="1" indent="-544830">
              <a:lnSpc>
                <a:spcPct val="150000"/>
              </a:lnSpc>
              <a:buSzPct val="123529"/>
              <a:buFont typeface="Microsoft Sans Serif"/>
              <a:buChar char="‣"/>
              <a:tabLst>
                <a:tab pos="608330" algn="l"/>
              </a:tabLst>
            </a:pPr>
            <a:r>
              <a:rPr lang="vi-VN" sz="4400">
                <a:solidFill>
                  <a:srgbClr val="011993"/>
                </a:solidFill>
                <a:latin typeface="Cambria" panose="02040503050406030204" pitchFamily="18" charset="0"/>
                <a:ea typeface="Cambria" panose="02040503050406030204" pitchFamily="18" charset="0"/>
                <a:cs typeface="Cambria"/>
              </a:rPr>
              <a:t>Trọng lượng cao, k</a:t>
            </a:r>
            <a:r>
              <a:rPr lang="en-US" sz="4400">
                <a:solidFill>
                  <a:srgbClr val="011993"/>
                </a:solidFill>
                <a:latin typeface="Cambria" panose="02040503050406030204" pitchFamily="18" charset="0"/>
                <a:ea typeface="Cambria" panose="02040503050406030204" pitchFamily="18" charset="0"/>
                <a:cs typeface="Cambria"/>
              </a:rPr>
              <a:t>ích</a:t>
            </a:r>
            <a:r>
              <a:rPr lang="vi-VN" sz="4400">
                <a:solidFill>
                  <a:srgbClr val="011993"/>
                </a:solidFill>
                <a:latin typeface="Cambria" panose="02040503050406030204" pitchFamily="18" charset="0"/>
                <a:ea typeface="Cambria" panose="02040503050406030204" pitchFamily="18" charset="0"/>
                <a:cs typeface="Cambria"/>
              </a:rPr>
              <a:t> thước lớn và tinh khiết thı̀ giá cao.</a:t>
            </a:r>
            <a:endParaRPr lang="en-US" sz="4400">
              <a:solidFill>
                <a:srgbClr val="011993"/>
              </a:solidFill>
              <a:latin typeface="Cambria" panose="02040503050406030204" pitchFamily="18" charset="0"/>
              <a:ea typeface="Cambria" panose="02040503050406030204" pitchFamily="18" charset="0"/>
              <a:cs typeface="Cambria"/>
            </a:endParaRPr>
          </a:p>
          <a:p>
            <a:pPr marL="607695" marR="55880" indent="-544830">
              <a:lnSpc>
                <a:spcPct val="150000"/>
              </a:lnSpc>
              <a:buSzPct val="123529"/>
              <a:buFont typeface="Microsoft Sans Serif"/>
              <a:buChar char="‣"/>
              <a:tabLst>
                <a:tab pos="608330" algn="l"/>
              </a:tabLst>
            </a:pPr>
            <a:r>
              <a:rPr sz="4400">
                <a:solidFill>
                  <a:srgbClr val="011993"/>
                </a:solidFill>
                <a:latin typeface="Cambria" panose="02040503050406030204" pitchFamily="18" charset="0"/>
                <a:ea typeface="Cambria" panose="02040503050406030204" pitchFamily="18" charset="0"/>
                <a:cs typeface="Cambria"/>
              </a:rPr>
              <a:t>Giả </a:t>
            </a:r>
            <a:r>
              <a:rPr sz="4400" dirty="0">
                <a:solidFill>
                  <a:srgbClr val="011993"/>
                </a:solidFill>
                <a:latin typeface="Cambria" panose="02040503050406030204" pitchFamily="18" charset="0"/>
                <a:ea typeface="Cambria" panose="02040503050406030204" pitchFamily="18" charset="0"/>
                <a:cs typeface="Cambria"/>
              </a:rPr>
              <a:t>sử có </a:t>
            </a:r>
            <a:r>
              <a:rPr sz="4400">
                <a:solidFill>
                  <a:srgbClr val="011993"/>
                </a:solidFill>
                <a:latin typeface="Cambria" panose="02040503050406030204" pitchFamily="18" charset="0"/>
                <a:ea typeface="Cambria" panose="02040503050406030204" pitchFamily="18" charset="0"/>
                <a:cs typeface="Cambria"/>
              </a:rPr>
              <a:t>3 </a:t>
            </a:r>
            <a:r>
              <a:rPr lang="vi-VN" sz="4400">
                <a:solidFill>
                  <a:srgbClr val="011993"/>
                </a:solidFill>
                <a:latin typeface="Cambria" panose="02040503050406030204" pitchFamily="18" charset="0"/>
                <a:ea typeface="Cambria" panose="02040503050406030204" pitchFamily="18" charset="0"/>
                <a:cs typeface="Cambria"/>
              </a:rPr>
              <a:t>tập </a:t>
            </a:r>
            <a:r>
              <a:rPr sz="4400">
                <a:solidFill>
                  <a:srgbClr val="011993"/>
                </a:solidFill>
                <a:latin typeface="Cambria" panose="02040503050406030204" pitchFamily="18" charset="0"/>
                <a:ea typeface="Cambria" panose="02040503050406030204" pitchFamily="18" charset="0"/>
                <a:cs typeface="Cambria"/>
              </a:rPr>
              <a:t>mờ </a:t>
            </a:r>
            <a:r>
              <a:rPr sz="4400" i="1" dirty="0">
                <a:solidFill>
                  <a:srgbClr val="011993"/>
                </a:solidFill>
                <a:latin typeface="Cambria" panose="02040503050406030204" pitchFamily="18" charset="0"/>
                <a:ea typeface="Cambria" panose="02040503050406030204" pitchFamily="18" charset="0"/>
                <a:cs typeface="Times New Roman"/>
              </a:rPr>
              <a:t>A</a:t>
            </a:r>
            <a:r>
              <a:rPr sz="4400" i="1" baseline="-19360" dirty="0">
                <a:solidFill>
                  <a:srgbClr val="011993"/>
                </a:solidFill>
                <a:latin typeface="Cambria" panose="02040503050406030204" pitchFamily="18" charset="0"/>
                <a:ea typeface="Cambria" panose="02040503050406030204" pitchFamily="18" charset="0"/>
                <a:cs typeface="Times New Roman"/>
              </a:rPr>
              <a:t>n</a:t>
            </a:r>
            <a:r>
              <a:rPr sz="4400" dirty="0">
                <a:solidFill>
                  <a:srgbClr val="011993"/>
                </a:solidFill>
                <a:latin typeface="Cambria" panose="02040503050406030204" pitchFamily="18" charset="0"/>
                <a:ea typeface="Cambria" panose="02040503050406030204" pitchFamily="18" charset="0"/>
                <a:cs typeface="Cambria"/>
              </a:rPr>
              <a:t>, </a:t>
            </a:r>
            <a:r>
              <a:rPr sz="4400" i="1" dirty="0">
                <a:solidFill>
                  <a:srgbClr val="011993"/>
                </a:solidFill>
                <a:latin typeface="Cambria" panose="02040503050406030204" pitchFamily="18" charset="0"/>
                <a:ea typeface="Cambria" panose="02040503050406030204" pitchFamily="18" charset="0"/>
                <a:cs typeface="Times New Roman"/>
              </a:rPr>
              <a:t>B</a:t>
            </a:r>
            <a:r>
              <a:rPr sz="4400" i="1" baseline="-19360" dirty="0">
                <a:solidFill>
                  <a:srgbClr val="011993"/>
                </a:solidFill>
                <a:latin typeface="Cambria" panose="02040503050406030204" pitchFamily="18" charset="0"/>
                <a:ea typeface="Cambria" panose="02040503050406030204" pitchFamily="18" charset="0"/>
                <a:cs typeface="Times New Roman"/>
              </a:rPr>
              <a:t>l</a:t>
            </a:r>
            <a:r>
              <a:rPr sz="4400">
                <a:solidFill>
                  <a:srgbClr val="011993"/>
                </a:solidFill>
                <a:latin typeface="Cambria" panose="02040503050406030204" pitchFamily="18" charset="0"/>
                <a:ea typeface="Cambria" panose="02040503050406030204" pitchFamily="18" charset="0"/>
                <a:cs typeface="Cambria"/>
              </a:rPr>
              <a:t>, </a:t>
            </a:r>
            <a:r>
              <a:rPr sz="4400" i="1">
                <a:solidFill>
                  <a:srgbClr val="011993"/>
                </a:solidFill>
                <a:latin typeface="Cambria" panose="02040503050406030204" pitchFamily="18" charset="0"/>
                <a:ea typeface="Cambria" panose="02040503050406030204" pitchFamily="18" charset="0"/>
                <a:cs typeface="Times New Roman"/>
              </a:rPr>
              <a:t>C</a:t>
            </a:r>
            <a:r>
              <a:rPr sz="4400" i="1" baseline="-19360">
                <a:solidFill>
                  <a:srgbClr val="011993"/>
                </a:solidFill>
                <a:latin typeface="Cambria" panose="02040503050406030204" pitchFamily="18" charset="0"/>
                <a:ea typeface="Cambria" panose="02040503050406030204" pitchFamily="18" charset="0"/>
                <a:cs typeface="Times New Roman"/>
              </a:rPr>
              <a:t>t</a:t>
            </a:r>
            <a:r>
              <a:rPr lang="en-US" sz="4400">
                <a:solidFill>
                  <a:srgbClr val="011993"/>
                </a:solidFill>
                <a:latin typeface="Cambria" panose="02040503050406030204" pitchFamily="18" charset="0"/>
                <a:ea typeface="Cambria" panose="02040503050406030204" pitchFamily="18" charset="0"/>
                <a:cs typeface="Cambria"/>
              </a:rPr>
              <a:t> =&gt; </a:t>
            </a:r>
            <a:r>
              <a:rPr sz="4400" i="1">
                <a:solidFill>
                  <a:srgbClr val="011993"/>
                </a:solidFill>
                <a:latin typeface="Cambria" panose="02040503050406030204" pitchFamily="18" charset="0"/>
                <a:ea typeface="Cambria" panose="02040503050406030204" pitchFamily="18" charset="0"/>
                <a:cs typeface="Times New Roman"/>
              </a:rPr>
              <a:t>G</a:t>
            </a:r>
            <a:r>
              <a:rPr sz="4400" i="1" baseline="-19360">
                <a:solidFill>
                  <a:srgbClr val="011993"/>
                </a:solidFill>
                <a:latin typeface="Cambria" panose="02040503050406030204" pitchFamily="18" charset="0"/>
                <a:ea typeface="Cambria" panose="02040503050406030204" pitchFamily="18" charset="0"/>
                <a:cs typeface="Times New Roman"/>
              </a:rPr>
              <a:t>c </a:t>
            </a:r>
            <a:r>
              <a:rPr sz="4400" dirty="0">
                <a:solidFill>
                  <a:srgbClr val="011993"/>
                </a:solidFill>
                <a:latin typeface="Cambria" panose="02040503050406030204" pitchFamily="18" charset="0"/>
                <a:ea typeface="Cambria" panose="02040503050406030204" pitchFamily="18" charset="0"/>
                <a:cs typeface="Cambria"/>
              </a:rPr>
              <a:t>tương ứng với trọng </a:t>
            </a:r>
            <a:r>
              <a:rPr sz="4400">
                <a:solidFill>
                  <a:srgbClr val="011993"/>
                </a:solidFill>
                <a:latin typeface="Cambria" panose="02040503050406030204" pitchFamily="18" charset="0"/>
                <a:ea typeface="Cambria" panose="02040503050406030204" pitchFamily="18" charset="0"/>
                <a:cs typeface="Cambria"/>
              </a:rPr>
              <a:t>lượng n</a:t>
            </a:r>
            <a:r>
              <a:rPr lang="en-US" sz="4400">
                <a:solidFill>
                  <a:srgbClr val="011993"/>
                </a:solidFill>
                <a:latin typeface="Cambria" panose="02040503050406030204" pitchFamily="18" charset="0"/>
                <a:ea typeface="Cambria" panose="02040503050406030204" pitchFamily="18" charset="0"/>
                <a:cs typeface="Cambria"/>
              </a:rPr>
              <a:t>ặ</a:t>
            </a:r>
            <a:r>
              <a:rPr sz="4400">
                <a:solidFill>
                  <a:srgbClr val="011993"/>
                </a:solidFill>
                <a:latin typeface="Cambria" panose="02040503050406030204" pitchFamily="18" charset="0"/>
                <a:ea typeface="Cambria" panose="02040503050406030204" pitchFamily="18" charset="0"/>
                <a:cs typeface="Cambria"/>
              </a:rPr>
              <a:t>ng, kı́ch</a:t>
            </a:r>
            <a:r>
              <a:rPr lang="en-US" sz="4400">
                <a:solidFill>
                  <a:srgbClr val="011993"/>
                </a:solidFill>
                <a:latin typeface="Cambria" panose="02040503050406030204" pitchFamily="18" charset="0"/>
                <a:ea typeface="Cambria" panose="02040503050406030204" pitchFamily="18" charset="0"/>
                <a:cs typeface="Cambria"/>
              </a:rPr>
              <a:t> </a:t>
            </a:r>
            <a:r>
              <a:rPr sz="4400">
                <a:solidFill>
                  <a:srgbClr val="011993"/>
                </a:solidFill>
                <a:latin typeface="Cambria" panose="02040503050406030204" pitchFamily="18" charset="0"/>
                <a:ea typeface="Cambria" panose="02040503050406030204" pitchFamily="18" charset="0"/>
                <a:cs typeface="Cambria"/>
              </a:rPr>
              <a:t>thước </a:t>
            </a:r>
            <a:r>
              <a:rPr sz="4400" dirty="0">
                <a:solidFill>
                  <a:srgbClr val="011993"/>
                </a:solidFill>
                <a:latin typeface="Cambria" panose="02040503050406030204" pitchFamily="18" charset="0"/>
                <a:ea typeface="Cambria" panose="02040503050406030204" pitchFamily="18" charset="0"/>
                <a:cs typeface="Cambria"/>
              </a:rPr>
              <a:t>lớn, </a:t>
            </a:r>
            <a:r>
              <a:rPr sz="4400">
                <a:solidFill>
                  <a:srgbClr val="011993"/>
                </a:solidFill>
                <a:latin typeface="Cambria" panose="02040503050406030204" pitchFamily="18" charset="0"/>
                <a:ea typeface="Cambria" panose="02040503050406030204" pitchFamily="18" charset="0"/>
                <a:cs typeface="Cambria"/>
              </a:rPr>
              <a:t>tinh khi</a:t>
            </a:r>
            <a:r>
              <a:rPr lang="en-US" sz="4400">
                <a:solidFill>
                  <a:srgbClr val="011993"/>
                </a:solidFill>
                <a:latin typeface="Cambria" panose="02040503050406030204" pitchFamily="18" charset="0"/>
                <a:ea typeface="Cambria" panose="02040503050406030204" pitchFamily="18" charset="0"/>
                <a:cs typeface="Cambria"/>
              </a:rPr>
              <a:t>ế</a:t>
            </a:r>
            <a:r>
              <a:rPr sz="4400">
                <a:solidFill>
                  <a:srgbClr val="011993"/>
                </a:solidFill>
                <a:latin typeface="Cambria" panose="02040503050406030204" pitchFamily="18" charset="0"/>
                <a:ea typeface="Cambria" panose="02040503050406030204" pitchFamily="18" charset="0"/>
                <a:cs typeface="Cambria"/>
              </a:rPr>
              <a:t>t </a:t>
            </a:r>
            <a:r>
              <a:rPr sz="4400" dirty="0">
                <a:solidFill>
                  <a:srgbClr val="011993"/>
                </a:solidFill>
                <a:latin typeface="Cambria" panose="02040503050406030204" pitchFamily="18" charset="0"/>
                <a:ea typeface="Cambria" panose="02040503050406030204" pitchFamily="18" charset="0"/>
                <a:cs typeface="Cambria"/>
              </a:rPr>
              <a:t>và giá cao. Thı̀ </a:t>
            </a:r>
            <a:r>
              <a:rPr sz="4400" i="1" dirty="0">
                <a:solidFill>
                  <a:srgbClr val="011993"/>
                </a:solidFill>
                <a:latin typeface="Cambria" panose="02040503050406030204" pitchFamily="18" charset="0"/>
                <a:ea typeface="Cambria" panose="02040503050406030204" pitchFamily="18" charset="0"/>
                <a:cs typeface="Arial"/>
              </a:rPr>
              <a:t>μ</a:t>
            </a:r>
            <a:r>
              <a:rPr sz="4400" baseline="-19360" dirty="0">
                <a:solidFill>
                  <a:srgbClr val="011993"/>
                </a:solidFill>
                <a:latin typeface="Cambria" panose="02040503050406030204" pitchFamily="18" charset="0"/>
                <a:ea typeface="Cambria" panose="02040503050406030204" pitchFamily="18" charset="0"/>
                <a:cs typeface="Cambria"/>
              </a:rPr>
              <a:t>ℜ</a:t>
            </a:r>
            <a:r>
              <a:rPr sz="4400" dirty="0">
                <a:solidFill>
                  <a:srgbClr val="011993"/>
                </a:solidFill>
                <a:latin typeface="Cambria" panose="02040503050406030204" pitchFamily="18" charset="0"/>
                <a:ea typeface="Cambria" panose="02040503050406030204" pitchFamily="18" charset="0"/>
                <a:cs typeface="Cambria"/>
              </a:rPr>
              <a:t>(</a:t>
            </a:r>
            <a:r>
              <a:rPr sz="4400" i="1" dirty="0">
                <a:solidFill>
                  <a:srgbClr val="011993"/>
                </a:solidFill>
                <a:latin typeface="Cambria" panose="02040503050406030204" pitchFamily="18" charset="0"/>
                <a:ea typeface="Cambria" panose="02040503050406030204" pitchFamily="18" charset="0"/>
                <a:cs typeface="Times New Roman"/>
              </a:rPr>
              <a:t>x</a:t>
            </a:r>
            <a:r>
              <a:rPr sz="4400" dirty="0">
                <a:solidFill>
                  <a:srgbClr val="011993"/>
                </a:solidFill>
                <a:latin typeface="Cambria" panose="02040503050406030204" pitchFamily="18" charset="0"/>
                <a:ea typeface="Cambria" panose="02040503050406030204" pitchFamily="18" charset="0"/>
                <a:cs typeface="Cambria"/>
              </a:rPr>
              <a:t>) = </a:t>
            </a:r>
            <a:r>
              <a:rPr sz="4400" i="1" dirty="0">
                <a:solidFill>
                  <a:srgbClr val="011993"/>
                </a:solidFill>
                <a:latin typeface="Cambria" panose="02040503050406030204" pitchFamily="18" charset="0"/>
                <a:ea typeface="Cambria" panose="02040503050406030204" pitchFamily="18" charset="0"/>
                <a:cs typeface="Times New Roman"/>
              </a:rPr>
              <a:t>min</a:t>
            </a:r>
            <a:r>
              <a:rPr sz="4400" dirty="0">
                <a:solidFill>
                  <a:srgbClr val="011993"/>
                </a:solidFill>
                <a:latin typeface="Verdana" panose="020B0604030504040204" pitchFamily="34" charset="0"/>
                <a:ea typeface="Verdana" panose="020B0604030504040204" pitchFamily="34" charset="0"/>
                <a:cs typeface="Verdana"/>
              </a:rPr>
              <a:t>{</a:t>
            </a:r>
            <a:r>
              <a:rPr sz="4400" i="1" dirty="0">
                <a:solidFill>
                  <a:srgbClr val="011993"/>
                </a:solidFill>
                <a:latin typeface="Cambria" panose="02040503050406030204" pitchFamily="18" charset="0"/>
                <a:ea typeface="Cambria" panose="02040503050406030204" pitchFamily="18" charset="0"/>
                <a:cs typeface="Arial"/>
              </a:rPr>
              <a:t>μ</a:t>
            </a:r>
            <a:r>
              <a:rPr sz="4400" i="1" baseline="-19360" dirty="0">
                <a:solidFill>
                  <a:srgbClr val="011993"/>
                </a:solidFill>
                <a:latin typeface="Cambria" panose="02040503050406030204" pitchFamily="18" charset="0"/>
                <a:ea typeface="Cambria" panose="02040503050406030204" pitchFamily="18" charset="0"/>
                <a:cs typeface="Times New Roman"/>
              </a:rPr>
              <a:t>A</a:t>
            </a:r>
            <a:r>
              <a:rPr sz="4400" i="1" baseline="-44917" dirty="0">
                <a:solidFill>
                  <a:srgbClr val="011993"/>
                </a:solidFill>
                <a:latin typeface="Cambria" panose="02040503050406030204" pitchFamily="18" charset="0"/>
                <a:ea typeface="Cambria" panose="02040503050406030204" pitchFamily="18" charset="0"/>
                <a:cs typeface="Times New Roman"/>
              </a:rPr>
              <a:t>c</a:t>
            </a:r>
            <a:r>
              <a:rPr sz="4400" dirty="0">
                <a:solidFill>
                  <a:srgbClr val="011993"/>
                </a:solidFill>
                <a:latin typeface="Cambria" panose="02040503050406030204" pitchFamily="18" charset="0"/>
                <a:ea typeface="Cambria" panose="02040503050406030204" pitchFamily="18" charset="0"/>
                <a:cs typeface="Cambria"/>
              </a:rPr>
              <a:t>(</a:t>
            </a:r>
            <a:r>
              <a:rPr sz="4400" i="1" dirty="0">
                <a:solidFill>
                  <a:srgbClr val="011993"/>
                </a:solidFill>
                <a:latin typeface="Cambria" panose="02040503050406030204" pitchFamily="18" charset="0"/>
                <a:ea typeface="Cambria" panose="02040503050406030204" pitchFamily="18" charset="0"/>
                <a:cs typeface="Times New Roman"/>
              </a:rPr>
              <a:t>x</a:t>
            </a:r>
            <a:r>
              <a:rPr sz="4400" baseline="-19360" dirty="0">
                <a:solidFill>
                  <a:srgbClr val="011993"/>
                </a:solidFill>
                <a:latin typeface="Cambria" panose="02040503050406030204" pitchFamily="18" charset="0"/>
                <a:ea typeface="Cambria" panose="02040503050406030204" pitchFamily="18" charset="0"/>
                <a:cs typeface="Cambria"/>
              </a:rPr>
              <a:t>1</a:t>
            </a:r>
            <a:r>
              <a:rPr sz="4400" dirty="0">
                <a:solidFill>
                  <a:srgbClr val="011993"/>
                </a:solidFill>
                <a:latin typeface="Cambria" panose="02040503050406030204" pitchFamily="18" charset="0"/>
                <a:ea typeface="Cambria" panose="02040503050406030204" pitchFamily="18" charset="0"/>
                <a:cs typeface="Cambria"/>
              </a:rPr>
              <a:t>), </a:t>
            </a:r>
            <a:r>
              <a:rPr sz="4400" i="1" dirty="0">
                <a:solidFill>
                  <a:srgbClr val="011993"/>
                </a:solidFill>
                <a:latin typeface="Cambria" panose="02040503050406030204" pitchFamily="18" charset="0"/>
                <a:ea typeface="Cambria" panose="02040503050406030204" pitchFamily="18" charset="0"/>
                <a:cs typeface="Arial"/>
              </a:rPr>
              <a:t>μ</a:t>
            </a:r>
            <a:r>
              <a:rPr sz="4400" i="1" baseline="-19360" dirty="0">
                <a:solidFill>
                  <a:srgbClr val="011993"/>
                </a:solidFill>
                <a:latin typeface="Cambria" panose="02040503050406030204" pitchFamily="18" charset="0"/>
                <a:ea typeface="Cambria" panose="02040503050406030204" pitchFamily="18" charset="0"/>
                <a:cs typeface="Times New Roman"/>
              </a:rPr>
              <a:t>B</a:t>
            </a:r>
            <a:r>
              <a:rPr sz="4400" i="1" baseline="-44917" dirty="0">
                <a:solidFill>
                  <a:srgbClr val="011993"/>
                </a:solidFill>
                <a:latin typeface="Cambria" panose="02040503050406030204" pitchFamily="18" charset="0"/>
                <a:ea typeface="Cambria" panose="02040503050406030204" pitchFamily="18" charset="0"/>
                <a:cs typeface="Times New Roman"/>
              </a:rPr>
              <a:t>l</a:t>
            </a:r>
            <a:r>
              <a:rPr sz="4400" dirty="0">
                <a:solidFill>
                  <a:srgbClr val="011993"/>
                </a:solidFill>
                <a:latin typeface="Cambria" panose="02040503050406030204" pitchFamily="18" charset="0"/>
                <a:ea typeface="Cambria" panose="02040503050406030204" pitchFamily="18" charset="0"/>
                <a:cs typeface="Cambria"/>
              </a:rPr>
              <a:t>(</a:t>
            </a:r>
            <a:r>
              <a:rPr sz="4400" i="1" dirty="0">
                <a:solidFill>
                  <a:srgbClr val="011993"/>
                </a:solidFill>
                <a:latin typeface="Cambria" panose="02040503050406030204" pitchFamily="18" charset="0"/>
                <a:ea typeface="Cambria" panose="02040503050406030204" pitchFamily="18" charset="0"/>
                <a:cs typeface="Times New Roman"/>
              </a:rPr>
              <a:t>x</a:t>
            </a:r>
            <a:r>
              <a:rPr sz="4400" baseline="-19360" dirty="0">
                <a:solidFill>
                  <a:srgbClr val="011993"/>
                </a:solidFill>
                <a:latin typeface="Cambria" panose="02040503050406030204" pitchFamily="18" charset="0"/>
                <a:ea typeface="Cambria" panose="02040503050406030204" pitchFamily="18" charset="0"/>
                <a:cs typeface="Cambria"/>
              </a:rPr>
              <a:t>2</a:t>
            </a:r>
            <a:r>
              <a:rPr sz="4400" dirty="0">
                <a:solidFill>
                  <a:srgbClr val="011993"/>
                </a:solidFill>
                <a:latin typeface="Cambria" panose="02040503050406030204" pitchFamily="18" charset="0"/>
                <a:ea typeface="Cambria" panose="02040503050406030204" pitchFamily="18" charset="0"/>
                <a:cs typeface="Cambria"/>
              </a:rPr>
              <a:t>), </a:t>
            </a:r>
            <a:r>
              <a:rPr sz="4400" i="1" dirty="0">
                <a:solidFill>
                  <a:srgbClr val="011993"/>
                </a:solidFill>
                <a:latin typeface="Cambria" panose="02040503050406030204" pitchFamily="18" charset="0"/>
                <a:ea typeface="Cambria" panose="02040503050406030204" pitchFamily="18" charset="0"/>
                <a:cs typeface="Arial"/>
              </a:rPr>
              <a:t>μ</a:t>
            </a:r>
            <a:r>
              <a:rPr sz="4400" i="1" baseline="-19360" dirty="0">
                <a:solidFill>
                  <a:srgbClr val="011993"/>
                </a:solidFill>
                <a:latin typeface="Cambria" panose="02040503050406030204" pitchFamily="18" charset="0"/>
                <a:ea typeface="Cambria" panose="02040503050406030204" pitchFamily="18" charset="0"/>
                <a:cs typeface="Times New Roman"/>
              </a:rPr>
              <a:t>C</a:t>
            </a:r>
            <a:r>
              <a:rPr sz="4400" i="1" baseline="-44917" dirty="0">
                <a:solidFill>
                  <a:srgbClr val="011993"/>
                </a:solidFill>
                <a:latin typeface="Cambria" panose="02040503050406030204" pitchFamily="18" charset="0"/>
                <a:ea typeface="Cambria" panose="02040503050406030204" pitchFamily="18" charset="0"/>
                <a:cs typeface="Times New Roman"/>
              </a:rPr>
              <a:t>t</a:t>
            </a:r>
            <a:r>
              <a:rPr sz="4400" dirty="0">
                <a:solidFill>
                  <a:srgbClr val="011993"/>
                </a:solidFill>
                <a:latin typeface="Cambria" panose="02040503050406030204" pitchFamily="18" charset="0"/>
                <a:ea typeface="Cambria" panose="02040503050406030204" pitchFamily="18" charset="0"/>
                <a:cs typeface="Cambria"/>
              </a:rPr>
              <a:t>(</a:t>
            </a:r>
            <a:r>
              <a:rPr sz="4400" i="1" dirty="0">
                <a:solidFill>
                  <a:srgbClr val="011993"/>
                </a:solidFill>
                <a:latin typeface="Cambria" panose="02040503050406030204" pitchFamily="18" charset="0"/>
                <a:ea typeface="Cambria" panose="02040503050406030204" pitchFamily="18" charset="0"/>
                <a:cs typeface="Times New Roman"/>
              </a:rPr>
              <a:t>x</a:t>
            </a:r>
            <a:r>
              <a:rPr sz="4400" baseline="-19360" dirty="0">
                <a:solidFill>
                  <a:srgbClr val="011993"/>
                </a:solidFill>
                <a:latin typeface="Cambria" panose="02040503050406030204" pitchFamily="18" charset="0"/>
                <a:ea typeface="Cambria" panose="02040503050406030204" pitchFamily="18" charset="0"/>
                <a:cs typeface="Cambria"/>
              </a:rPr>
              <a:t>3</a:t>
            </a:r>
            <a:r>
              <a:rPr sz="4400" dirty="0">
                <a:solidFill>
                  <a:srgbClr val="011993"/>
                </a:solidFill>
                <a:latin typeface="Cambria" panose="02040503050406030204" pitchFamily="18" charset="0"/>
                <a:ea typeface="Cambria" panose="02040503050406030204" pitchFamily="18" charset="0"/>
                <a:cs typeface="Cambria"/>
              </a:rPr>
              <a:t>)</a:t>
            </a:r>
            <a:r>
              <a:rPr sz="4400" dirty="0">
                <a:solidFill>
                  <a:srgbClr val="011993"/>
                </a:solidFill>
                <a:latin typeface="Verdana" panose="020B0604030504040204" pitchFamily="34" charset="0"/>
                <a:ea typeface="Verdana" panose="020B0604030504040204" pitchFamily="34" charset="0"/>
                <a:cs typeface="Verdana"/>
              </a:rPr>
              <a:t>}</a:t>
            </a:r>
            <a:endParaRPr sz="4400">
              <a:latin typeface="Verdana" panose="020B0604030504040204" pitchFamily="34" charset="0"/>
              <a:ea typeface="Verdana" panose="020B0604030504040204" pitchFamily="34" charset="0"/>
              <a:cs typeface="Verdana"/>
            </a:endParaRPr>
          </a:p>
          <a:p>
            <a:pPr marL="607695" indent="-544830">
              <a:lnSpc>
                <a:spcPct val="150000"/>
              </a:lnSpc>
              <a:buSzPct val="123529"/>
              <a:buFont typeface="Microsoft Sans Serif"/>
              <a:buChar char="‣"/>
              <a:tabLst>
                <a:tab pos="608330" algn="l"/>
                <a:tab pos="3502660" algn="l"/>
              </a:tabLst>
            </a:pPr>
            <a:r>
              <a:rPr sz="4400" dirty="0">
                <a:solidFill>
                  <a:srgbClr val="011993"/>
                </a:solidFill>
                <a:latin typeface="Cambria" panose="02040503050406030204" pitchFamily="18" charset="0"/>
                <a:ea typeface="Cambria" panose="02040503050406030204" pitchFamily="18" charset="0"/>
                <a:cs typeface="Cambria"/>
              </a:rPr>
              <a:t>Từ đó dùng	</a:t>
            </a:r>
            <a:r>
              <a:rPr sz="4400" i="1" dirty="0">
                <a:solidFill>
                  <a:srgbClr val="011993"/>
                </a:solidFill>
                <a:latin typeface="Cambria" panose="02040503050406030204" pitchFamily="18" charset="0"/>
                <a:ea typeface="Cambria" panose="02040503050406030204" pitchFamily="18" charset="0"/>
                <a:cs typeface="Arial"/>
              </a:rPr>
              <a:t>μ</a:t>
            </a:r>
            <a:r>
              <a:rPr sz="4400" baseline="-19360" dirty="0">
                <a:solidFill>
                  <a:srgbClr val="011993"/>
                </a:solidFill>
                <a:latin typeface="Cambria" panose="02040503050406030204" pitchFamily="18" charset="0"/>
                <a:ea typeface="Cambria" panose="02040503050406030204" pitchFamily="18" charset="0"/>
                <a:cs typeface="Cambria"/>
              </a:rPr>
              <a:t>ℜ </a:t>
            </a:r>
            <a:r>
              <a:rPr sz="4400" dirty="0">
                <a:solidFill>
                  <a:srgbClr val="011993"/>
                </a:solidFill>
                <a:latin typeface="Cambria" panose="02040503050406030204" pitchFamily="18" charset="0"/>
                <a:ea typeface="Cambria" panose="02040503050406030204" pitchFamily="18" charset="0"/>
                <a:cs typeface="Cambria"/>
              </a:rPr>
              <a:t>là căn cứ như là </a:t>
            </a:r>
            <a:r>
              <a:rPr sz="4400">
                <a:solidFill>
                  <a:srgbClr val="011993"/>
                </a:solidFill>
                <a:latin typeface="Cambria" panose="02040503050406030204" pitchFamily="18" charset="0"/>
                <a:ea typeface="Cambria" panose="02040503050406030204" pitchFamily="18" charset="0"/>
                <a:cs typeface="Cambria"/>
              </a:rPr>
              <a:t>trọng s</a:t>
            </a:r>
            <a:r>
              <a:rPr lang="en-US" sz="4400">
                <a:solidFill>
                  <a:srgbClr val="011993"/>
                </a:solidFill>
                <a:latin typeface="Cambria" panose="02040503050406030204" pitchFamily="18" charset="0"/>
                <a:ea typeface="Cambria" panose="02040503050406030204" pitchFamily="18" charset="0"/>
                <a:cs typeface="Cambria"/>
              </a:rPr>
              <a:t>ố</a:t>
            </a:r>
            <a:r>
              <a:rPr sz="4400">
                <a:solidFill>
                  <a:srgbClr val="011993"/>
                </a:solidFill>
                <a:latin typeface="Cambria" panose="02040503050406030204" pitchFamily="18" charset="0"/>
                <a:ea typeface="Cambria" panose="02040503050406030204" pitchFamily="18" charset="0"/>
                <a:cs typeface="Cambria"/>
              </a:rPr>
              <a:t> </a:t>
            </a:r>
            <a:r>
              <a:rPr sz="4400" dirty="0">
                <a:solidFill>
                  <a:srgbClr val="011993"/>
                </a:solidFill>
                <a:latin typeface="Cambria" panose="02040503050406030204" pitchFamily="18" charset="0"/>
                <a:ea typeface="Cambria" panose="02040503050406030204" pitchFamily="18" charset="0"/>
                <a:cs typeface="Cambria"/>
              </a:rPr>
              <a:t>của </a:t>
            </a:r>
            <a:r>
              <a:rPr sz="4400" i="1" dirty="0">
                <a:solidFill>
                  <a:srgbClr val="011993"/>
                </a:solidFill>
                <a:latin typeface="Cambria" panose="02040503050406030204" pitchFamily="18" charset="0"/>
                <a:ea typeface="Cambria" panose="02040503050406030204" pitchFamily="18" charset="0"/>
                <a:cs typeface="Arial"/>
              </a:rPr>
              <a:t>μ</a:t>
            </a:r>
            <a:r>
              <a:rPr sz="4400" i="1" baseline="-19360" dirty="0">
                <a:solidFill>
                  <a:srgbClr val="011993"/>
                </a:solidFill>
                <a:latin typeface="Cambria" panose="02040503050406030204" pitchFamily="18" charset="0"/>
                <a:ea typeface="Cambria" panose="02040503050406030204" pitchFamily="18" charset="0"/>
                <a:cs typeface="Times New Roman"/>
              </a:rPr>
              <a:t>G</a:t>
            </a:r>
            <a:r>
              <a:rPr sz="4400" i="1" baseline="-44917" dirty="0">
                <a:solidFill>
                  <a:srgbClr val="011993"/>
                </a:solidFill>
                <a:latin typeface="Cambria" panose="02040503050406030204" pitchFamily="18" charset="0"/>
                <a:ea typeface="Cambria" panose="02040503050406030204" pitchFamily="18" charset="0"/>
                <a:cs typeface="Times New Roman"/>
              </a:rPr>
              <a:t>c</a:t>
            </a:r>
            <a:r>
              <a:rPr sz="4400" dirty="0">
                <a:solidFill>
                  <a:srgbClr val="011993"/>
                </a:solidFill>
                <a:latin typeface="Cambria" panose="02040503050406030204" pitchFamily="18" charset="0"/>
                <a:ea typeface="Cambria" panose="02040503050406030204" pitchFamily="18" charset="0"/>
                <a:cs typeface="Cambria"/>
              </a:rPr>
              <a:t>(</a:t>
            </a:r>
            <a:r>
              <a:rPr sz="4400" i="1" dirty="0">
                <a:solidFill>
                  <a:srgbClr val="011993"/>
                </a:solidFill>
                <a:latin typeface="Cambria" panose="02040503050406030204" pitchFamily="18" charset="0"/>
                <a:ea typeface="Cambria" panose="02040503050406030204" pitchFamily="18" charset="0"/>
                <a:cs typeface="Times New Roman"/>
              </a:rPr>
              <a:t>x</a:t>
            </a:r>
            <a:r>
              <a:rPr sz="4400">
                <a:solidFill>
                  <a:srgbClr val="011993"/>
                </a:solidFill>
                <a:latin typeface="Cambria" panose="02040503050406030204" pitchFamily="18" charset="0"/>
                <a:ea typeface="Cambria" panose="02040503050406030204" pitchFamily="18" charset="0"/>
                <a:cs typeface="Cambria"/>
              </a:rPr>
              <a:t>) đ</a:t>
            </a:r>
            <a:r>
              <a:rPr lang="en-US" sz="4400">
                <a:solidFill>
                  <a:srgbClr val="011993"/>
                </a:solidFill>
                <a:latin typeface="Cambria" panose="02040503050406030204" pitchFamily="18" charset="0"/>
                <a:ea typeface="Cambria" panose="02040503050406030204" pitchFamily="18" charset="0"/>
                <a:cs typeface="Cambria"/>
              </a:rPr>
              <a:t>ể</a:t>
            </a:r>
            <a:r>
              <a:rPr sz="4400">
                <a:solidFill>
                  <a:srgbClr val="011993"/>
                </a:solidFill>
                <a:latin typeface="Cambria" panose="02040503050406030204" pitchFamily="18" charset="0"/>
                <a:ea typeface="Cambria" panose="02040503050406030204" pitchFamily="18" charset="0"/>
                <a:cs typeface="Cambria"/>
              </a:rPr>
              <a:t> </a:t>
            </a:r>
            <a:r>
              <a:rPr sz="4400" dirty="0">
                <a:solidFill>
                  <a:srgbClr val="011993"/>
                </a:solidFill>
                <a:latin typeface="Cambria" panose="02040503050406030204" pitchFamily="18" charset="0"/>
                <a:ea typeface="Cambria" panose="02040503050406030204" pitchFamily="18" charset="0"/>
                <a:cs typeface="Cambria"/>
              </a:rPr>
              <a:t>tı́nh toán</a:t>
            </a:r>
            <a:endParaRPr sz="4400">
              <a:latin typeface="Cambria" panose="02040503050406030204" pitchFamily="18" charset="0"/>
              <a:ea typeface="Cambria" panose="02040503050406030204" pitchFamily="18" charset="0"/>
              <a:cs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5" name="object 5"/>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13</a:t>
            </a:fld>
            <a:endParaRPr dirty="0"/>
          </a:p>
        </p:txBody>
      </p:sp>
      <p:sp>
        <p:nvSpPr>
          <p:cNvPr id="2" name="object 2"/>
          <p:cNvSpPr txBox="1">
            <a:spLocks noGrp="1"/>
          </p:cNvSpPr>
          <p:nvPr>
            <p:ph type="title"/>
          </p:nvPr>
        </p:nvSpPr>
        <p:spPr>
          <a:xfrm>
            <a:off x="1023917" y="773831"/>
            <a:ext cx="598013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Ví dụ 15</a:t>
            </a:r>
            <a:endParaRPr sz="7000">
              <a:latin typeface="Cambria"/>
              <a:cs typeface="Cambria"/>
            </a:endParaRPr>
          </a:p>
        </p:txBody>
      </p:sp>
      <p:sp>
        <p:nvSpPr>
          <p:cNvPr id="3" name="object 3"/>
          <p:cNvSpPr txBox="1"/>
          <p:nvPr/>
        </p:nvSpPr>
        <p:spPr>
          <a:xfrm>
            <a:off x="1023916" y="2454275"/>
            <a:ext cx="18705534" cy="7155805"/>
          </a:xfrm>
          <a:prstGeom prst="rect">
            <a:avLst/>
          </a:prstGeom>
        </p:spPr>
        <p:txBody>
          <a:bodyPr vert="horz" wrap="square" lIns="0" tIns="45720" rIns="0" bIns="0" rtlCol="0">
            <a:spAutoFit/>
          </a:bodyPr>
          <a:lstStyle/>
          <a:p>
            <a:pPr marL="514984" marR="258445" indent="-502920">
              <a:lnSpc>
                <a:spcPct val="150000"/>
              </a:lnSpc>
              <a:buSzPct val="123529"/>
              <a:buChar char="•"/>
              <a:tabLst>
                <a:tab pos="514350" algn="l"/>
              </a:tabLst>
            </a:pPr>
            <a:r>
              <a:rPr sz="4400">
                <a:latin typeface="Cambria"/>
                <a:cs typeface="Cambria"/>
              </a:rPr>
              <a:t>M</a:t>
            </a:r>
            <a:r>
              <a:rPr lang="en-US" sz="4400">
                <a:latin typeface="Cambria"/>
                <a:cs typeface="Cambria"/>
              </a:rPr>
              <a:t>ộ</a:t>
            </a:r>
            <a:r>
              <a:rPr sz="4400">
                <a:latin typeface="Cambria"/>
                <a:cs typeface="Cambria"/>
              </a:rPr>
              <a:t>t </a:t>
            </a:r>
            <a:r>
              <a:rPr sz="4400" dirty="0">
                <a:latin typeface="Cambria"/>
                <a:cs typeface="Cambria"/>
              </a:rPr>
              <a:t>bài toán thông dụng thường hay được minh hoạ </a:t>
            </a:r>
            <a:r>
              <a:rPr sz="4400">
                <a:latin typeface="Cambria"/>
                <a:cs typeface="Cambria"/>
              </a:rPr>
              <a:t>cho n</a:t>
            </a:r>
            <a:r>
              <a:rPr lang="en-US" sz="4400">
                <a:latin typeface="Cambria"/>
                <a:cs typeface="Cambria"/>
              </a:rPr>
              <a:t>ề</a:t>
            </a:r>
            <a:r>
              <a:rPr sz="4400">
                <a:latin typeface="Cambria"/>
                <a:cs typeface="Cambria"/>
              </a:rPr>
              <a:t>n tảng đi</a:t>
            </a:r>
            <a:r>
              <a:rPr lang="en-US" sz="4400">
                <a:latin typeface="Cambria"/>
                <a:cs typeface="Cambria"/>
              </a:rPr>
              <a:t>ề</a:t>
            </a:r>
            <a:r>
              <a:rPr sz="4400">
                <a:latin typeface="Cambria"/>
                <a:cs typeface="Cambria"/>
              </a:rPr>
              <a:t>u</a:t>
            </a:r>
            <a:r>
              <a:rPr lang="en-US" sz="4400">
                <a:latin typeface="Cambria"/>
                <a:cs typeface="Cambria"/>
              </a:rPr>
              <a:t> </a:t>
            </a:r>
            <a:r>
              <a:rPr sz="4400">
                <a:latin typeface="Cambria"/>
                <a:cs typeface="Cambria"/>
              </a:rPr>
              <a:t>khi</a:t>
            </a:r>
            <a:r>
              <a:rPr lang="en-US" sz="4400">
                <a:latin typeface="Cambria"/>
                <a:cs typeface="Cambria"/>
              </a:rPr>
              <a:t>ể</a:t>
            </a:r>
            <a:r>
              <a:rPr sz="4400">
                <a:latin typeface="Cambria"/>
                <a:cs typeface="Cambria"/>
              </a:rPr>
              <a:t>n </a:t>
            </a:r>
            <a:r>
              <a:rPr sz="4400" dirty="0">
                <a:latin typeface="Cambria"/>
                <a:cs typeface="Cambria"/>
              </a:rPr>
              <a:t>mờ đó là xác định thời </a:t>
            </a:r>
            <a:r>
              <a:rPr sz="4400">
                <a:latin typeface="Cambria"/>
                <a:cs typeface="Cambria"/>
              </a:rPr>
              <a:t>gian gi</a:t>
            </a:r>
            <a:r>
              <a:rPr lang="en-US" sz="4400">
                <a:latin typeface="Cambria"/>
                <a:cs typeface="Cambria"/>
              </a:rPr>
              <a:t>ặ</a:t>
            </a:r>
            <a:r>
              <a:rPr sz="4400">
                <a:latin typeface="Cambria"/>
                <a:cs typeface="Cambria"/>
              </a:rPr>
              <a:t>t </a:t>
            </a:r>
            <a:r>
              <a:rPr sz="4400" dirty="0">
                <a:latin typeface="Cambria"/>
                <a:cs typeface="Cambria"/>
              </a:rPr>
              <a:t>(</a:t>
            </a:r>
            <a:r>
              <a:rPr sz="4400" i="1" dirty="0">
                <a:latin typeface="Cambria"/>
                <a:cs typeface="Cambria"/>
              </a:rPr>
              <a:t>T</a:t>
            </a:r>
            <a:r>
              <a:rPr sz="4400" dirty="0">
                <a:latin typeface="Cambria"/>
                <a:cs typeface="Cambria"/>
              </a:rPr>
              <a:t>) </a:t>
            </a:r>
            <a:r>
              <a:rPr sz="4400">
                <a:latin typeface="Cambria"/>
                <a:cs typeface="Cambria"/>
              </a:rPr>
              <a:t>khi bi</a:t>
            </a:r>
            <a:r>
              <a:rPr lang="en-US" sz="4400">
                <a:latin typeface="Cambria"/>
                <a:cs typeface="Cambria"/>
              </a:rPr>
              <a:t>ế</a:t>
            </a:r>
            <a:r>
              <a:rPr sz="4400">
                <a:latin typeface="Cambria"/>
                <a:cs typeface="Cambria"/>
              </a:rPr>
              <a:t>t đ</a:t>
            </a:r>
            <a:r>
              <a:rPr lang="en-US" sz="4400">
                <a:latin typeface="Cambria"/>
                <a:cs typeface="Cambria"/>
              </a:rPr>
              <a:t>ộ </a:t>
            </a:r>
            <a:r>
              <a:rPr sz="4400">
                <a:latin typeface="Cambria"/>
                <a:cs typeface="Cambria"/>
              </a:rPr>
              <a:t>b</a:t>
            </a:r>
            <a:r>
              <a:rPr lang="en-US" sz="4400">
                <a:latin typeface="Cambria"/>
                <a:cs typeface="Cambria"/>
              </a:rPr>
              <a:t>ẩ</a:t>
            </a:r>
            <a:r>
              <a:rPr sz="4400">
                <a:latin typeface="Cambria"/>
                <a:cs typeface="Cambria"/>
              </a:rPr>
              <a:t>n </a:t>
            </a:r>
            <a:r>
              <a:rPr sz="4400" dirty="0">
                <a:latin typeface="Cambria"/>
                <a:cs typeface="Cambria"/>
              </a:rPr>
              <a:t>(</a:t>
            </a:r>
            <a:r>
              <a:rPr sz="4400" i="1" dirty="0">
                <a:latin typeface="Cambria"/>
                <a:cs typeface="Cambria"/>
              </a:rPr>
              <a:t>D</a:t>
            </a:r>
            <a:r>
              <a:rPr sz="4400" dirty="0">
                <a:latin typeface="Cambria"/>
                <a:cs typeface="Cambria"/>
              </a:rPr>
              <a:t>) và </a:t>
            </a:r>
            <a:r>
              <a:rPr sz="4400">
                <a:latin typeface="Cambria"/>
                <a:cs typeface="Cambria"/>
              </a:rPr>
              <a:t>lượng d</a:t>
            </a:r>
            <a:r>
              <a:rPr lang="en-US" sz="4400">
                <a:latin typeface="Cambria"/>
                <a:cs typeface="Cambria"/>
              </a:rPr>
              <a:t>ầ</a:t>
            </a:r>
            <a:r>
              <a:rPr sz="4400">
                <a:latin typeface="Cambria"/>
                <a:cs typeface="Cambria"/>
              </a:rPr>
              <a:t>u</a:t>
            </a:r>
            <a:r>
              <a:rPr lang="en-US" sz="4400">
                <a:latin typeface="Cambria"/>
                <a:cs typeface="Cambria"/>
              </a:rPr>
              <a:t> </a:t>
            </a:r>
            <a:r>
              <a:rPr sz="4400">
                <a:latin typeface="Cambria"/>
                <a:cs typeface="Cambria"/>
              </a:rPr>
              <a:t>mở </a:t>
            </a:r>
            <a:r>
              <a:rPr sz="4400" dirty="0">
                <a:latin typeface="Cambria"/>
                <a:cs typeface="Cambria"/>
              </a:rPr>
              <a:t>dı́nh trê</a:t>
            </a:r>
            <a:r>
              <a:rPr sz="4400">
                <a:latin typeface="Cambria"/>
                <a:cs typeface="Cambria"/>
              </a:rPr>
              <a:t>n qu</a:t>
            </a:r>
            <a:r>
              <a:rPr lang="en-US" sz="4400">
                <a:latin typeface="Cambria"/>
                <a:cs typeface="Cambria"/>
              </a:rPr>
              <a:t>ầ</a:t>
            </a:r>
            <a:r>
              <a:rPr sz="4400">
                <a:latin typeface="Cambria"/>
                <a:cs typeface="Cambria"/>
              </a:rPr>
              <a:t>n </a:t>
            </a:r>
            <a:r>
              <a:rPr sz="4400" dirty="0">
                <a:latin typeface="Cambria"/>
                <a:cs typeface="Cambria"/>
              </a:rPr>
              <a:t>áo (</a:t>
            </a:r>
            <a:r>
              <a:rPr sz="4400" i="1" dirty="0">
                <a:latin typeface="Cambria"/>
                <a:cs typeface="Cambria"/>
              </a:rPr>
              <a:t>G</a:t>
            </a:r>
            <a:r>
              <a:rPr sz="4400" dirty="0">
                <a:latin typeface="Cambria"/>
                <a:cs typeface="Cambria"/>
              </a:rPr>
              <a:t>).</a:t>
            </a:r>
            <a:endParaRPr sz="4400">
              <a:latin typeface="Cambria"/>
              <a:cs typeface="Cambria"/>
            </a:endParaRPr>
          </a:p>
          <a:p>
            <a:pPr marL="514984" indent="-502920">
              <a:lnSpc>
                <a:spcPct val="150000"/>
              </a:lnSpc>
              <a:buSzPct val="123529"/>
              <a:buChar char="•"/>
              <a:tabLst>
                <a:tab pos="515620" algn="l"/>
              </a:tabLst>
            </a:pPr>
            <a:r>
              <a:rPr sz="4400" dirty="0">
                <a:latin typeface="Cambria"/>
                <a:cs typeface="Cambria"/>
              </a:rPr>
              <a:t>Thông thường các </a:t>
            </a:r>
            <a:r>
              <a:rPr sz="4400">
                <a:latin typeface="Cambria"/>
                <a:cs typeface="Cambria"/>
              </a:rPr>
              <a:t>dữ li</a:t>
            </a:r>
            <a:r>
              <a:rPr lang="vi-VN" sz="4400">
                <a:latin typeface="Cambria"/>
                <a:cs typeface="Cambria"/>
              </a:rPr>
              <a:t>ệ</a:t>
            </a:r>
            <a:r>
              <a:rPr sz="4400">
                <a:latin typeface="Cambria"/>
                <a:cs typeface="Cambria"/>
              </a:rPr>
              <a:t>u </a:t>
            </a:r>
            <a:r>
              <a:rPr sz="4400" dirty="0">
                <a:latin typeface="Cambria"/>
                <a:cs typeface="Cambria"/>
              </a:rPr>
              <a:t>này thu được từ các sensor quang học.</a:t>
            </a:r>
            <a:endParaRPr sz="4400">
              <a:latin typeface="Cambria"/>
              <a:cs typeface="Cambria"/>
            </a:endParaRPr>
          </a:p>
          <a:p>
            <a:pPr marL="514984" indent="-502920">
              <a:lnSpc>
                <a:spcPct val="150000"/>
              </a:lnSpc>
              <a:buSzPct val="123529"/>
              <a:buChar char="•"/>
              <a:tabLst>
                <a:tab pos="515620" algn="l"/>
                <a:tab pos="3801110" algn="l"/>
              </a:tabLst>
            </a:pPr>
            <a:r>
              <a:rPr sz="4400" dirty="0">
                <a:latin typeface="Cambria"/>
                <a:cs typeface="Cambria"/>
              </a:rPr>
              <a:t>Giả </a:t>
            </a:r>
            <a:r>
              <a:rPr sz="4400">
                <a:latin typeface="Cambria"/>
                <a:cs typeface="Cambria"/>
              </a:rPr>
              <a:t>sử r</a:t>
            </a:r>
            <a:r>
              <a:rPr lang="en-US" sz="4400">
                <a:latin typeface="Cambria"/>
                <a:cs typeface="Cambria"/>
              </a:rPr>
              <a:t>ằ</a:t>
            </a:r>
            <a:r>
              <a:rPr sz="4400">
                <a:latin typeface="Cambria"/>
                <a:cs typeface="Cambria"/>
              </a:rPr>
              <a:t>ng</a:t>
            </a:r>
            <a:r>
              <a:rPr lang="en-US" sz="4400">
                <a:latin typeface="Cambria"/>
                <a:cs typeface="Cambria"/>
              </a:rPr>
              <a:t> </a:t>
            </a:r>
            <a:r>
              <a:rPr lang="en-US" sz="4400" b="1">
                <a:latin typeface="Cambria"/>
                <a:cs typeface="Cambria"/>
              </a:rPr>
              <a:t>D</a:t>
            </a:r>
            <a:r>
              <a:rPr lang="en-US" sz="4400">
                <a:latin typeface="Cambria"/>
                <a:cs typeface="Cambria"/>
              </a:rPr>
              <a:t> </a:t>
            </a:r>
            <a:r>
              <a:rPr sz="4400">
                <a:latin typeface="Cambria"/>
                <a:cs typeface="Cambria"/>
              </a:rPr>
              <a:t>và </a:t>
            </a:r>
            <a:r>
              <a:rPr sz="4400" b="1" i="1" dirty="0">
                <a:latin typeface="Cambria"/>
                <a:cs typeface="Cambria"/>
              </a:rPr>
              <a:t>G</a:t>
            </a:r>
            <a:r>
              <a:rPr sz="4400" i="1" dirty="0">
                <a:latin typeface="Cambria"/>
                <a:cs typeface="Cambria"/>
              </a:rPr>
              <a:t> </a:t>
            </a:r>
            <a:r>
              <a:rPr sz="4400">
                <a:latin typeface="Cambria"/>
                <a:cs typeface="Cambria"/>
              </a:rPr>
              <a:t>có </a:t>
            </a:r>
            <a:r>
              <a:rPr lang="vi-VN" sz="4400">
                <a:latin typeface="Cambria"/>
                <a:cs typeface="Cambria"/>
              </a:rPr>
              <a:t>tập </a:t>
            </a:r>
            <a:r>
              <a:rPr sz="4400">
                <a:latin typeface="Cambria"/>
                <a:cs typeface="Cambria"/>
              </a:rPr>
              <a:t>tham chi</a:t>
            </a:r>
            <a:r>
              <a:rPr lang="en-US" sz="4400">
                <a:latin typeface="Cambria"/>
                <a:cs typeface="Cambria"/>
              </a:rPr>
              <a:t>ế</a:t>
            </a:r>
            <a:r>
              <a:rPr sz="4400">
                <a:latin typeface="Cambria"/>
                <a:cs typeface="Cambria"/>
              </a:rPr>
              <a:t>u </a:t>
            </a:r>
            <a:r>
              <a:rPr sz="4400" dirty="0">
                <a:latin typeface="Cambria"/>
                <a:cs typeface="Cambria"/>
              </a:rPr>
              <a:t>(hay không </a:t>
            </a:r>
            <a:r>
              <a:rPr sz="4400">
                <a:latin typeface="Cambria"/>
                <a:cs typeface="Cambria"/>
              </a:rPr>
              <a:t>gian n</a:t>
            </a:r>
            <a:r>
              <a:rPr lang="en-US" sz="4400">
                <a:latin typeface="Cambria"/>
                <a:cs typeface="Cambria"/>
              </a:rPr>
              <a:t>ề</a:t>
            </a:r>
            <a:r>
              <a:rPr sz="4400">
                <a:latin typeface="Cambria"/>
                <a:cs typeface="Cambria"/>
              </a:rPr>
              <a:t>n</a:t>
            </a:r>
            <a:r>
              <a:rPr sz="4400" dirty="0">
                <a:latin typeface="Cambria"/>
                <a:cs typeface="Cambria"/>
              </a:rPr>
              <a:t>) là [0,100]; còn </a:t>
            </a:r>
            <a:r>
              <a:rPr sz="4400" i="1" dirty="0">
                <a:latin typeface="Cambria"/>
                <a:cs typeface="Cambria"/>
              </a:rPr>
              <a:t>T</a:t>
            </a:r>
            <a:endParaRPr sz="4400">
              <a:latin typeface="Cambria"/>
              <a:cs typeface="Cambria"/>
            </a:endParaRPr>
          </a:p>
          <a:p>
            <a:pPr marL="514984">
              <a:lnSpc>
                <a:spcPct val="150000"/>
              </a:lnSpc>
            </a:pPr>
            <a:r>
              <a:rPr sz="4400">
                <a:latin typeface="Cambria"/>
                <a:cs typeface="Cambria"/>
              </a:rPr>
              <a:t>có </a:t>
            </a:r>
            <a:r>
              <a:rPr lang="vi-VN" sz="4400">
                <a:latin typeface="Cambria"/>
                <a:cs typeface="Cambria"/>
              </a:rPr>
              <a:t>tập </a:t>
            </a:r>
            <a:r>
              <a:rPr sz="4400">
                <a:latin typeface="Cambria"/>
                <a:cs typeface="Cambria"/>
              </a:rPr>
              <a:t>tham chi</a:t>
            </a:r>
            <a:r>
              <a:rPr lang="en-US" sz="4400">
                <a:latin typeface="Cambria"/>
                <a:cs typeface="Cambria"/>
              </a:rPr>
              <a:t>ế</a:t>
            </a:r>
            <a:r>
              <a:rPr sz="4400">
                <a:latin typeface="Cambria"/>
                <a:cs typeface="Cambria"/>
              </a:rPr>
              <a:t>u </a:t>
            </a:r>
            <a:r>
              <a:rPr sz="4400" dirty="0">
                <a:latin typeface="Cambria"/>
                <a:cs typeface="Cambria"/>
              </a:rPr>
              <a:t>là [0,60]</a:t>
            </a:r>
            <a:endParaRPr sz="4400">
              <a:latin typeface="Cambria"/>
              <a:cs typeface="Cambria"/>
            </a:endParaRPr>
          </a:p>
          <a:p>
            <a:pPr marL="514984" indent="-502920">
              <a:lnSpc>
                <a:spcPct val="150000"/>
              </a:lnSpc>
              <a:buSzPct val="123529"/>
              <a:buChar char="•"/>
              <a:tabLst>
                <a:tab pos="515620" algn="l"/>
              </a:tabLst>
            </a:pPr>
            <a:r>
              <a:rPr sz="4400">
                <a:latin typeface="Cambria"/>
                <a:cs typeface="Cambria"/>
              </a:rPr>
              <a:t>L</a:t>
            </a:r>
            <a:r>
              <a:rPr lang="en-US" sz="4400">
                <a:latin typeface="Cambria"/>
                <a:cs typeface="Cambria"/>
              </a:rPr>
              <a:t>ậ</a:t>
            </a:r>
            <a:r>
              <a:rPr sz="4400">
                <a:latin typeface="Cambria"/>
                <a:cs typeface="Cambria"/>
              </a:rPr>
              <a:t>p lu</a:t>
            </a:r>
            <a:r>
              <a:rPr lang="en-US" sz="4400">
                <a:latin typeface="Cambria"/>
                <a:cs typeface="Cambria"/>
              </a:rPr>
              <a:t>ậ</a:t>
            </a:r>
            <a:r>
              <a:rPr sz="4400">
                <a:latin typeface="Cambria"/>
                <a:cs typeface="Cambria"/>
              </a:rPr>
              <a:t>n </a:t>
            </a:r>
            <a:r>
              <a:rPr sz="4400" dirty="0">
                <a:latin typeface="Cambria"/>
                <a:cs typeface="Cambria"/>
              </a:rPr>
              <a:t>mờ với </a:t>
            </a:r>
            <a:r>
              <a:rPr sz="4400">
                <a:latin typeface="Cambria"/>
                <a:cs typeface="Cambria"/>
              </a:rPr>
              <a:t>quy t</a:t>
            </a:r>
            <a:r>
              <a:rPr lang="en-US" sz="4400">
                <a:latin typeface="Cambria"/>
                <a:cs typeface="Cambria"/>
              </a:rPr>
              <a:t>ắ</a:t>
            </a:r>
            <a:r>
              <a:rPr sz="4400">
                <a:latin typeface="Cambria"/>
                <a:cs typeface="Cambria"/>
              </a:rPr>
              <a:t>c</a:t>
            </a:r>
            <a:r>
              <a:rPr sz="4400" dirty="0">
                <a:latin typeface="Cambria"/>
                <a:cs typeface="Cambria"/>
              </a:rPr>
              <a:t>: “</a:t>
            </a:r>
            <a:r>
              <a:rPr sz="4400" i="1" dirty="0">
                <a:latin typeface="Cambria"/>
                <a:cs typeface="Cambria"/>
              </a:rPr>
              <a:t>bẩn và dầu mở nhiều thì giặt lâu</a:t>
            </a:r>
            <a:r>
              <a:rPr sz="4400" dirty="0">
                <a:latin typeface="Cambria"/>
                <a:cs typeface="Cambria"/>
              </a:rPr>
              <a:t>”.</a:t>
            </a:r>
            <a:endParaRPr sz="4400">
              <a:latin typeface="Cambria"/>
              <a:cs typeface="Cambr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14</a:t>
            </a:fld>
            <a:endParaRPr spc="15" dirty="0"/>
          </a:p>
        </p:txBody>
      </p:sp>
      <p:sp>
        <p:nvSpPr>
          <p:cNvPr id="2" name="object 2"/>
          <p:cNvSpPr txBox="1"/>
          <p:nvPr/>
        </p:nvSpPr>
        <p:spPr>
          <a:xfrm>
            <a:off x="998516" y="1692275"/>
            <a:ext cx="18197534" cy="6808274"/>
          </a:xfrm>
          <a:prstGeom prst="rect">
            <a:avLst/>
          </a:prstGeom>
        </p:spPr>
        <p:txBody>
          <a:bodyPr vert="horz" wrap="square" lIns="0" tIns="158750" rIns="0" bIns="0" rtlCol="0">
            <a:spAutoFit/>
          </a:bodyPr>
          <a:lstStyle/>
          <a:p>
            <a:pPr marL="540385" indent="-502920">
              <a:lnSpc>
                <a:spcPct val="150000"/>
              </a:lnSpc>
              <a:buSzPct val="123529"/>
              <a:buChar char="•"/>
              <a:tabLst>
                <a:tab pos="541020" algn="l"/>
              </a:tabLst>
            </a:pPr>
            <a:r>
              <a:rPr sz="4800" b="1">
                <a:latin typeface="Times New Roman" panose="02020603050405020304" pitchFamily="18" charset="0"/>
                <a:cs typeface="Times New Roman" panose="02020603050405020304" pitchFamily="18" charset="0"/>
              </a:rPr>
              <a:t>Bước đ</a:t>
            </a:r>
            <a:r>
              <a:rPr lang="en-US" sz="4800" b="1">
                <a:latin typeface="Times New Roman" panose="02020603050405020304" pitchFamily="18" charset="0"/>
                <a:cs typeface="Times New Roman" panose="02020603050405020304" pitchFamily="18" charset="0"/>
              </a:rPr>
              <a:t>ầ</a:t>
            </a:r>
            <a:r>
              <a:rPr sz="4800" b="1">
                <a:latin typeface="Times New Roman" panose="02020603050405020304" pitchFamily="18" charset="0"/>
                <a:cs typeface="Times New Roman" panose="02020603050405020304" pitchFamily="18" charset="0"/>
              </a:rPr>
              <a:t>u </a:t>
            </a:r>
            <a:r>
              <a:rPr sz="4800" b="1" dirty="0">
                <a:latin typeface="Times New Roman" panose="02020603050405020304" pitchFamily="18" charset="0"/>
                <a:cs typeface="Times New Roman" panose="02020603050405020304" pitchFamily="18" charset="0"/>
              </a:rPr>
              <a:t>tiê</a:t>
            </a:r>
            <a:r>
              <a:rPr sz="4800" b="1">
                <a:latin typeface="Times New Roman" panose="02020603050405020304" pitchFamily="18" charset="0"/>
                <a:cs typeface="Times New Roman" panose="02020603050405020304" pitchFamily="18" charset="0"/>
              </a:rPr>
              <a:t>n đ</a:t>
            </a:r>
            <a:r>
              <a:rPr lang="en-US" sz="4800" b="1">
                <a:latin typeface="Times New Roman" panose="02020603050405020304" pitchFamily="18" charset="0"/>
                <a:cs typeface="Times New Roman" panose="02020603050405020304" pitchFamily="18" charset="0"/>
              </a:rPr>
              <a:t>ể</a:t>
            </a:r>
            <a:r>
              <a:rPr sz="4800" b="1">
                <a:latin typeface="Times New Roman" panose="02020603050405020304" pitchFamily="18" charset="0"/>
                <a:cs typeface="Times New Roman" panose="02020603050405020304" pitchFamily="18" charset="0"/>
              </a:rPr>
              <a:t> giải quy</a:t>
            </a:r>
            <a:r>
              <a:rPr lang="en-US" sz="4800" b="1">
                <a:latin typeface="Times New Roman" panose="02020603050405020304" pitchFamily="18" charset="0"/>
                <a:cs typeface="Times New Roman" panose="02020603050405020304" pitchFamily="18" charset="0"/>
              </a:rPr>
              <a:t>ế</a:t>
            </a:r>
            <a:r>
              <a:rPr sz="4800" b="1">
                <a:latin typeface="Times New Roman" panose="02020603050405020304" pitchFamily="18" charset="0"/>
                <a:cs typeface="Times New Roman" panose="02020603050405020304" pitchFamily="18" charset="0"/>
              </a:rPr>
              <a:t>t</a:t>
            </a:r>
            <a:r>
              <a:rPr sz="4800" b="1" dirty="0">
                <a:latin typeface="Times New Roman" panose="02020603050405020304" pitchFamily="18" charset="0"/>
                <a:cs typeface="Times New Roman" panose="02020603050405020304" pitchFamily="18" charset="0"/>
              </a:rPr>
              <a:t>, là </a:t>
            </a:r>
            <a:r>
              <a:rPr sz="4800" b="1">
                <a:latin typeface="Times New Roman" panose="02020603050405020304" pitchFamily="18" charset="0"/>
                <a:cs typeface="Times New Roman" panose="02020603050405020304" pitchFamily="18" charset="0"/>
              </a:rPr>
              <a:t>thực hi</a:t>
            </a:r>
            <a:r>
              <a:rPr lang="vi-VN" sz="4800" b="1">
                <a:latin typeface="Times New Roman" panose="02020603050405020304" pitchFamily="18" charset="0"/>
                <a:cs typeface="Times New Roman" panose="02020603050405020304" pitchFamily="18" charset="0"/>
              </a:rPr>
              <a:t>ệ</a:t>
            </a:r>
            <a:r>
              <a:rPr sz="4800" b="1">
                <a:latin typeface="Times New Roman" panose="02020603050405020304" pitchFamily="18" charset="0"/>
                <a:cs typeface="Times New Roman" panose="02020603050405020304" pitchFamily="18" charset="0"/>
              </a:rPr>
              <a:t>n </a:t>
            </a:r>
            <a:r>
              <a:rPr sz="4800" b="1" dirty="0">
                <a:latin typeface="Times New Roman" panose="02020603050405020304" pitchFamily="18" charset="0"/>
                <a:cs typeface="Times New Roman" panose="02020603050405020304" pitchFamily="18" charset="0"/>
              </a:rPr>
              <a:t>các cô</a:t>
            </a:r>
            <a:r>
              <a:rPr sz="4800" b="1">
                <a:latin typeface="Times New Roman" panose="02020603050405020304" pitchFamily="18" charset="0"/>
                <a:cs typeface="Times New Roman" panose="02020603050405020304" pitchFamily="18" charset="0"/>
              </a:rPr>
              <a:t>ng vi</a:t>
            </a:r>
            <a:r>
              <a:rPr lang="vi-VN" sz="4800" b="1">
                <a:latin typeface="Times New Roman" panose="02020603050405020304" pitchFamily="18" charset="0"/>
                <a:cs typeface="Times New Roman" panose="02020603050405020304" pitchFamily="18" charset="0"/>
              </a:rPr>
              <a:t>ệ</a:t>
            </a:r>
            <a:r>
              <a:rPr sz="4800" b="1">
                <a:latin typeface="Times New Roman" panose="02020603050405020304" pitchFamily="18" charset="0"/>
                <a:cs typeface="Times New Roman" panose="02020603050405020304" pitchFamily="18" charset="0"/>
              </a:rPr>
              <a:t>c </a:t>
            </a:r>
            <a:r>
              <a:rPr sz="4800" b="1" dirty="0">
                <a:latin typeface="Times New Roman" panose="02020603050405020304" pitchFamily="18" charset="0"/>
                <a:cs typeface="Times New Roman" panose="02020603050405020304" pitchFamily="18" charset="0"/>
              </a:rPr>
              <a:t>mờ:</a:t>
            </a:r>
            <a:endParaRPr sz="4800" b="1">
              <a:latin typeface="Times New Roman" panose="02020603050405020304" pitchFamily="18" charset="0"/>
              <a:cs typeface="Times New Roman" panose="02020603050405020304" pitchFamily="18" charset="0"/>
            </a:endParaRPr>
          </a:p>
          <a:p>
            <a:pPr marL="1084580" lvl="1" indent="-544830">
              <a:lnSpc>
                <a:spcPct val="150000"/>
              </a:lnSpc>
              <a:buSzPct val="123529"/>
              <a:buFont typeface="Microsoft Sans Serif"/>
              <a:buChar char="‣"/>
              <a:tabLst>
                <a:tab pos="1085215" algn="l"/>
              </a:tabLst>
            </a:pPr>
            <a:r>
              <a:rPr sz="4800" b="1" dirty="0">
                <a:solidFill>
                  <a:srgbClr val="011993"/>
                </a:solidFill>
                <a:latin typeface="Times New Roman" panose="02020603050405020304" pitchFamily="18" charset="0"/>
                <a:cs typeface="Times New Roman" panose="02020603050405020304" pitchFamily="18" charset="0"/>
              </a:rPr>
              <a:t>Xây dựng </a:t>
            </a:r>
            <a:r>
              <a:rPr sz="4800" b="1">
                <a:solidFill>
                  <a:srgbClr val="011993"/>
                </a:solidFill>
                <a:latin typeface="Times New Roman" panose="02020603050405020304" pitchFamily="18" charset="0"/>
                <a:cs typeface="Times New Roman" panose="02020603050405020304" pitchFamily="18" charset="0"/>
              </a:rPr>
              <a:t>các </a:t>
            </a:r>
            <a:r>
              <a:rPr lang="vi-VN" sz="4800" b="1">
                <a:solidFill>
                  <a:srgbClr val="011993"/>
                </a:solidFill>
                <a:latin typeface="Times New Roman" panose="02020603050405020304" pitchFamily="18" charset="0"/>
                <a:cs typeface="Times New Roman" panose="02020603050405020304" pitchFamily="18" charset="0"/>
              </a:rPr>
              <a:t>tập </a:t>
            </a:r>
            <a:r>
              <a:rPr sz="4800" b="1">
                <a:solidFill>
                  <a:srgbClr val="011993"/>
                </a:solidFill>
                <a:latin typeface="Times New Roman" panose="02020603050405020304" pitchFamily="18" charset="0"/>
                <a:cs typeface="Times New Roman" panose="02020603050405020304" pitchFamily="18" charset="0"/>
              </a:rPr>
              <a:t>mờ</a:t>
            </a:r>
            <a:r>
              <a:rPr sz="4800" b="1" dirty="0">
                <a:solidFill>
                  <a:srgbClr val="011993"/>
                </a:solidFill>
                <a:latin typeface="Times New Roman" panose="02020603050405020304" pitchFamily="18" charset="0"/>
                <a:cs typeface="Times New Roman" panose="02020603050405020304" pitchFamily="18" charset="0"/>
              </a:rPr>
              <a:t>:</a:t>
            </a:r>
            <a:endParaRPr sz="4800" b="1">
              <a:latin typeface="Times New Roman" panose="02020603050405020304" pitchFamily="18" charset="0"/>
              <a:cs typeface="Times New Roman" panose="02020603050405020304" pitchFamily="18" charset="0"/>
            </a:endParaRPr>
          </a:p>
          <a:p>
            <a:pPr marL="1587500" lvl="2" indent="-544830">
              <a:lnSpc>
                <a:spcPct val="150000"/>
              </a:lnSpc>
              <a:buSzPct val="123529"/>
              <a:buChar char="-"/>
              <a:tabLst>
                <a:tab pos="1587500" algn="l"/>
                <a:tab pos="1588135" algn="l"/>
              </a:tabLst>
            </a:pPr>
            <a:r>
              <a:rPr sz="4800">
                <a:latin typeface="Times New Roman" panose="02020603050405020304" pitchFamily="18" charset="0"/>
                <a:cs typeface="Times New Roman" panose="02020603050405020304" pitchFamily="18" charset="0"/>
              </a:rPr>
              <a:t>B</a:t>
            </a:r>
            <a:r>
              <a:rPr lang="en-US" sz="4800">
                <a:latin typeface="Times New Roman" panose="02020603050405020304" pitchFamily="18" charset="0"/>
                <a:cs typeface="Times New Roman" panose="02020603050405020304" pitchFamily="18" charset="0"/>
              </a:rPr>
              <a:t>ẩ</a:t>
            </a:r>
            <a:r>
              <a:rPr sz="4800">
                <a:latin typeface="Times New Roman" panose="02020603050405020304" pitchFamily="18" charset="0"/>
                <a:cs typeface="Times New Roman" panose="02020603050405020304" pitchFamily="18" charset="0"/>
              </a:rPr>
              <a:t>n </a:t>
            </a:r>
            <a:r>
              <a:rPr sz="4800" dirty="0">
                <a:latin typeface="Times New Roman" panose="02020603050405020304" pitchFamily="18" charset="0"/>
                <a:cs typeface="Times New Roman" panose="02020603050405020304" pitchFamily="18" charset="0"/>
              </a:rPr>
              <a:t>ı́t </a:t>
            </a:r>
            <a:r>
              <a:rPr sz="4800" i="1" dirty="0">
                <a:latin typeface="Times New Roman" panose="02020603050405020304" pitchFamily="18" charset="0"/>
                <a:cs typeface="Times New Roman" panose="02020603050405020304" pitchFamily="18" charset="0"/>
              </a:rPr>
              <a:t>D</a:t>
            </a:r>
            <a:r>
              <a:rPr sz="4800" i="1" baseline="-19360" dirty="0">
                <a:latin typeface="Times New Roman" panose="02020603050405020304" pitchFamily="18" charset="0"/>
                <a:cs typeface="Times New Roman" panose="02020603050405020304" pitchFamily="18" charset="0"/>
              </a:rPr>
              <a:t>s</a:t>
            </a:r>
            <a:r>
              <a:rPr sz="4800">
                <a:latin typeface="Times New Roman" panose="02020603050405020304" pitchFamily="18" charset="0"/>
                <a:cs typeface="Times New Roman" panose="02020603050405020304" pitchFamily="18" charset="0"/>
              </a:rPr>
              <a:t>, b</a:t>
            </a:r>
            <a:r>
              <a:rPr lang="en-US" sz="4800">
                <a:latin typeface="Times New Roman" panose="02020603050405020304" pitchFamily="18" charset="0"/>
                <a:cs typeface="Times New Roman" panose="02020603050405020304" pitchFamily="18" charset="0"/>
              </a:rPr>
              <a:t>ẩ</a:t>
            </a:r>
            <a:r>
              <a:rPr sz="4800">
                <a:latin typeface="Times New Roman" panose="02020603050405020304" pitchFamily="18" charset="0"/>
                <a:cs typeface="Times New Roman" panose="02020603050405020304" pitchFamily="18" charset="0"/>
              </a:rPr>
              <a:t>n </a:t>
            </a:r>
            <a:r>
              <a:rPr sz="4800" dirty="0">
                <a:latin typeface="Times New Roman" panose="02020603050405020304" pitchFamily="18" charset="0"/>
                <a:cs typeface="Times New Roman" panose="02020603050405020304" pitchFamily="18" charset="0"/>
              </a:rPr>
              <a:t>vừa </a:t>
            </a:r>
            <a:r>
              <a:rPr sz="4800" i="1" dirty="0">
                <a:latin typeface="Times New Roman" panose="02020603050405020304" pitchFamily="18" charset="0"/>
                <a:cs typeface="Times New Roman" panose="02020603050405020304" pitchFamily="18" charset="0"/>
              </a:rPr>
              <a:t>D</a:t>
            </a:r>
            <a:r>
              <a:rPr sz="4800" i="1" baseline="-19360" dirty="0">
                <a:latin typeface="Times New Roman" panose="02020603050405020304" pitchFamily="18" charset="0"/>
                <a:cs typeface="Times New Roman" panose="02020603050405020304" pitchFamily="18" charset="0"/>
              </a:rPr>
              <a:t>m</a:t>
            </a:r>
            <a:r>
              <a:rPr sz="4800">
                <a:latin typeface="Times New Roman" panose="02020603050405020304" pitchFamily="18" charset="0"/>
                <a:cs typeface="Times New Roman" panose="02020603050405020304" pitchFamily="18" charset="0"/>
              </a:rPr>
              <a:t>, b</a:t>
            </a:r>
            <a:r>
              <a:rPr lang="en-US" sz="4800">
                <a:latin typeface="Times New Roman" panose="02020603050405020304" pitchFamily="18" charset="0"/>
                <a:cs typeface="Times New Roman" panose="02020603050405020304" pitchFamily="18" charset="0"/>
              </a:rPr>
              <a:t>ẩ</a:t>
            </a:r>
            <a:r>
              <a:rPr sz="4800">
                <a:latin typeface="Times New Roman" panose="02020603050405020304" pitchFamily="18" charset="0"/>
                <a:cs typeface="Times New Roman" panose="02020603050405020304" pitchFamily="18" charset="0"/>
              </a:rPr>
              <a:t>n nhi</a:t>
            </a:r>
            <a:r>
              <a:rPr lang="en-US" sz="4800">
                <a:latin typeface="Times New Roman" panose="02020603050405020304" pitchFamily="18" charset="0"/>
                <a:cs typeface="Times New Roman" panose="02020603050405020304" pitchFamily="18" charset="0"/>
              </a:rPr>
              <a:t>ề</a:t>
            </a:r>
            <a:r>
              <a:rPr sz="4800">
                <a:latin typeface="Times New Roman" panose="02020603050405020304" pitchFamily="18" charset="0"/>
                <a:cs typeface="Times New Roman" panose="02020603050405020304" pitchFamily="18" charset="0"/>
              </a:rPr>
              <a:t>u </a:t>
            </a:r>
            <a:r>
              <a:rPr sz="4800" i="1" dirty="0">
                <a:latin typeface="Times New Roman" panose="02020603050405020304" pitchFamily="18" charset="0"/>
                <a:cs typeface="Times New Roman" panose="02020603050405020304" pitchFamily="18" charset="0"/>
              </a:rPr>
              <a:t>D</a:t>
            </a:r>
            <a:r>
              <a:rPr sz="4800" i="1" baseline="-19360" dirty="0">
                <a:latin typeface="Times New Roman" panose="02020603050405020304" pitchFamily="18" charset="0"/>
                <a:cs typeface="Times New Roman" panose="02020603050405020304" pitchFamily="18" charset="0"/>
              </a:rPr>
              <a:t>l</a:t>
            </a:r>
            <a:endParaRPr sz="4800" baseline="-19360">
              <a:latin typeface="Times New Roman" panose="02020603050405020304" pitchFamily="18" charset="0"/>
              <a:cs typeface="Times New Roman" panose="02020603050405020304" pitchFamily="18" charset="0"/>
            </a:endParaRPr>
          </a:p>
          <a:p>
            <a:pPr marL="1587500" lvl="2" indent="-544830">
              <a:lnSpc>
                <a:spcPct val="150000"/>
              </a:lnSpc>
              <a:buSzPct val="123529"/>
              <a:buChar char="-"/>
              <a:tabLst>
                <a:tab pos="1587500" algn="l"/>
                <a:tab pos="1588135" algn="l"/>
              </a:tabLst>
            </a:pPr>
            <a:r>
              <a:rPr sz="4800">
                <a:latin typeface="Times New Roman" panose="02020603050405020304" pitchFamily="18" charset="0"/>
                <a:cs typeface="Times New Roman" panose="02020603050405020304" pitchFamily="18" charset="0"/>
              </a:rPr>
              <a:t>D</a:t>
            </a:r>
            <a:r>
              <a:rPr lang="en-US" sz="4800">
                <a:latin typeface="Times New Roman" panose="02020603050405020304" pitchFamily="18" charset="0"/>
                <a:cs typeface="Times New Roman" panose="02020603050405020304" pitchFamily="18" charset="0"/>
              </a:rPr>
              <a:t>ầ</a:t>
            </a:r>
            <a:r>
              <a:rPr sz="4800">
                <a:latin typeface="Times New Roman" panose="02020603050405020304" pitchFamily="18" charset="0"/>
                <a:cs typeface="Times New Roman" panose="02020603050405020304" pitchFamily="18" charset="0"/>
              </a:rPr>
              <a:t>u </a:t>
            </a:r>
            <a:r>
              <a:rPr sz="4800" dirty="0">
                <a:latin typeface="Times New Roman" panose="02020603050405020304" pitchFamily="18" charset="0"/>
                <a:cs typeface="Times New Roman" panose="02020603050405020304" pitchFamily="18" charset="0"/>
              </a:rPr>
              <a:t>mở ı́t (</a:t>
            </a:r>
            <a:r>
              <a:rPr sz="4800" i="1" dirty="0">
                <a:latin typeface="Times New Roman" panose="02020603050405020304" pitchFamily="18" charset="0"/>
                <a:cs typeface="Times New Roman" panose="02020603050405020304" pitchFamily="18" charset="0"/>
              </a:rPr>
              <a:t>G</a:t>
            </a:r>
            <a:r>
              <a:rPr sz="4800" i="1" baseline="-19360" dirty="0">
                <a:latin typeface="Times New Roman" panose="02020603050405020304" pitchFamily="18" charset="0"/>
                <a:cs typeface="Times New Roman" panose="02020603050405020304" pitchFamily="18" charset="0"/>
              </a:rPr>
              <a:t>s</a:t>
            </a:r>
            <a:r>
              <a:rPr sz="4800">
                <a:latin typeface="Times New Roman" panose="02020603050405020304" pitchFamily="18" charset="0"/>
                <a:cs typeface="Times New Roman" panose="02020603050405020304" pitchFamily="18" charset="0"/>
              </a:rPr>
              <a:t>), d</a:t>
            </a:r>
            <a:r>
              <a:rPr lang="en-US" sz="4800">
                <a:latin typeface="Times New Roman" panose="02020603050405020304" pitchFamily="18" charset="0"/>
                <a:cs typeface="Times New Roman" panose="02020603050405020304" pitchFamily="18" charset="0"/>
              </a:rPr>
              <a:t>ầ</a:t>
            </a:r>
            <a:r>
              <a:rPr sz="4800">
                <a:latin typeface="Times New Roman" panose="02020603050405020304" pitchFamily="18" charset="0"/>
                <a:cs typeface="Times New Roman" panose="02020603050405020304" pitchFamily="18" charset="0"/>
              </a:rPr>
              <a:t>u </a:t>
            </a:r>
            <a:r>
              <a:rPr sz="4800" dirty="0">
                <a:latin typeface="Times New Roman" panose="02020603050405020304" pitchFamily="18" charset="0"/>
                <a:cs typeface="Times New Roman" panose="02020603050405020304" pitchFamily="18" charset="0"/>
              </a:rPr>
              <a:t>mở vừa phải (</a:t>
            </a:r>
            <a:r>
              <a:rPr sz="4800" i="1" dirty="0">
                <a:latin typeface="Times New Roman" panose="02020603050405020304" pitchFamily="18" charset="0"/>
                <a:cs typeface="Times New Roman" panose="02020603050405020304" pitchFamily="18" charset="0"/>
              </a:rPr>
              <a:t>G</a:t>
            </a:r>
            <a:r>
              <a:rPr sz="4800" i="1" baseline="-19360" dirty="0">
                <a:latin typeface="Times New Roman" panose="02020603050405020304" pitchFamily="18" charset="0"/>
                <a:cs typeface="Times New Roman" panose="02020603050405020304" pitchFamily="18" charset="0"/>
              </a:rPr>
              <a:t>m</a:t>
            </a:r>
            <a:r>
              <a:rPr sz="4800">
                <a:latin typeface="Times New Roman" panose="02020603050405020304" pitchFamily="18" charset="0"/>
                <a:cs typeface="Times New Roman" panose="02020603050405020304" pitchFamily="18" charset="0"/>
              </a:rPr>
              <a:t>), d</a:t>
            </a:r>
            <a:r>
              <a:rPr lang="en-US" sz="4800">
                <a:latin typeface="Times New Roman" panose="02020603050405020304" pitchFamily="18" charset="0"/>
                <a:cs typeface="Times New Roman" panose="02020603050405020304" pitchFamily="18" charset="0"/>
              </a:rPr>
              <a:t>ầ</a:t>
            </a:r>
            <a:r>
              <a:rPr sz="4800">
                <a:latin typeface="Times New Roman" panose="02020603050405020304" pitchFamily="18" charset="0"/>
                <a:cs typeface="Times New Roman" panose="02020603050405020304" pitchFamily="18" charset="0"/>
              </a:rPr>
              <a:t>u mở nhi</a:t>
            </a:r>
            <a:r>
              <a:rPr lang="en-US" sz="4800">
                <a:latin typeface="Times New Roman" panose="02020603050405020304" pitchFamily="18" charset="0"/>
                <a:cs typeface="Times New Roman" panose="02020603050405020304" pitchFamily="18" charset="0"/>
              </a:rPr>
              <a:t>ề</a:t>
            </a:r>
            <a:r>
              <a:rPr sz="4800">
                <a:latin typeface="Times New Roman" panose="02020603050405020304" pitchFamily="18" charset="0"/>
                <a:cs typeface="Times New Roman" panose="02020603050405020304" pitchFamily="18" charset="0"/>
              </a:rPr>
              <a:t>u </a:t>
            </a:r>
            <a:r>
              <a:rPr sz="4800" dirty="0">
                <a:latin typeface="Times New Roman" panose="02020603050405020304" pitchFamily="18" charset="0"/>
                <a:cs typeface="Times New Roman" panose="02020603050405020304" pitchFamily="18" charset="0"/>
              </a:rPr>
              <a:t>(</a:t>
            </a:r>
            <a:r>
              <a:rPr sz="4800" i="1" dirty="0">
                <a:latin typeface="Times New Roman" panose="02020603050405020304" pitchFamily="18" charset="0"/>
                <a:cs typeface="Times New Roman" panose="02020603050405020304" pitchFamily="18" charset="0"/>
              </a:rPr>
              <a:t>G</a:t>
            </a:r>
            <a:r>
              <a:rPr sz="4800" i="1" baseline="-19360" dirty="0">
                <a:latin typeface="Times New Roman" panose="02020603050405020304" pitchFamily="18" charset="0"/>
                <a:cs typeface="Times New Roman" panose="02020603050405020304" pitchFamily="18" charset="0"/>
              </a:rPr>
              <a:t>l</a:t>
            </a:r>
            <a:r>
              <a:rPr sz="4800" dirty="0">
                <a:latin typeface="Times New Roman" panose="02020603050405020304" pitchFamily="18" charset="0"/>
                <a:cs typeface="Times New Roman" panose="02020603050405020304" pitchFamily="18" charset="0"/>
              </a:rPr>
              <a:t>)</a:t>
            </a:r>
            <a:endParaRPr sz="4800">
              <a:latin typeface="Times New Roman" panose="02020603050405020304" pitchFamily="18" charset="0"/>
              <a:cs typeface="Times New Roman" panose="02020603050405020304" pitchFamily="18" charset="0"/>
            </a:endParaRPr>
          </a:p>
          <a:p>
            <a:pPr marL="1587500" lvl="2" indent="-544830">
              <a:lnSpc>
                <a:spcPct val="150000"/>
              </a:lnSpc>
              <a:buSzPct val="123529"/>
              <a:buChar char="-"/>
              <a:tabLst>
                <a:tab pos="1587500" algn="l"/>
                <a:tab pos="1588135" algn="l"/>
              </a:tabLst>
            </a:pPr>
            <a:r>
              <a:rPr sz="4800" dirty="0">
                <a:latin typeface="Times New Roman" panose="02020603050405020304" pitchFamily="18" charset="0"/>
                <a:cs typeface="Times New Roman" panose="02020603050405020304" pitchFamily="18" charset="0"/>
              </a:rPr>
              <a:t>Thời </a:t>
            </a:r>
            <a:r>
              <a:rPr sz="4800">
                <a:latin typeface="Times New Roman" panose="02020603050405020304" pitchFamily="18" charset="0"/>
                <a:cs typeface="Times New Roman" panose="02020603050405020304" pitchFamily="18" charset="0"/>
              </a:rPr>
              <a:t>gian gi</a:t>
            </a:r>
            <a:r>
              <a:rPr lang="en-US" sz="4800">
                <a:latin typeface="Times New Roman" panose="02020603050405020304" pitchFamily="18" charset="0"/>
                <a:cs typeface="Times New Roman" panose="02020603050405020304" pitchFamily="18" charset="0"/>
              </a:rPr>
              <a:t>ặ</a:t>
            </a:r>
            <a:r>
              <a:rPr sz="4800">
                <a:latin typeface="Times New Roman" panose="02020603050405020304" pitchFamily="18" charset="0"/>
                <a:cs typeface="Times New Roman" panose="02020603050405020304" pitchFamily="18" charset="0"/>
              </a:rPr>
              <a:t>t r</a:t>
            </a:r>
            <a:r>
              <a:rPr lang="en-US" sz="4800">
                <a:latin typeface="Times New Roman" panose="02020603050405020304" pitchFamily="18" charset="0"/>
                <a:cs typeface="Times New Roman" panose="02020603050405020304" pitchFamily="18" charset="0"/>
              </a:rPr>
              <a:t>ấ</a:t>
            </a:r>
            <a:r>
              <a:rPr sz="4800">
                <a:latin typeface="Times New Roman" panose="02020603050405020304" pitchFamily="18" charset="0"/>
                <a:cs typeface="Times New Roman" panose="02020603050405020304" pitchFamily="18" charset="0"/>
              </a:rPr>
              <a:t>t </a:t>
            </a:r>
            <a:r>
              <a:rPr sz="4800" dirty="0">
                <a:latin typeface="Times New Roman" panose="02020603050405020304" pitchFamily="18" charset="0"/>
                <a:cs typeface="Times New Roman" panose="02020603050405020304" pitchFamily="18" charset="0"/>
              </a:rPr>
              <a:t>nhanh (</a:t>
            </a:r>
            <a:r>
              <a:rPr sz="4800" i="1" dirty="0">
                <a:latin typeface="Times New Roman" panose="02020603050405020304" pitchFamily="18" charset="0"/>
                <a:cs typeface="Times New Roman" panose="02020603050405020304" pitchFamily="18" charset="0"/>
              </a:rPr>
              <a:t>very fast</a:t>
            </a:r>
            <a:r>
              <a:rPr sz="4800" dirty="0">
                <a:latin typeface="Times New Roman" panose="02020603050405020304" pitchFamily="18" charset="0"/>
                <a:cs typeface="Times New Roman" panose="02020603050405020304" pitchFamily="18" charset="0"/>
              </a:rPr>
              <a:t>) </a:t>
            </a:r>
            <a:r>
              <a:rPr sz="4800" i="1" dirty="0">
                <a:latin typeface="Times New Roman" panose="02020603050405020304" pitchFamily="18" charset="0"/>
                <a:cs typeface="Times New Roman" panose="02020603050405020304" pitchFamily="18" charset="0"/>
              </a:rPr>
              <a:t>T</a:t>
            </a:r>
            <a:r>
              <a:rPr sz="4800" i="1" baseline="-19360" dirty="0">
                <a:latin typeface="Times New Roman" panose="02020603050405020304" pitchFamily="18" charset="0"/>
                <a:cs typeface="Times New Roman" panose="02020603050405020304" pitchFamily="18" charset="0"/>
              </a:rPr>
              <a:t>f</a:t>
            </a:r>
            <a:r>
              <a:rPr sz="4800">
                <a:latin typeface="Times New Roman" panose="02020603050405020304" pitchFamily="18" charset="0"/>
                <a:cs typeface="Times New Roman" panose="02020603050405020304" pitchFamily="18" charset="0"/>
              </a:rPr>
              <a:t>, nhanh </a:t>
            </a:r>
            <a:r>
              <a:rPr sz="4800" i="1" dirty="0">
                <a:latin typeface="Times New Roman" panose="02020603050405020304" pitchFamily="18" charset="0"/>
                <a:cs typeface="Times New Roman" panose="02020603050405020304" pitchFamily="18" charset="0"/>
              </a:rPr>
              <a:t>T</a:t>
            </a:r>
            <a:r>
              <a:rPr sz="4800" i="1" baseline="-19360" dirty="0">
                <a:latin typeface="Times New Roman" panose="02020603050405020304" pitchFamily="18" charset="0"/>
                <a:cs typeface="Times New Roman" panose="02020603050405020304" pitchFamily="18" charset="0"/>
              </a:rPr>
              <a:t>s</a:t>
            </a:r>
            <a:r>
              <a:rPr sz="4800" dirty="0">
                <a:latin typeface="Times New Roman" panose="02020603050405020304" pitchFamily="18" charset="0"/>
                <a:cs typeface="Times New Roman" panose="02020603050405020304" pitchFamily="18" charset="0"/>
              </a:rPr>
              <a:t>, thời gian </a:t>
            </a:r>
            <a:r>
              <a:rPr sz="4800">
                <a:latin typeface="Times New Roman" panose="02020603050405020304" pitchFamily="18" charset="0"/>
                <a:cs typeface="Times New Roman" panose="02020603050405020304" pitchFamily="18" charset="0"/>
              </a:rPr>
              <a:t>trung bı̀nh</a:t>
            </a:r>
            <a:r>
              <a:rPr lang="en-US" sz="4800">
                <a:latin typeface="Times New Roman" panose="02020603050405020304" pitchFamily="18" charset="0"/>
                <a:cs typeface="Times New Roman" panose="02020603050405020304" pitchFamily="18" charset="0"/>
              </a:rPr>
              <a:t> </a:t>
            </a:r>
            <a:r>
              <a:rPr sz="4800" i="1">
                <a:latin typeface="Times New Roman" panose="02020603050405020304" pitchFamily="18" charset="0"/>
                <a:cs typeface="Times New Roman" panose="02020603050405020304" pitchFamily="18" charset="0"/>
              </a:rPr>
              <a:t>T</a:t>
            </a:r>
            <a:r>
              <a:rPr sz="4800" i="1" baseline="-19360">
                <a:latin typeface="Times New Roman" panose="02020603050405020304" pitchFamily="18" charset="0"/>
                <a:cs typeface="Times New Roman" panose="02020603050405020304" pitchFamily="18" charset="0"/>
              </a:rPr>
              <a:t>m</a:t>
            </a:r>
            <a:r>
              <a:rPr sz="4800" dirty="0">
                <a:latin typeface="Times New Roman" panose="02020603050405020304" pitchFamily="18" charset="0"/>
                <a:cs typeface="Times New Roman" panose="02020603050405020304" pitchFamily="18" charset="0"/>
              </a:rPr>
              <a:t>, lâu </a:t>
            </a:r>
            <a:r>
              <a:rPr sz="4800" i="1" dirty="0">
                <a:latin typeface="Times New Roman" panose="02020603050405020304" pitchFamily="18" charset="0"/>
                <a:cs typeface="Times New Roman" panose="02020603050405020304" pitchFamily="18" charset="0"/>
              </a:rPr>
              <a:t>T</a:t>
            </a:r>
            <a:r>
              <a:rPr sz="4800" i="1" baseline="-19360" dirty="0">
                <a:latin typeface="Times New Roman" panose="02020603050405020304" pitchFamily="18" charset="0"/>
                <a:cs typeface="Times New Roman" panose="02020603050405020304" pitchFamily="18" charset="0"/>
              </a:rPr>
              <a:t>l</a:t>
            </a:r>
            <a:r>
              <a:rPr sz="4800">
                <a:latin typeface="Times New Roman" panose="02020603050405020304" pitchFamily="18" charset="0"/>
                <a:cs typeface="Times New Roman" panose="02020603050405020304" pitchFamily="18" charset="0"/>
              </a:rPr>
              <a:t>, r</a:t>
            </a:r>
            <a:r>
              <a:rPr lang="en-US" sz="4800">
                <a:latin typeface="Times New Roman" panose="02020603050405020304" pitchFamily="18" charset="0"/>
                <a:cs typeface="Times New Roman" panose="02020603050405020304" pitchFamily="18" charset="0"/>
              </a:rPr>
              <a:t>ấ</a:t>
            </a:r>
            <a:r>
              <a:rPr sz="4800">
                <a:latin typeface="Times New Roman" panose="02020603050405020304" pitchFamily="18" charset="0"/>
                <a:cs typeface="Times New Roman" panose="02020603050405020304" pitchFamily="18" charset="0"/>
              </a:rPr>
              <a:t>t </a:t>
            </a:r>
            <a:r>
              <a:rPr sz="4800" dirty="0">
                <a:latin typeface="Times New Roman" panose="02020603050405020304" pitchFamily="18" charset="0"/>
                <a:cs typeface="Times New Roman" panose="02020603050405020304" pitchFamily="18" charset="0"/>
              </a:rPr>
              <a:t>lâu </a:t>
            </a:r>
            <a:r>
              <a:rPr sz="4800" i="1" dirty="0">
                <a:latin typeface="Times New Roman" panose="02020603050405020304" pitchFamily="18" charset="0"/>
                <a:cs typeface="Times New Roman" panose="02020603050405020304" pitchFamily="18" charset="0"/>
              </a:rPr>
              <a:t>T</a:t>
            </a:r>
            <a:r>
              <a:rPr sz="4800" i="1" baseline="-19360" dirty="0">
                <a:latin typeface="Times New Roman" panose="02020603050405020304" pitchFamily="18" charset="0"/>
                <a:cs typeface="Times New Roman" panose="02020603050405020304" pitchFamily="18" charset="0"/>
              </a:rPr>
              <a:t>v </a:t>
            </a:r>
            <a:r>
              <a:rPr sz="4800" dirty="0">
                <a:latin typeface="Times New Roman" panose="02020603050405020304" pitchFamily="18" charset="0"/>
                <a:cs typeface="Times New Roman" panose="02020603050405020304" pitchFamily="18" charset="0"/>
              </a:rPr>
              <a:t>(</a:t>
            </a:r>
            <a:r>
              <a:rPr sz="4800" i="1" dirty="0">
                <a:latin typeface="Times New Roman" panose="02020603050405020304" pitchFamily="18" charset="0"/>
                <a:cs typeface="Times New Roman" panose="02020603050405020304" pitchFamily="18" charset="0"/>
              </a:rPr>
              <a:t>very long</a:t>
            </a:r>
            <a:r>
              <a:rPr sz="4800" dirty="0">
                <a:latin typeface="Times New Roman" panose="02020603050405020304" pitchFamily="18" charset="0"/>
                <a:cs typeface="Times New Roman" panose="02020603050405020304" pitchFamily="18" charset="0"/>
              </a:rPr>
              <a:t>)</a:t>
            </a:r>
            <a:endParaRPr sz="480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9450" y="930275"/>
            <a:ext cx="17678400" cy="694421"/>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400">
                <a:latin typeface="Cambria"/>
                <a:cs typeface="Cambria"/>
              </a:rPr>
              <a:t>B</a:t>
            </a:r>
            <a:r>
              <a:rPr lang="en-US" sz="4400">
                <a:latin typeface="Cambria"/>
                <a:cs typeface="Cambria"/>
              </a:rPr>
              <a:t>ằ</a:t>
            </a:r>
            <a:r>
              <a:rPr sz="4400">
                <a:latin typeface="Cambria"/>
                <a:cs typeface="Cambria"/>
              </a:rPr>
              <a:t>ng Python:</a:t>
            </a:r>
            <a:endParaRPr lang="en-US" sz="4400">
              <a:latin typeface="Cambria"/>
              <a:cs typeface="Cambria"/>
            </a:endParaRPr>
          </a:p>
        </p:txBody>
      </p:sp>
      <p:pic>
        <p:nvPicPr>
          <p:cNvPr id="3" name="object 3"/>
          <p:cNvPicPr/>
          <p:nvPr/>
        </p:nvPicPr>
        <p:blipFill>
          <a:blip r:embed="rId2" cstate="print"/>
          <a:stretch>
            <a:fillRect/>
          </a:stretch>
        </p:blipFill>
        <p:spPr>
          <a:xfrm>
            <a:off x="10587845" y="878385"/>
            <a:ext cx="9516254" cy="6514813"/>
          </a:xfrm>
          <a:prstGeom prst="rect">
            <a:avLst/>
          </a:prstGeom>
        </p:spPr>
      </p:pic>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object 5"/>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15</a:t>
            </a:fld>
            <a:endParaRPr spc="15" dirty="0"/>
          </a:p>
        </p:txBody>
      </p:sp>
      <p:sp>
        <p:nvSpPr>
          <p:cNvPr id="6" name="Rectangle 5"/>
          <p:cNvSpPr/>
          <p:nvPr/>
        </p:nvSpPr>
        <p:spPr>
          <a:xfrm>
            <a:off x="374650" y="2150632"/>
            <a:ext cx="10052050" cy="7848302"/>
          </a:xfrm>
          <a:prstGeom prst="rect">
            <a:avLst/>
          </a:prstGeom>
        </p:spPr>
        <p:txBody>
          <a:bodyPr>
            <a:spAutoFit/>
          </a:bodyPr>
          <a:lstStyle/>
          <a:p>
            <a:r>
              <a:rPr lang="en-US" sz="3600" dirty="0">
                <a:solidFill>
                  <a:srgbClr val="0070C0"/>
                </a:solidFill>
                <a:latin typeface="Cambria" panose="02040503050406030204" pitchFamily="18" charset="0"/>
                <a:ea typeface="Cambria" panose="02040503050406030204" pitchFamily="18" charset="0"/>
              </a:rPr>
              <a:t>import </a:t>
            </a:r>
            <a:r>
              <a:rPr lang="en-US" sz="3600" dirty="0" err="1">
                <a:solidFill>
                  <a:srgbClr val="0070C0"/>
                </a:solidFill>
                <a:latin typeface="Cambria" panose="02040503050406030204" pitchFamily="18" charset="0"/>
                <a:ea typeface="Cambria" panose="02040503050406030204" pitchFamily="18" charset="0"/>
              </a:rPr>
              <a:t>numpy</a:t>
            </a:r>
            <a:r>
              <a:rPr lang="en-US" sz="3600" dirty="0">
                <a:solidFill>
                  <a:srgbClr val="0070C0"/>
                </a:solidFill>
                <a:latin typeface="Cambria" panose="02040503050406030204" pitchFamily="18" charset="0"/>
                <a:ea typeface="Cambria" panose="02040503050406030204" pitchFamily="18" charset="0"/>
              </a:rPr>
              <a:t> as  np</a:t>
            </a:r>
          </a:p>
          <a:p>
            <a:r>
              <a:rPr lang="en-US" sz="3600" dirty="0">
                <a:solidFill>
                  <a:srgbClr val="0070C0"/>
                </a:solidFill>
                <a:latin typeface="Cambria" panose="02040503050406030204" pitchFamily="18" charset="0"/>
                <a:ea typeface="Cambria" panose="02040503050406030204" pitchFamily="18" charset="0"/>
              </a:rPr>
              <a:t>import </a:t>
            </a:r>
            <a:r>
              <a:rPr lang="en-US" sz="3600" dirty="0" err="1">
                <a:solidFill>
                  <a:srgbClr val="0070C0"/>
                </a:solidFill>
                <a:latin typeface="Cambria" panose="02040503050406030204" pitchFamily="18" charset="0"/>
                <a:ea typeface="Cambria" panose="02040503050406030204" pitchFamily="18" charset="0"/>
              </a:rPr>
              <a:t>skfuzzy</a:t>
            </a:r>
            <a:r>
              <a:rPr lang="en-US" sz="3600" dirty="0">
                <a:solidFill>
                  <a:srgbClr val="0070C0"/>
                </a:solidFill>
                <a:latin typeface="Cambria" panose="02040503050406030204" pitchFamily="18" charset="0"/>
                <a:ea typeface="Cambria" panose="02040503050406030204" pitchFamily="18" charset="0"/>
              </a:rPr>
              <a:t> as </a:t>
            </a:r>
            <a:r>
              <a:rPr lang="en-US" sz="3600" dirty="0" err="1">
                <a:solidFill>
                  <a:srgbClr val="0070C0"/>
                </a:solidFill>
                <a:latin typeface="Cambria" panose="02040503050406030204" pitchFamily="18" charset="0"/>
                <a:ea typeface="Cambria" panose="02040503050406030204" pitchFamily="18" charset="0"/>
              </a:rPr>
              <a:t>fz</a:t>
            </a:r>
            <a:endParaRPr lang="en-US" sz="3600" dirty="0">
              <a:solidFill>
                <a:srgbClr val="0070C0"/>
              </a:solidFill>
              <a:latin typeface="Cambria" panose="02040503050406030204" pitchFamily="18" charset="0"/>
              <a:ea typeface="Cambria" panose="02040503050406030204" pitchFamily="18" charset="0"/>
            </a:endParaRPr>
          </a:p>
          <a:p>
            <a:r>
              <a:rPr lang="en-US" sz="3600" dirty="0">
                <a:solidFill>
                  <a:srgbClr val="0070C0"/>
                </a:solidFill>
                <a:latin typeface="Cambria" panose="02040503050406030204" pitchFamily="18" charset="0"/>
                <a:ea typeface="Cambria" panose="02040503050406030204" pitchFamily="18" charset="0"/>
              </a:rPr>
              <a:t>import </a:t>
            </a:r>
            <a:r>
              <a:rPr lang="en-US" sz="3600" dirty="0" err="1">
                <a:solidFill>
                  <a:srgbClr val="0070C0"/>
                </a:solidFill>
                <a:latin typeface="Cambria" panose="02040503050406030204" pitchFamily="18" charset="0"/>
                <a:ea typeface="Cambria" panose="02040503050406030204" pitchFamily="18" charset="0"/>
              </a:rPr>
              <a:t>matplotlib.pyplot</a:t>
            </a:r>
            <a:r>
              <a:rPr lang="en-US" sz="3600" dirty="0">
                <a:solidFill>
                  <a:srgbClr val="0070C0"/>
                </a:solidFill>
                <a:latin typeface="Cambria" panose="02040503050406030204" pitchFamily="18" charset="0"/>
                <a:ea typeface="Cambria" panose="02040503050406030204" pitchFamily="18" charset="0"/>
              </a:rPr>
              <a:t> as </a:t>
            </a:r>
            <a:r>
              <a:rPr lang="en-US" sz="3600" dirty="0" err="1">
                <a:solidFill>
                  <a:srgbClr val="0070C0"/>
                </a:solidFill>
                <a:latin typeface="Cambria" panose="02040503050406030204" pitchFamily="18" charset="0"/>
                <a:ea typeface="Cambria" panose="02040503050406030204" pitchFamily="18" charset="0"/>
              </a:rPr>
              <a:t>plt</a:t>
            </a:r>
            <a:endParaRPr lang="en-US" sz="3600" dirty="0">
              <a:solidFill>
                <a:srgbClr val="0070C0"/>
              </a:solidFill>
              <a:latin typeface="Cambria" panose="02040503050406030204" pitchFamily="18" charset="0"/>
              <a:ea typeface="Cambria" panose="02040503050406030204" pitchFamily="18" charset="0"/>
            </a:endParaRPr>
          </a:p>
          <a:p>
            <a:r>
              <a:rPr lang="en-US" sz="3600" dirty="0">
                <a:solidFill>
                  <a:srgbClr val="0070C0"/>
                </a:solidFill>
                <a:latin typeface="Cambria" panose="02040503050406030204" pitchFamily="18" charset="0"/>
                <a:ea typeface="Cambria" panose="02040503050406030204" pitchFamily="18" charset="0"/>
              </a:rPr>
              <a:t>X = </a:t>
            </a:r>
            <a:r>
              <a:rPr lang="en-US" sz="3600" dirty="0" err="1">
                <a:solidFill>
                  <a:srgbClr val="0070C0"/>
                </a:solidFill>
                <a:latin typeface="Cambria" panose="02040503050406030204" pitchFamily="18" charset="0"/>
                <a:ea typeface="Cambria" panose="02040503050406030204" pitchFamily="18" charset="0"/>
              </a:rPr>
              <a:t>np.arange</a:t>
            </a:r>
            <a:r>
              <a:rPr lang="en-US" sz="3600" dirty="0">
                <a:solidFill>
                  <a:srgbClr val="0070C0"/>
                </a:solidFill>
                <a:latin typeface="Cambria" panose="02040503050406030204" pitchFamily="18" charset="0"/>
                <a:ea typeface="Cambria" panose="02040503050406030204" pitchFamily="18" charset="0"/>
              </a:rPr>
              <a:t>(0,101,1)</a:t>
            </a:r>
          </a:p>
          <a:p>
            <a:r>
              <a:rPr lang="en-US" sz="3600" dirty="0">
                <a:solidFill>
                  <a:srgbClr val="0070C0"/>
                </a:solidFill>
                <a:latin typeface="Cambria" panose="02040503050406030204" pitchFamily="18" charset="0"/>
                <a:ea typeface="Cambria" panose="02040503050406030204" pitchFamily="18" charset="0"/>
              </a:rPr>
              <a:t>Ds = </a:t>
            </a:r>
            <a:r>
              <a:rPr lang="en-US" sz="3600" dirty="0" err="1">
                <a:solidFill>
                  <a:srgbClr val="0070C0"/>
                </a:solidFill>
                <a:latin typeface="Cambria" panose="02040503050406030204" pitchFamily="18" charset="0"/>
                <a:ea typeface="Cambria" panose="02040503050406030204" pitchFamily="18" charset="0"/>
              </a:rPr>
              <a:t>fz.trimf</a:t>
            </a:r>
            <a:r>
              <a:rPr lang="en-US" sz="3600" dirty="0">
                <a:solidFill>
                  <a:srgbClr val="0070C0"/>
                </a:solidFill>
                <a:latin typeface="Cambria" panose="02040503050406030204" pitchFamily="18" charset="0"/>
                <a:ea typeface="Cambria" panose="02040503050406030204" pitchFamily="18" charset="0"/>
              </a:rPr>
              <a:t>( X,[0,0,50] )</a:t>
            </a:r>
          </a:p>
          <a:p>
            <a:r>
              <a:rPr lang="en-US" sz="3600" dirty="0">
                <a:solidFill>
                  <a:srgbClr val="0070C0"/>
                </a:solidFill>
                <a:latin typeface="Cambria" panose="02040503050406030204" pitchFamily="18" charset="0"/>
                <a:ea typeface="Cambria" panose="02040503050406030204" pitchFamily="18" charset="0"/>
              </a:rPr>
              <a:t>Dm= </a:t>
            </a:r>
            <a:r>
              <a:rPr lang="en-US" sz="3600" dirty="0" err="1">
                <a:solidFill>
                  <a:srgbClr val="0070C0"/>
                </a:solidFill>
                <a:latin typeface="Cambria" panose="02040503050406030204" pitchFamily="18" charset="0"/>
                <a:ea typeface="Cambria" panose="02040503050406030204" pitchFamily="18" charset="0"/>
              </a:rPr>
              <a:t>fz.trimf</a:t>
            </a:r>
            <a:r>
              <a:rPr lang="en-US" sz="3600" dirty="0">
                <a:solidFill>
                  <a:srgbClr val="0070C0"/>
                </a:solidFill>
                <a:latin typeface="Cambria" panose="02040503050406030204" pitchFamily="18" charset="0"/>
                <a:ea typeface="Cambria" panose="02040503050406030204" pitchFamily="18" charset="0"/>
              </a:rPr>
              <a:t>( X,[0,50,100] )</a:t>
            </a:r>
          </a:p>
          <a:p>
            <a:r>
              <a:rPr lang="en-US" sz="3600" dirty="0">
                <a:solidFill>
                  <a:srgbClr val="0070C0"/>
                </a:solidFill>
                <a:latin typeface="Cambria" panose="02040503050406030204" pitchFamily="18" charset="0"/>
                <a:ea typeface="Cambria" panose="02040503050406030204" pitchFamily="18" charset="0"/>
              </a:rPr>
              <a:t>Dl = </a:t>
            </a:r>
            <a:r>
              <a:rPr lang="en-US" sz="3600" dirty="0" err="1">
                <a:solidFill>
                  <a:srgbClr val="0070C0"/>
                </a:solidFill>
                <a:latin typeface="Cambria" panose="02040503050406030204" pitchFamily="18" charset="0"/>
                <a:ea typeface="Cambria" panose="02040503050406030204" pitchFamily="18" charset="0"/>
              </a:rPr>
              <a:t>fz.trimf</a:t>
            </a:r>
            <a:r>
              <a:rPr lang="en-US" sz="3600" dirty="0">
                <a:solidFill>
                  <a:srgbClr val="0070C0"/>
                </a:solidFill>
                <a:latin typeface="Cambria" panose="02040503050406030204" pitchFamily="18" charset="0"/>
                <a:ea typeface="Cambria" panose="02040503050406030204" pitchFamily="18" charset="0"/>
              </a:rPr>
              <a:t>( X,[50,100,100] )</a:t>
            </a:r>
          </a:p>
          <a:p>
            <a:r>
              <a:rPr lang="en-US" sz="3600" dirty="0" err="1">
                <a:solidFill>
                  <a:srgbClr val="0070C0"/>
                </a:solidFill>
                <a:latin typeface="Cambria" panose="02040503050406030204" pitchFamily="18" charset="0"/>
                <a:ea typeface="Cambria" panose="02040503050406030204" pitchFamily="18" charset="0"/>
              </a:rPr>
              <a:t>plt.title</a:t>
            </a:r>
            <a:r>
              <a:rPr lang="en-US" sz="3600" dirty="0">
                <a:solidFill>
                  <a:srgbClr val="0070C0"/>
                </a:solidFill>
                <a:latin typeface="Cambria" panose="02040503050406030204" pitchFamily="18" charset="0"/>
                <a:ea typeface="Cambria" panose="02040503050406030204" pitchFamily="18" charset="0"/>
              </a:rPr>
              <a:t>( "CÁC TẬP MỜ VỀ ĐỘ BẨN" )</a:t>
            </a:r>
          </a:p>
          <a:p>
            <a:r>
              <a:rPr lang="en-US" sz="3600" dirty="0" err="1">
                <a:solidFill>
                  <a:srgbClr val="0070C0"/>
                </a:solidFill>
                <a:latin typeface="Cambria" panose="02040503050406030204" pitchFamily="18" charset="0"/>
                <a:ea typeface="Cambria" panose="02040503050406030204" pitchFamily="18" charset="0"/>
              </a:rPr>
              <a:t>plt.plot</a:t>
            </a:r>
            <a:r>
              <a:rPr lang="en-US" sz="3600" dirty="0">
                <a:solidFill>
                  <a:srgbClr val="0070C0"/>
                </a:solidFill>
                <a:latin typeface="Cambria" panose="02040503050406030204" pitchFamily="18" charset="0"/>
                <a:ea typeface="Cambria" panose="02040503050406030204" pitchFamily="18" charset="0"/>
              </a:rPr>
              <a:t>( X, Ds, label = "</a:t>
            </a:r>
            <a:r>
              <a:rPr lang="en-US" sz="3600" dirty="0" err="1">
                <a:solidFill>
                  <a:srgbClr val="0070C0"/>
                </a:solidFill>
                <a:latin typeface="Cambria" panose="02040503050406030204" pitchFamily="18" charset="0"/>
                <a:ea typeface="Cambria" panose="02040503050406030204" pitchFamily="18" charset="0"/>
              </a:rPr>
              <a:t>Bẩn</a:t>
            </a:r>
            <a:r>
              <a:rPr lang="en-US" sz="3600" dirty="0">
                <a:solidFill>
                  <a:srgbClr val="0070C0"/>
                </a:solidFill>
                <a:latin typeface="Cambria" panose="02040503050406030204" pitchFamily="18" charset="0"/>
                <a:ea typeface="Cambria" panose="02040503050406030204" pitchFamily="18" charset="0"/>
              </a:rPr>
              <a:t> </a:t>
            </a:r>
            <a:r>
              <a:rPr lang="en-US" sz="3600" dirty="0" err="1">
                <a:solidFill>
                  <a:srgbClr val="0070C0"/>
                </a:solidFill>
                <a:latin typeface="Cambria" panose="02040503050406030204" pitchFamily="18" charset="0"/>
                <a:ea typeface="Cambria" panose="02040503050406030204" pitchFamily="18" charset="0"/>
              </a:rPr>
              <a:t>ít</a:t>
            </a:r>
            <a:r>
              <a:rPr lang="en-US" sz="3600" dirty="0">
                <a:solidFill>
                  <a:srgbClr val="0070C0"/>
                </a:solidFill>
                <a:latin typeface="Cambria" panose="02040503050406030204" pitchFamily="18" charset="0"/>
                <a:ea typeface="Cambria" panose="02040503050406030204" pitchFamily="18" charset="0"/>
              </a:rPr>
              <a:t>" )</a:t>
            </a:r>
          </a:p>
          <a:p>
            <a:r>
              <a:rPr lang="en-US" sz="3600" dirty="0" err="1">
                <a:solidFill>
                  <a:srgbClr val="0070C0"/>
                </a:solidFill>
                <a:latin typeface="Cambria" panose="02040503050406030204" pitchFamily="18" charset="0"/>
                <a:ea typeface="Cambria" panose="02040503050406030204" pitchFamily="18" charset="0"/>
              </a:rPr>
              <a:t>plt.plot</a:t>
            </a:r>
            <a:r>
              <a:rPr lang="en-US" sz="3600" dirty="0">
                <a:solidFill>
                  <a:srgbClr val="0070C0"/>
                </a:solidFill>
                <a:latin typeface="Cambria" panose="02040503050406030204" pitchFamily="18" charset="0"/>
                <a:ea typeface="Cambria" panose="02040503050406030204" pitchFamily="18" charset="0"/>
              </a:rPr>
              <a:t>( X, Dm, label = "</a:t>
            </a:r>
            <a:r>
              <a:rPr lang="en-US" sz="3600" dirty="0" err="1">
                <a:solidFill>
                  <a:srgbClr val="0070C0"/>
                </a:solidFill>
                <a:latin typeface="Cambria" panose="02040503050406030204" pitchFamily="18" charset="0"/>
                <a:ea typeface="Cambria" panose="02040503050406030204" pitchFamily="18" charset="0"/>
              </a:rPr>
              <a:t>Trung</a:t>
            </a:r>
            <a:r>
              <a:rPr lang="en-US" sz="3600" dirty="0">
                <a:solidFill>
                  <a:srgbClr val="0070C0"/>
                </a:solidFill>
                <a:latin typeface="Cambria" panose="02040503050406030204" pitchFamily="18" charset="0"/>
                <a:ea typeface="Cambria" panose="02040503050406030204" pitchFamily="18" charset="0"/>
              </a:rPr>
              <a:t> </a:t>
            </a:r>
            <a:r>
              <a:rPr lang="en-US" sz="3600" dirty="0" err="1">
                <a:solidFill>
                  <a:srgbClr val="0070C0"/>
                </a:solidFill>
                <a:latin typeface="Cambria" panose="02040503050406030204" pitchFamily="18" charset="0"/>
                <a:ea typeface="Cambria" panose="02040503050406030204" pitchFamily="18" charset="0"/>
              </a:rPr>
              <a:t>bình</a:t>
            </a:r>
            <a:r>
              <a:rPr lang="en-US" sz="3600" dirty="0">
                <a:solidFill>
                  <a:srgbClr val="0070C0"/>
                </a:solidFill>
                <a:latin typeface="Cambria" panose="02040503050406030204" pitchFamily="18" charset="0"/>
                <a:ea typeface="Cambria" panose="02040503050406030204" pitchFamily="18" charset="0"/>
              </a:rPr>
              <a:t>" )</a:t>
            </a:r>
          </a:p>
          <a:p>
            <a:r>
              <a:rPr lang="en-US" sz="3600" dirty="0" err="1">
                <a:solidFill>
                  <a:srgbClr val="0070C0"/>
                </a:solidFill>
                <a:latin typeface="Cambria" panose="02040503050406030204" pitchFamily="18" charset="0"/>
                <a:ea typeface="Cambria" panose="02040503050406030204" pitchFamily="18" charset="0"/>
              </a:rPr>
              <a:t>plt.plot</a:t>
            </a:r>
            <a:r>
              <a:rPr lang="en-US" sz="3600" dirty="0">
                <a:solidFill>
                  <a:srgbClr val="0070C0"/>
                </a:solidFill>
                <a:latin typeface="Cambria" panose="02040503050406030204" pitchFamily="18" charset="0"/>
                <a:ea typeface="Cambria" panose="02040503050406030204" pitchFamily="18" charset="0"/>
              </a:rPr>
              <a:t>( X, Dl, label = "</a:t>
            </a:r>
            <a:r>
              <a:rPr lang="en-US" sz="3600" dirty="0" err="1">
                <a:solidFill>
                  <a:srgbClr val="0070C0"/>
                </a:solidFill>
                <a:latin typeface="Cambria" panose="02040503050406030204" pitchFamily="18" charset="0"/>
                <a:ea typeface="Cambria" panose="02040503050406030204" pitchFamily="18" charset="0"/>
              </a:rPr>
              <a:t>Bẩn</a:t>
            </a:r>
            <a:r>
              <a:rPr lang="en-US" sz="3600" dirty="0">
                <a:solidFill>
                  <a:srgbClr val="0070C0"/>
                </a:solidFill>
                <a:latin typeface="Cambria" panose="02040503050406030204" pitchFamily="18" charset="0"/>
                <a:ea typeface="Cambria" panose="02040503050406030204" pitchFamily="18" charset="0"/>
              </a:rPr>
              <a:t> </a:t>
            </a:r>
            <a:r>
              <a:rPr lang="en-US" sz="3600" dirty="0" err="1">
                <a:solidFill>
                  <a:srgbClr val="0070C0"/>
                </a:solidFill>
                <a:latin typeface="Cambria" panose="02040503050406030204" pitchFamily="18" charset="0"/>
                <a:ea typeface="Cambria" panose="02040503050406030204" pitchFamily="18" charset="0"/>
              </a:rPr>
              <a:t>nhiều</a:t>
            </a:r>
            <a:r>
              <a:rPr lang="en-US" sz="3600" dirty="0">
                <a:solidFill>
                  <a:srgbClr val="0070C0"/>
                </a:solidFill>
                <a:latin typeface="Cambria" panose="02040503050406030204" pitchFamily="18" charset="0"/>
                <a:ea typeface="Cambria" panose="02040503050406030204" pitchFamily="18" charset="0"/>
              </a:rPr>
              <a:t>" )</a:t>
            </a:r>
          </a:p>
          <a:p>
            <a:r>
              <a:rPr lang="en-US" sz="3600" dirty="0" err="1">
                <a:solidFill>
                  <a:srgbClr val="0070C0"/>
                </a:solidFill>
                <a:latin typeface="Cambria" panose="02040503050406030204" pitchFamily="18" charset="0"/>
                <a:ea typeface="Cambria" panose="02040503050406030204" pitchFamily="18" charset="0"/>
              </a:rPr>
              <a:t>plt.xlabel</a:t>
            </a:r>
            <a:r>
              <a:rPr lang="en-US" sz="3600" dirty="0">
                <a:solidFill>
                  <a:srgbClr val="0070C0"/>
                </a:solidFill>
                <a:latin typeface="Cambria" panose="02040503050406030204" pitchFamily="18" charset="0"/>
                <a:ea typeface="Cambria" panose="02040503050406030204" pitchFamily="18" charset="0"/>
              </a:rPr>
              <a:t>("</a:t>
            </a:r>
            <a:r>
              <a:rPr lang="en-US" sz="3600" dirty="0" err="1">
                <a:solidFill>
                  <a:srgbClr val="0070C0"/>
                </a:solidFill>
                <a:latin typeface="Cambria" panose="02040503050406030204" pitchFamily="18" charset="0"/>
                <a:ea typeface="Cambria" panose="02040503050406030204" pitchFamily="18" charset="0"/>
              </a:rPr>
              <a:t>Không</a:t>
            </a:r>
            <a:r>
              <a:rPr lang="en-US" sz="3600" dirty="0">
                <a:solidFill>
                  <a:srgbClr val="0070C0"/>
                </a:solidFill>
                <a:latin typeface="Cambria" panose="02040503050406030204" pitchFamily="18" charset="0"/>
                <a:ea typeface="Cambria" panose="02040503050406030204" pitchFamily="18" charset="0"/>
              </a:rPr>
              <a:t> </a:t>
            </a:r>
            <a:r>
              <a:rPr lang="en-US" sz="3600" dirty="0" err="1">
                <a:solidFill>
                  <a:srgbClr val="0070C0"/>
                </a:solidFill>
                <a:latin typeface="Cambria" panose="02040503050406030204" pitchFamily="18" charset="0"/>
                <a:ea typeface="Cambria" panose="02040503050406030204" pitchFamily="18" charset="0"/>
              </a:rPr>
              <a:t>gian</a:t>
            </a:r>
            <a:r>
              <a:rPr lang="en-US" sz="3600" dirty="0">
                <a:solidFill>
                  <a:srgbClr val="0070C0"/>
                </a:solidFill>
                <a:latin typeface="Cambria" panose="02040503050406030204" pitchFamily="18" charset="0"/>
                <a:ea typeface="Cambria" panose="02040503050406030204" pitchFamily="18" charset="0"/>
              </a:rPr>
              <a:t> </a:t>
            </a:r>
            <a:r>
              <a:rPr lang="en-US" sz="3600" dirty="0" err="1">
                <a:solidFill>
                  <a:srgbClr val="0070C0"/>
                </a:solidFill>
                <a:latin typeface="Cambria" panose="02040503050406030204" pitchFamily="18" charset="0"/>
                <a:ea typeface="Cambria" panose="02040503050406030204" pitchFamily="18" charset="0"/>
              </a:rPr>
              <a:t>nền</a:t>
            </a:r>
            <a:r>
              <a:rPr lang="en-US" sz="3600" dirty="0">
                <a:solidFill>
                  <a:srgbClr val="0070C0"/>
                </a:solidFill>
                <a:latin typeface="Cambria" panose="02040503050406030204" pitchFamily="18" charset="0"/>
                <a:ea typeface="Cambria" panose="02040503050406030204" pitchFamily="18" charset="0"/>
              </a:rPr>
              <a:t> X" + r"$\in [0,100]$")</a:t>
            </a:r>
          </a:p>
          <a:p>
            <a:r>
              <a:rPr lang="en-US" sz="3600" dirty="0" err="1">
                <a:solidFill>
                  <a:srgbClr val="0070C0"/>
                </a:solidFill>
                <a:latin typeface="Cambria" panose="02040503050406030204" pitchFamily="18" charset="0"/>
                <a:ea typeface="Cambria" panose="02040503050406030204" pitchFamily="18" charset="0"/>
              </a:rPr>
              <a:t>plt.legend</a:t>
            </a:r>
            <a:r>
              <a:rPr lang="en-US" sz="3600" dirty="0">
                <a:solidFill>
                  <a:srgbClr val="0070C0"/>
                </a:solidFill>
                <a:latin typeface="Cambria" panose="02040503050406030204" pitchFamily="18" charset="0"/>
                <a:ea typeface="Cambria" panose="02040503050406030204" pitchFamily="18" charset="0"/>
              </a:rPr>
              <a:t>(loc="best")</a:t>
            </a:r>
          </a:p>
          <a:p>
            <a:r>
              <a:rPr lang="en-US" sz="3600" dirty="0" err="1">
                <a:solidFill>
                  <a:srgbClr val="0070C0"/>
                </a:solidFill>
                <a:latin typeface="Cambria" panose="02040503050406030204" pitchFamily="18" charset="0"/>
                <a:ea typeface="Cambria" panose="02040503050406030204" pitchFamily="18" charset="0"/>
              </a:rPr>
              <a:t>plt.show</a:t>
            </a:r>
            <a:r>
              <a:rPr lang="en-US" sz="3600" dirty="0">
                <a:solidFill>
                  <a:srgbClr val="0070C0"/>
                </a:solidFill>
                <a:latin typeface="Cambria" panose="02040503050406030204" pitchFamily="18" charset="0"/>
                <a:ea typeface="Cambria" panose="02040503050406030204" pitchFamily="18" charset="0"/>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068256" y="2149340"/>
            <a:ext cx="9661194" cy="7086735"/>
          </a:xfrm>
          <a:prstGeom prst="rect">
            <a:avLst/>
          </a:prstGeom>
        </p:spPr>
      </p:pic>
      <p:sp>
        <p:nvSpPr>
          <p:cNvPr id="3" name="object 3"/>
          <p:cNvSpPr txBox="1"/>
          <p:nvPr/>
        </p:nvSpPr>
        <p:spPr>
          <a:xfrm>
            <a:off x="599510" y="396875"/>
            <a:ext cx="17758340" cy="9961701"/>
          </a:xfrm>
          <a:prstGeom prst="rect">
            <a:avLst/>
          </a:prstGeom>
        </p:spPr>
        <p:txBody>
          <a:bodyPr vert="horz" wrap="square" lIns="0" tIns="45720" rIns="0" bIns="0" rtlCol="0">
            <a:spAutoFit/>
          </a:bodyPr>
          <a:lstStyle/>
          <a:p>
            <a:pPr marL="771525" marR="5080" indent="-502920">
              <a:lnSpc>
                <a:spcPts val="5030"/>
              </a:lnSpc>
              <a:spcBef>
                <a:spcPts val="360"/>
              </a:spcBef>
              <a:buSzPct val="123529"/>
              <a:buChar char="•"/>
              <a:tabLst>
                <a:tab pos="772160" algn="l"/>
                <a:tab pos="4851400" algn="l"/>
              </a:tabLst>
            </a:pPr>
            <a:r>
              <a:rPr sz="4400" dirty="0">
                <a:latin typeface="Cambria"/>
                <a:cs typeface="Cambria"/>
              </a:rPr>
              <a:t>Tương tự </a:t>
            </a:r>
            <a:r>
              <a:rPr sz="4400">
                <a:latin typeface="Cambria"/>
                <a:cs typeface="Cambria"/>
              </a:rPr>
              <a:t>như đ</a:t>
            </a:r>
            <a:r>
              <a:rPr lang="en-US" sz="4400">
                <a:latin typeface="Cambria"/>
                <a:cs typeface="Cambria"/>
              </a:rPr>
              <a:t>ộ</a:t>
            </a:r>
            <a:r>
              <a:rPr sz="4400">
                <a:latin typeface="Cambria"/>
                <a:cs typeface="Cambria"/>
              </a:rPr>
              <a:t>	b</a:t>
            </a:r>
            <a:r>
              <a:rPr lang="en-US" sz="4400">
                <a:latin typeface="Cambria"/>
                <a:cs typeface="Cambria"/>
              </a:rPr>
              <a:t>ẩ</a:t>
            </a:r>
            <a:r>
              <a:rPr sz="4400">
                <a:latin typeface="Cambria"/>
                <a:cs typeface="Cambria"/>
              </a:rPr>
              <a:t>n</a:t>
            </a:r>
            <a:r>
              <a:rPr sz="4400" dirty="0">
                <a:latin typeface="Cambria"/>
                <a:cs typeface="Cambria"/>
              </a:rPr>
              <a:t>, các hàm thành viê</a:t>
            </a:r>
            <a:r>
              <a:rPr sz="4400">
                <a:latin typeface="Cambria"/>
                <a:cs typeface="Cambria"/>
              </a:rPr>
              <a:t>n v</a:t>
            </a:r>
            <a:r>
              <a:rPr lang="en-US" sz="4400">
                <a:latin typeface="Cambria"/>
                <a:cs typeface="Cambria"/>
              </a:rPr>
              <a:t>ề</a:t>
            </a:r>
            <a:r>
              <a:rPr sz="4400">
                <a:latin typeface="Cambria"/>
                <a:cs typeface="Cambria"/>
              </a:rPr>
              <a:t> lượng d</a:t>
            </a:r>
            <a:r>
              <a:rPr lang="en-US" sz="4400">
                <a:latin typeface="Cambria"/>
                <a:cs typeface="Cambria"/>
              </a:rPr>
              <a:t>ầ</a:t>
            </a:r>
            <a:r>
              <a:rPr sz="4400">
                <a:latin typeface="Cambria"/>
                <a:cs typeface="Cambria"/>
              </a:rPr>
              <a:t>u </a:t>
            </a:r>
            <a:r>
              <a:rPr sz="4400" dirty="0">
                <a:latin typeface="Cambria"/>
                <a:cs typeface="Cambria"/>
              </a:rPr>
              <a:t>mở bám </a:t>
            </a:r>
            <a:r>
              <a:rPr sz="4400">
                <a:latin typeface="Cambria"/>
                <a:cs typeface="Cambria"/>
              </a:rPr>
              <a:t>vào áo</a:t>
            </a:r>
            <a:r>
              <a:rPr lang="en-US" sz="4400">
                <a:latin typeface="Cambria"/>
                <a:cs typeface="Cambria"/>
              </a:rPr>
              <a:t> </a:t>
            </a:r>
            <a:r>
              <a:rPr sz="4400">
                <a:latin typeface="Cambria"/>
                <a:cs typeface="Cambria"/>
              </a:rPr>
              <a:t>qu</a:t>
            </a:r>
            <a:r>
              <a:rPr lang="en-US" sz="4400">
                <a:latin typeface="Cambria"/>
                <a:cs typeface="Cambria"/>
              </a:rPr>
              <a:t>ầ</a:t>
            </a:r>
            <a:r>
              <a:rPr sz="4400">
                <a:latin typeface="Cambria"/>
                <a:cs typeface="Cambria"/>
              </a:rPr>
              <a:t>n có th</a:t>
            </a:r>
            <a:r>
              <a:rPr lang="en-US" sz="4400">
                <a:latin typeface="Cambria"/>
                <a:cs typeface="Cambria"/>
              </a:rPr>
              <a:t>ể</a:t>
            </a:r>
            <a:r>
              <a:rPr sz="4400">
                <a:latin typeface="Cambria"/>
                <a:cs typeface="Cambria"/>
              </a:rPr>
              <a:t> n</a:t>
            </a:r>
            <a:r>
              <a:rPr lang="en-US" sz="4400">
                <a:latin typeface="Cambria"/>
                <a:cs typeface="Cambria"/>
              </a:rPr>
              <a:t>ộ</a:t>
            </a:r>
            <a:r>
              <a:rPr sz="4400">
                <a:latin typeface="Cambria"/>
                <a:cs typeface="Cambria"/>
              </a:rPr>
              <a:t>i suy đ</a:t>
            </a:r>
            <a:r>
              <a:rPr lang="en-US" sz="4400">
                <a:latin typeface="Cambria"/>
                <a:cs typeface="Cambria"/>
              </a:rPr>
              <a:t>ể</a:t>
            </a:r>
            <a:r>
              <a:rPr sz="4400">
                <a:latin typeface="Cambria"/>
                <a:cs typeface="Cambria"/>
              </a:rPr>
              <a:t> </a:t>
            </a:r>
            <a:r>
              <a:rPr sz="4400" dirty="0">
                <a:latin typeface="Cambria"/>
                <a:cs typeface="Cambria"/>
              </a:rPr>
              <a:t>hı̀nh dùng</a:t>
            </a:r>
            <a:r>
              <a:rPr sz="4400">
                <a:latin typeface="Cambria"/>
                <a:cs typeface="Cambria"/>
              </a:rPr>
              <a:t>, ho</a:t>
            </a:r>
            <a:r>
              <a:rPr lang="en-US" sz="4400">
                <a:latin typeface="Cambria"/>
                <a:cs typeface="Cambria"/>
              </a:rPr>
              <a:t>ặ</a:t>
            </a:r>
            <a:r>
              <a:rPr sz="4400">
                <a:latin typeface="Cambria"/>
                <a:cs typeface="Cambria"/>
              </a:rPr>
              <a:t>c </a:t>
            </a:r>
            <a:r>
              <a:rPr sz="4400" dirty="0">
                <a:latin typeface="Cambria"/>
                <a:cs typeface="Cambria"/>
              </a:rPr>
              <a:t>sử dụng khi có </a:t>
            </a:r>
            <a:r>
              <a:rPr sz="4400">
                <a:latin typeface="Cambria"/>
                <a:cs typeface="Cambria"/>
              </a:rPr>
              <a:t>dữ li</a:t>
            </a:r>
            <a:r>
              <a:rPr lang="vi-VN" sz="4400">
                <a:latin typeface="Cambria"/>
                <a:cs typeface="Cambria"/>
              </a:rPr>
              <a:t>ệ</a:t>
            </a:r>
            <a:r>
              <a:rPr sz="4400">
                <a:latin typeface="Cambria"/>
                <a:cs typeface="Cambria"/>
              </a:rPr>
              <a:t>u dày đ</a:t>
            </a:r>
            <a:r>
              <a:rPr lang="en-US" sz="4400">
                <a:latin typeface="Cambria"/>
                <a:cs typeface="Cambria"/>
              </a:rPr>
              <a:t>ặ</a:t>
            </a:r>
            <a:r>
              <a:rPr sz="4400">
                <a:latin typeface="Cambria"/>
                <a:cs typeface="Cambria"/>
              </a:rPr>
              <a:t>c</a:t>
            </a:r>
            <a:r>
              <a:rPr sz="4400" dirty="0">
                <a:latin typeface="Cambria"/>
                <a:cs typeface="Cambria"/>
              </a:rPr>
              <a:t>.</a:t>
            </a:r>
            <a:endParaRPr sz="4400">
              <a:latin typeface="Cambria"/>
              <a:cs typeface="Cambria"/>
            </a:endParaRPr>
          </a:p>
          <a:p>
            <a:pPr marL="12700" marR="12161520"/>
            <a:endParaRPr lang="en-US" sz="3300">
              <a:solidFill>
                <a:srgbClr val="0433FF"/>
              </a:solidFill>
              <a:latin typeface="Cambria" panose="02040503050406030204" pitchFamily="18" charset="0"/>
              <a:ea typeface="Cambria" panose="02040503050406030204" pitchFamily="18" charset="0"/>
              <a:cs typeface="Cambria"/>
            </a:endParaRPr>
          </a:p>
          <a:p>
            <a:pPr marL="12700" marR="12161520"/>
            <a:r>
              <a:rPr lang="en-US" sz="3300">
                <a:solidFill>
                  <a:srgbClr val="0433FF"/>
                </a:solidFill>
                <a:latin typeface="Cambria" panose="02040503050406030204" pitchFamily="18" charset="0"/>
                <a:ea typeface="Cambria" panose="02040503050406030204" pitchFamily="18" charset="0"/>
                <a:cs typeface="Cambria"/>
              </a:rPr>
              <a:t>i</a:t>
            </a:r>
            <a:r>
              <a:rPr sz="3300">
                <a:solidFill>
                  <a:srgbClr val="0433FF"/>
                </a:solidFill>
                <a:latin typeface="Cambria" panose="02040503050406030204" pitchFamily="18" charset="0"/>
                <a:ea typeface="Cambria" panose="02040503050406030204" pitchFamily="18" charset="0"/>
                <a:cs typeface="Cambria"/>
              </a:rPr>
              <a:t>mport</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numpy	as</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np</a:t>
            </a:r>
            <a:endParaRPr lang="en-US" sz="3300">
              <a:solidFill>
                <a:srgbClr val="0433FF"/>
              </a:solidFill>
              <a:latin typeface="Cambria" panose="02040503050406030204" pitchFamily="18" charset="0"/>
              <a:ea typeface="Cambria" panose="02040503050406030204" pitchFamily="18" charset="0"/>
              <a:cs typeface="Cambria"/>
            </a:endParaRPr>
          </a:p>
          <a:p>
            <a:pPr marL="12700" marR="12161520"/>
            <a:r>
              <a:rPr lang="en-US" sz="3300">
                <a:solidFill>
                  <a:srgbClr val="0433FF"/>
                </a:solidFill>
                <a:latin typeface="Cambria" panose="02040503050406030204" pitchFamily="18" charset="0"/>
                <a:ea typeface="Cambria" panose="02040503050406030204" pitchFamily="18" charset="0"/>
                <a:cs typeface="Cambria"/>
              </a:rPr>
              <a:t>i</a:t>
            </a:r>
            <a:r>
              <a:rPr sz="3300">
                <a:solidFill>
                  <a:srgbClr val="0433FF"/>
                </a:solidFill>
                <a:latin typeface="Cambria" panose="02040503050406030204" pitchFamily="18" charset="0"/>
                <a:ea typeface="Cambria" panose="02040503050406030204" pitchFamily="18" charset="0"/>
                <a:cs typeface="Cambria"/>
              </a:rPr>
              <a:t>mport</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skfuzzy	as</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fz</a:t>
            </a:r>
            <a:endParaRPr sz="3300">
              <a:latin typeface="Cambria" panose="02040503050406030204" pitchFamily="18" charset="0"/>
              <a:ea typeface="Cambria" panose="02040503050406030204" pitchFamily="18" charset="0"/>
              <a:cs typeface="Cambria"/>
            </a:endParaRPr>
          </a:p>
          <a:p>
            <a:pPr marL="12700"/>
            <a:r>
              <a:rPr sz="3300">
                <a:solidFill>
                  <a:srgbClr val="0433FF"/>
                </a:solidFill>
                <a:latin typeface="Cambria" panose="02040503050406030204" pitchFamily="18" charset="0"/>
                <a:ea typeface="Cambria" panose="02040503050406030204" pitchFamily="18" charset="0"/>
                <a:cs typeface="Cambria"/>
              </a:rPr>
              <a:t>import</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m</a:t>
            </a:r>
            <a:r>
              <a:rPr lang="en-US" sz="3300">
                <a:solidFill>
                  <a:srgbClr val="0433FF"/>
                </a:solidFill>
                <a:latin typeface="Cambria" panose="02040503050406030204" pitchFamily="18" charset="0"/>
                <a:ea typeface="Cambria" panose="02040503050406030204" pitchFamily="18" charset="0"/>
                <a:cs typeface="Cambria"/>
              </a:rPr>
              <a:t>at</a:t>
            </a:r>
            <a:r>
              <a:rPr sz="3300">
                <a:solidFill>
                  <a:srgbClr val="0433FF"/>
                </a:solidFill>
                <a:latin typeface="Cambria" panose="02040503050406030204" pitchFamily="18" charset="0"/>
                <a:ea typeface="Cambria" panose="02040503050406030204" pitchFamily="18" charset="0"/>
                <a:cs typeface="Cambria"/>
              </a:rPr>
              <a:t>plotlib.pyplot</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as</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plt</a:t>
            </a:r>
            <a:endParaRPr lang="en-US" sz="3300">
              <a:latin typeface="Cambria" panose="02040503050406030204" pitchFamily="18" charset="0"/>
              <a:ea typeface="Cambria" panose="02040503050406030204" pitchFamily="18" charset="0"/>
              <a:cs typeface="Cambria"/>
            </a:endParaRPr>
          </a:p>
          <a:p>
            <a:pPr marL="12700"/>
            <a:r>
              <a:rPr sz="3300">
                <a:solidFill>
                  <a:srgbClr val="0433FF"/>
                </a:solidFill>
                <a:latin typeface="Cambria" panose="02040503050406030204" pitchFamily="18" charset="0"/>
                <a:ea typeface="Cambria" panose="02040503050406030204" pitchFamily="18" charset="0"/>
                <a:cs typeface="Cambria"/>
              </a:rPr>
              <a:t>###	Định	nghĩa</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tập</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mờ</a:t>
            </a:r>
            <a:r>
              <a:rPr lang="en-US" sz="3300">
                <a:solidFill>
                  <a:srgbClr val="0433FF"/>
                </a:solidFill>
                <a:latin typeface="Cambria" panose="02040503050406030204" pitchFamily="18" charset="0"/>
                <a:ea typeface="Cambria" panose="02040503050406030204" pitchFamily="18" charset="0"/>
                <a:cs typeface="Cambria"/>
              </a:rPr>
              <a:t> </a:t>
            </a:r>
          </a:p>
          <a:p>
            <a:pPr marL="12700" marR="11656695"/>
            <a:r>
              <a:rPr sz="3300">
                <a:solidFill>
                  <a:srgbClr val="0433FF"/>
                </a:solidFill>
                <a:latin typeface="Cambria" panose="02040503050406030204" pitchFamily="18" charset="0"/>
                <a:ea typeface="Cambria" panose="02040503050406030204" pitchFamily="18" charset="0"/>
                <a:cs typeface="Cambria"/>
              </a:rPr>
              <a:t>Y</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np.arange(0,101,1)</a:t>
            </a:r>
            <a:endParaRPr lang="en-US" sz="3300">
              <a:solidFill>
                <a:srgbClr val="0433FF"/>
              </a:solidFill>
              <a:latin typeface="Cambria" panose="02040503050406030204" pitchFamily="18" charset="0"/>
              <a:ea typeface="Cambria" panose="02040503050406030204" pitchFamily="18" charset="0"/>
              <a:cs typeface="Cambria"/>
            </a:endParaRPr>
          </a:p>
          <a:p>
            <a:pPr marL="12700"/>
            <a:r>
              <a:rPr sz="3300">
                <a:solidFill>
                  <a:srgbClr val="0433FF"/>
                </a:solidFill>
                <a:latin typeface="Cambria" panose="02040503050406030204" pitchFamily="18" charset="0"/>
                <a:ea typeface="Cambria" panose="02040503050406030204" pitchFamily="18" charset="0"/>
                <a:cs typeface="Cambria"/>
              </a:rPr>
              <a:t>Gs</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fz.trimf(Y,[0,0,50])</a:t>
            </a:r>
            <a:endParaRPr lang="en-US" sz="3300">
              <a:latin typeface="Cambria" panose="02040503050406030204" pitchFamily="18" charset="0"/>
              <a:ea typeface="Cambria" panose="02040503050406030204" pitchFamily="18" charset="0"/>
              <a:cs typeface="Cambria"/>
            </a:endParaRPr>
          </a:p>
          <a:p>
            <a:pPr marL="12700"/>
            <a:r>
              <a:rPr sz="3300">
                <a:solidFill>
                  <a:srgbClr val="0433FF"/>
                </a:solidFill>
                <a:latin typeface="Cambria" panose="02040503050406030204" pitchFamily="18" charset="0"/>
                <a:ea typeface="Cambria" panose="02040503050406030204" pitchFamily="18" charset="0"/>
                <a:cs typeface="Cambria"/>
              </a:rPr>
              <a:t>Gm</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fz.trimf(Y,[0,50,100])</a:t>
            </a:r>
            <a:endParaRPr lang="en-US" sz="3300">
              <a:solidFill>
                <a:srgbClr val="0433FF"/>
              </a:solidFill>
              <a:latin typeface="Cambria" panose="02040503050406030204" pitchFamily="18" charset="0"/>
              <a:ea typeface="Cambria" panose="02040503050406030204" pitchFamily="18" charset="0"/>
              <a:cs typeface="Cambria"/>
            </a:endParaRPr>
          </a:p>
          <a:p>
            <a:pPr marL="12700"/>
            <a:r>
              <a:rPr sz="3300">
                <a:solidFill>
                  <a:srgbClr val="0433FF"/>
                </a:solidFill>
                <a:latin typeface="Cambria" panose="02040503050406030204" pitchFamily="18" charset="0"/>
                <a:ea typeface="Cambria" panose="02040503050406030204" pitchFamily="18" charset="0"/>
                <a:cs typeface="Cambria"/>
              </a:rPr>
              <a:t>Gl</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fz.trimf(</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Y,[50,100,100])</a:t>
            </a:r>
            <a:endParaRPr sz="3300">
              <a:latin typeface="Cambria" panose="02040503050406030204" pitchFamily="18" charset="0"/>
              <a:ea typeface="Cambria" panose="02040503050406030204" pitchFamily="18" charset="0"/>
              <a:cs typeface="Cambria"/>
            </a:endParaRPr>
          </a:p>
          <a:p>
            <a:pPr marL="12700" marR="6867525"/>
            <a:r>
              <a:rPr sz="3300">
                <a:solidFill>
                  <a:srgbClr val="0433FF"/>
                </a:solidFill>
                <a:latin typeface="Cambria" panose="02040503050406030204" pitchFamily="18" charset="0"/>
                <a:ea typeface="Cambria" panose="02040503050406030204" pitchFamily="18" charset="0"/>
                <a:cs typeface="Cambria"/>
              </a:rPr>
              <a:t>###	Vẽ</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đ</a:t>
            </a:r>
            <a:r>
              <a:rPr sz="3300">
                <a:solidFill>
                  <a:srgbClr val="0433FF"/>
                </a:solidFill>
                <a:latin typeface="Cambria" panose="02040503050406030204" pitchFamily="18" charset="0"/>
                <a:ea typeface="Cambria" panose="02040503050406030204" pitchFamily="18" charset="0"/>
                <a:cs typeface="Courier New"/>
              </a:rPr>
              <a:t>ồ </a:t>
            </a:r>
            <a:r>
              <a:rPr sz="3300">
                <a:solidFill>
                  <a:srgbClr val="0433FF"/>
                </a:solidFill>
                <a:latin typeface="Cambria" panose="02040503050406030204" pitchFamily="18" charset="0"/>
                <a:ea typeface="Cambria" panose="02040503050406030204" pitchFamily="18" charset="0"/>
                <a:cs typeface="Cambria"/>
              </a:rPr>
              <a:t>thị</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3</a:t>
            </a:r>
            <a:r>
              <a:rPr lang="en-US" sz="3300">
                <a:solidFill>
                  <a:srgbClr val="0433FF"/>
                </a:solidFill>
                <a:latin typeface="Cambria" panose="02040503050406030204" pitchFamily="18" charset="0"/>
                <a:ea typeface="Cambria" panose="02040503050406030204" pitchFamily="18" charset="0"/>
                <a:cs typeface="Cambria"/>
              </a:rPr>
              <a:t> h</a:t>
            </a:r>
            <a:r>
              <a:rPr sz="3300">
                <a:solidFill>
                  <a:srgbClr val="0433FF"/>
                </a:solidFill>
                <a:latin typeface="Cambria" panose="02040503050406030204" pitchFamily="18" charset="0"/>
                <a:ea typeface="Cambria" panose="02040503050406030204" pitchFamily="18" charset="0"/>
                <a:cs typeface="Cambria"/>
              </a:rPr>
              <a:t>àm</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thuộc</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tương</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ứng</a:t>
            </a:r>
            <a:endParaRPr lang="en-US" sz="3300">
              <a:solidFill>
                <a:srgbClr val="0433FF"/>
              </a:solidFill>
              <a:latin typeface="Cambria" panose="02040503050406030204" pitchFamily="18" charset="0"/>
              <a:ea typeface="Cambria" panose="02040503050406030204" pitchFamily="18" charset="0"/>
              <a:cs typeface="Cambria"/>
            </a:endParaRPr>
          </a:p>
          <a:p>
            <a:pPr marL="12700" marR="6867525"/>
            <a:r>
              <a:rPr sz="3300">
                <a:solidFill>
                  <a:srgbClr val="0433FF"/>
                </a:solidFill>
                <a:latin typeface="Cambria" panose="02040503050406030204" pitchFamily="18" charset="0"/>
                <a:ea typeface="Cambria" panose="02040503050406030204" pitchFamily="18" charset="0"/>
                <a:cs typeface="Cambria"/>
              </a:rPr>
              <a:t>plt.title("CÁC</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TẬP</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MỜ</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V</a:t>
            </a:r>
            <a:r>
              <a:rPr sz="3300">
                <a:solidFill>
                  <a:srgbClr val="0433FF"/>
                </a:solidFill>
                <a:latin typeface="Cambria" panose="02040503050406030204" pitchFamily="18" charset="0"/>
                <a:ea typeface="Cambria" panose="02040503050406030204" pitchFamily="18" charset="0"/>
                <a:cs typeface="Courier New"/>
              </a:rPr>
              <a:t>Ề </a:t>
            </a:r>
            <a:r>
              <a:rPr sz="3300">
                <a:solidFill>
                  <a:srgbClr val="0433FF"/>
                </a:solidFill>
                <a:latin typeface="Cambria" panose="02040503050406030204" pitchFamily="18" charset="0"/>
                <a:ea typeface="Cambria" panose="02040503050406030204" pitchFamily="18" charset="0"/>
                <a:cs typeface="Cambria"/>
              </a:rPr>
              <a:t>LƯỢNG</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D</a:t>
            </a:r>
            <a:r>
              <a:rPr sz="3300">
                <a:solidFill>
                  <a:srgbClr val="0433FF"/>
                </a:solidFill>
                <a:latin typeface="Cambria" panose="02040503050406030204" pitchFamily="18" charset="0"/>
                <a:ea typeface="Cambria" panose="02040503050406030204" pitchFamily="18" charset="0"/>
                <a:cs typeface="Courier New"/>
              </a:rPr>
              <a:t>Ầ</a:t>
            </a:r>
            <a:r>
              <a:rPr sz="3300">
                <a:solidFill>
                  <a:srgbClr val="0433FF"/>
                </a:solidFill>
                <a:latin typeface="Cambria" panose="02040503050406030204" pitchFamily="18" charset="0"/>
                <a:ea typeface="Cambria" panose="02040503050406030204" pitchFamily="18" charset="0"/>
                <a:cs typeface="Cambria"/>
              </a:rPr>
              <a:t>U</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MỠ"</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a:t>
            </a:r>
            <a:endParaRPr sz="3300">
              <a:latin typeface="Cambria" panose="02040503050406030204" pitchFamily="18" charset="0"/>
              <a:ea typeface="Cambria" panose="02040503050406030204" pitchFamily="18" charset="0"/>
              <a:cs typeface="Cambria"/>
            </a:endParaRPr>
          </a:p>
          <a:p>
            <a:pPr marL="12700" marR="5606415"/>
            <a:r>
              <a:rPr sz="3300">
                <a:solidFill>
                  <a:srgbClr val="0433FF"/>
                </a:solidFill>
                <a:latin typeface="Cambria" panose="02040503050406030204" pitchFamily="18" charset="0"/>
                <a:ea typeface="Cambria" panose="02040503050406030204" pitchFamily="18" charset="0"/>
                <a:cs typeface="Cambria"/>
              </a:rPr>
              <a:t>plt.plot(Y,	Gs,</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label</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"D</a:t>
            </a:r>
            <a:r>
              <a:rPr sz="3300">
                <a:solidFill>
                  <a:srgbClr val="0433FF"/>
                </a:solidFill>
                <a:latin typeface="Cambria" panose="02040503050406030204" pitchFamily="18" charset="0"/>
                <a:ea typeface="Cambria" panose="02040503050406030204" pitchFamily="18" charset="0"/>
                <a:cs typeface="Courier New"/>
              </a:rPr>
              <a:t>ầ</a:t>
            </a:r>
            <a:r>
              <a:rPr sz="3300">
                <a:solidFill>
                  <a:srgbClr val="0433FF"/>
                </a:solidFill>
                <a:latin typeface="Cambria" panose="02040503050406030204" pitchFamily="18" charset="0"/>
                <a:ea typeface="Cambria" panose="02040503050406030204" pitchFamily="18" charset="0"/>
                <a:cs typeface="Cambria"/>
              </a:rPr>
              <a:t>u</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m</a:t>
            </a:r>
            <a:r>
              <a:rPr sz="3300">
                <a:solidFill>
                  <a:srgbClr val="0433FF"/>
                </a:solidFill>
                <a:latin typeface="Cambria" panose="02040503050406030204" pitchFamily="18" charset="0"/>
                <a:ea typeface="Cambria" panose="02040503050406030204" pitchFamily="18" charset="0"/>
                <a:cs typeface="Courier New"/>
              </a:rPr>
              <a:t>ở </a:t>
            </a:r>
            <a:r>
              <a:rPr sz="3300">
                <a:solidFill>
                  <a:srgbClr val="0433FF"/>
                </a:solidFill>
                <a:latin typeface="Cambria" panose="02040503050406030204" pitchFamily="18" charset="0"/>
                <a:ea typeface="Cambria" panose="02040503050406030204" pitchFamily="18" charset="0"/>
                <a:cs typeface="Cambria"/>
              </a:rPr>
              <a:t>ít")</a:t>
            </a:r>
            <a:endParaRPr lang="en-US" sz="3300">
              <a:solidFill>
                <a:srgbClr val="0433FF"/>
              </a:solidFill>
              <a:latin typeface="Cambria" panose="02040503050406030204" pitchFamily="18" charset="0"/>
              <a:ea typeface="Cambria" panose="02040503050406030204" pitchFamily="18" charset="0"/>
              <a:cs typeface="Cambria"/>
            </a:endParaRPr>
          </a:p>
          <a:p>
            <a:pPr marL="12700" marR="5606415"/>
            <a:r>
              <a:rPr sz="3300">
                <a:solidFill>
                  <a:srgbClr val="0433FF"/>
                </a:solidFill>
                <a:latin typeface="Cambria" panose="02040503050406030204" pitchFamily="18" charset="0"/>
                <a:ea typeface="Cambria" panose="02040503050406030204" pitchFamily="18" charset="0"/>
                <a:cs typeface="Cambria"/>
              </a:rPr>
              <a:t>plt.plot(Y,	Gm,</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label</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"D</a:t>
            </a:r>
            <a:r>
              <a:rPr sz="3300">
                <a:solidFill>
                  <a:srgbClr val="0433FF"/>
                </a:solidFill>
                <a:latin typeface="Cambria" panose="02040503050406030204" pitchFamily="18" charset="0"/>
                <a:ea typeface="Cambria" panose="02040503050406030204" pitchFamily="18" charset="0"/>
                <a:cs typeface="Courier New"/>
              </a:rPr>
              <a:t>ầ</a:t>
            </a:r>
            <a:r>
              <a:rPr sz="3300">
                <a:solidFill>
                  <a:srgbClr val="0433FF"/>
                </a:solidFill>
                <a:latin typeface="Cambria" panose="02040503050406030204" pitchFamily="18" charset="0"/>
                <a:ea typeface="Cambria" panose="02040503050406030204" pitchFamily="18" charset="0"/>
                <a:cs typeface="Cambria"/>
              </a:rPr>
              <a:t>u</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m</a:t>
            </a:r>
            <a:r>
              <a:rPr sz="3300">
                <a:solidFill>
                  <a:srgbClr val="0433FF"/>
                </a:solidFill>
                <a:latin typeface="Cambria" panose="02040503050406030204" pitchFamily="18" charset="0"/>
                <a:ea typeface="Cambria" panose="02040503050406030204" pitchFamily="18" charset="0"/>
                <a:cs typeface="Courier New"/>
              </a:rPr>
              <a:t>ở </a:t>
            </a:r>
            <a:r>
              <a:rPr sz="3300">
                <a:solidFill>
                  <a:srgbClr val="0433FF"/>
                </a:solidFill>
                <a:latin typeface="Cambria" panose="02040503050406030204" pitchFamily="18" charset="0"/>
                <a:ea typeface="Cambria" panose="02040503050406030204" pitchFamily="18" charset="0"/>
                <a:cs typeface="Cambria"/>
              </a:rPr>
              <a:t>vừa	ph</a:t>
            </a:r>
            <a:r>
              <a:rPr sz="3300">
                <a:solidFill>
                  <a:srgbClr val="0433FF"/>
                </a:solidFill>
                <a:latin typeface="Cambria" panose="02040503050406030204" pitchFamily="18" charset="0"/>
                <a:ea typeface="Cambria" panose="02040503050406030204" pitchFamily="18" charset="0"/>
                <a:cs typeface="Courier New"/>
              </a:rPr>
              <a:t>ả</a:t>
            </a:r>
            <a:r>
              <a:rPr sz="3300">
                <a:solidFill>
                  <a:srgbClr val="0433FF"/>
                </a:solidFill>
                <a:latin typeface="Cambria" panose="02040503050406030204" pitchFamily="18" charset="0"/>
                <a:ea typeface="Cambria" panose="02040503050406030204" pitchFamily="18" charset="0"/>
                <a:cs typeface="Cambria"/>
              </a:rPr>
              <a:t>i")</a:t>
            </a:r>
            <a:r>
              <a:rPr lang="en-US" sz="3300">
                <a:solidFill>
                  <a:srgbClr val="0433FF"/>
                </a:solidFill>
                <a:latin typeface="Cambria" panose="02040503050406030204" pitchFamily="18" charset="0"/>
                <a:ea typeface="Cambria" panose="02040503050406030204" pitchFamily="18" charset="0"/>
                <a:cs typeface="Cambria"/>
              </a:rPr>
              <a:t> </a:t>
            </a:r>
          </a:p>
          <a:p>
            <a:pPr marL="12700" marR="5606415"/>
            <a:r>
              <a:rPr sz="3300">
                <a:solidFill>
                  <a:srgbClr val="0433FF"/>
                </a:solidFill>
                <a:latin typeface="Cambria" panose="02040503050406030204" pitchFamily="18" charset="0"/>
                <a:ea typeface="Cambria" panose="02040503050406030204" pitchFamily="18" charset="0"/>
                <a:cs typeface="Cambria"/>
              </a:rPr>
              <a:t>plt.plot(Y,</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Gl,</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label</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"D</a:t>
            </a:r>
            <a:r>
              <a:rPr sz="3300">
                <a:solidFill>
                  <a:srgbClr val="0433FF"/>
                </a:solidFill>
                <a:latin typeface="Cambria" panose="02040503050406030204" pitchFamily="18" charset="0"/>
                <a:ea typeface="Cambria" panose="02040503050406030204" pitchFamily="18" charset="0"/>
                <a:cs typeface="Courier New"/>
              </a:rPr>
              <a:t>ầ</a:t>
            </a:r>
            <a:r>
              <a:rPr sz="3300">
                <a:solidFill>
                  <a:srgbClr val="0433FF"/>
                </a:solidFill>
                <a:latin typeface="Cambria" panose="02040503050406030204" pitchFamily="18" charset="0"/>
                <a:ea typeface="Cambria" panose="02040503050406030204" pitchFamily="18" charset="0"/>
                <a:cs typeface="Cambria"/>
              </a:rPr>
              <a:t>u	m</a:t>
            </a:r>
            <a:r>
              <a:rPr sz="3300">
                <a:solidFill>
                  <a:srgbClr val="0433FF"/>
                </a:solidFill>
                <a:latin typeface="Cambria" panose="02040503050406030204" pitchFamily="18" charset="0"/>
                <a:ea typeface="Cambria" panose="02040503050406030204" pitchFamily="18" charset="0"/>
                <a:cs typeface="Courier New"/>
              </a:rPr>
              <a:t>ở </a:t>
            </a:r>
            <a:r>
              <a:rPr sz="3300">
                <a:solidFill>
                  <a:srgbClr val="0433FF"/>
                </a:solidFill>
                <a:latin typeface="Cambria" panose="02040503050406030204" pitchFamily="18" charset="0"/>
                <a:ea typeface="Cambria" panose="02040503050406030204" pitchFamily="18" charset="0"/>
                <a:cs typeface="Cambria"/>
              </a:rPr>
              <a:t>nhi</a:t>
            </a:r>
            <a:r>
              <a:rPr sz="3300">
                <a:solidFill>
                  <a:srgbClr val="0433FF"/>
                </a:solidFill>
                <a:latin typeface="Cambria" panose="02040503050406030204" pitchFamily="18" charset="0"/>
                <a:ea typeface="Cambria" panose="02040503050406030204" pitchFamily="18" charset="0"/>
                <a:cs typeface="Courier New"/>
              </a:rPr>
              <a:t>ề</a:t>
            </a:r>
            <a:r>
              <a:rPr sz="3300">
                <a:solidFill>
                  <a:srgbClr val="0433FF"/>
                </a:solidFill>
                <a:latin typeface="Cambria" panose="02040503050406030204" pitchFamily="18" charset="0"/>
                <a:ea typeface="Cambria" panose="02040503050406030204" pitchFamily="18" charset="0"/>
                <a:cs typeface="Cambria"/>
              </a:rPr>
              <a:t>u")</a:t>
            </a:r>
            <a:r>
              <a:rPr lang="en-US" sz="3300">
                <a:solidFill>
                  <a:srgbClr val="0433FF"/>
                </a:solidFill>
                <a:latin typeface="Cambria" panose="02040503050406030204" pitchFamily="18" charset="0"/>
                <a:ea typeface="Cambria" panose="02040503050406030204" pitchFamily="18" charset="0"/>
                <a:cs typeface="Cambria"/>
              </a:rPr>
              <a:t> </a:t>
            </a:r>
          </a:p>
          <a:p>
            <a:pPr marL="12700" marR="5606415"/>
            <a:r>
              <a:rPr sz="3300">
                <a:solidFill>
                  <a:srgbClr val="0433FF"/>
                </a:solidFill>
                <a:latin typeface="Cambria" panose="02040503050406030204" pitchFamily="18" charset="0"/>
                <a:ea typeface="Cambria" panose="02040503050406030204" pitchFamily="18" charset="0"/>
                <a:cs typeface="Cambria"/>
              </a:rPr>
              <a:t>plt.xlabel(	"Kh</a:t>
            </a:r>
            <a:r>
              <a:rPr lang="en-US" sz="3300">
                <a:solidFill>
                  <a:srgbClr val="0433FF"/>
                </a:solidFill>
                <a:latin typeface="Cambria" panose="02040503050406030204" pitchFamily="18" charset="0"/>
                <a:ea typeface="Cambria" panose="02040503050406030204" pitchFamily="18" charset="0"/>
                <a:cs typeface="Cambria"/>
              </a:rPr>
              <a:t>ô</a:t>
            </a:r>
            <a:r>
              <a:rPr sz="3300">
                <a:solidFill>
                  <a:srgbClr val="0433FF"/>
                </a:solidFill>
                <a:latin typeface="Cambria" panose="02040503050406030204" pitchFamily="18" charset="0"/>
                <a:ea typeface="Cambria" panose="02040503050406030204" pitchFamily="18" charset="0"/>
                <a:cs typeface="Cambria"/>
              </a:rPr>
              <a:t>ng</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gian</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n</a:t>
            </a:r>
            <a:r>
              <a:rPr sz="3300">
                <a:solidFill>
                  <a:srgbClr val="0433FF"/>
                </a:solidFill>
                <a:latin typeface="Cambria" panose="02040503050406030204" pitchFamily="18" charset="0"/>
                <a:ea typeface="Cambria" panose="02040503050406030204" pitchFamily="18" charset="0"/>
                <a:cs typeface="Courier New"/>
              </a:rPr>
              <a:t>ề</a:t>
            </a:r>
            <a:r>
              <a:rPr sz="3300">
                <a:solidFill>
                  <a:srgbClr val="0433FF"/>
                </a:solidFill>
                <a:latin typeface="Cambria" panose="02040503050406030204" pitchFamily="18" charset="0"/>
                <a:ea typeface="Cambria" panose="02040503050406030204" pitchFamily="18" charset="0"/>
                <a:cs typeface="Cambria"/>
              </a:rPr>
              <a:t>n</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$Y</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\in</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[1,100]$"</a:t>
            </a:r>
            <a:r>
              <a:rPr lang="en-US" sz="3300">
                <a:solidFill>
                  <a:srgbClr val="0433FF"/>
                </a:solidFill>
                <a:latin typeface="Cambria" panose="02040503050406030204" pitchFamily="18" charset="0"/>
                <a:ea typeface="Cambria" panose="02040503050406030204" pitchFamily="18" charset="0"/>
                <a:cs typeface="Cambria"/>
              </a:rPr>
              <a:t> </a:t>
            </a:r>
            <a:r>
              <a:rPr sz="3300">
                <a:solidFill>
                  <a:srgbClr val="0433FF"/>
                </a:solidFill>
                <a:latin typeface="Cambria" panose="02040503050406030204" pitchFamily="18" charset="0"/>
                <a:ea typeface="Cambria" panose="02040503050406030204" pitchFamily="18" charset="0"/>
                <a:cs typeface="Cambria"/>
              </a:rPr>
              <a:t>)</a:t>
            </a:r>
            <a:r>
              <a:rPr lang="en-US" sz="3300">
                <a:solidFill>
                  <a:srgbClr val="0433FF"/>
                </a:solidFill>
                <a:latin typeface="Cambria" panose="02040503050406030204" pitchFamily="18" charset="0"/>
                <a:ea typeface="Cambria" panose="02040503050406030204" pitchFamily="18" charset="0"/>
                <a:cs typeface="Cambria"/>
              </a:rPr>
              <a:t> </a:t>
            </a:r>
          </a:p>
          <a:p>
            <a:pPr marL="12700" marR="5606415"/>
            <a:r>
              <a:rPr sz="3300">
                <a:solidFill>
                  <a:srgbClr val="0433FF"/>
                </a:solidFill>
                <a:latin typeface="Cambria" panose="02040503050406030204" pitchFamily="18" charset="0"/>
                <a:ea typeface="Cambria" panose="02040503050406030204" pitchFamily="18" charset="0"/>
                <a:cs typeface="Cambria"/>
              </a:rPr>
              <a:t>plt.legend(loc="best")</a:t>
            </a:r>
            <a:endParaRPr lang="en-US" sz="3300">
              <a:latin typeface="Cambria" panose="02040503050406030204" pitchFamily="18" charset="0"/>
              <a:ea typeface="Cambria" panose="02040503050406030204" pitchFamily="18" charset="0"/>
              <a:cs typeface="Cambria"/>
            </a:endParaRPr>
          </a:p>
          <a:p>
            <a:pPr marL="12700" marR="5606415"/>
            <a:r>
              <a:rPr sz="3300">
                <a:solidFill>
                  <a:srgbClr val="0433FF"/>
                </a:solidFill>
                <a:latin typeface="Cambria" panose="02040503050406030204" pitchFamily="18" charset="0"/>
                <a:ea typeface="Cambria" panose="02040503050406030204" pitchFamily="18" charset="0"/>
                <a:cs typeface="Cambria"/>
              </a:rPr>
              <a:t>plt.show()</a:t>
            </a:r>
            <a:endParaRPr sz="3300">
              <a:latin typeface="Cambria" panose="02040503050406030204" pitchFamily="18" charset="0"/>
              <a:ea typeface="Cambria" panose="02040503050406030204" pitchFamily="18" charset="0"/>
              <a:cs typeface="Cambria"/>
            </a:endParaRPr>
          </a:p>
        </p:txBody>
      </p:sp>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object 5"/>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16</a:t>
            </a:fld>
            <a:endParaRPr spc="1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80850" y="1235075"/>
            <a:ext cx="7906026" cy="5973446"/>
          </a:xfrm>
          <a:prstGeom prst="rect">
            <a:avLst/>
          </a:prstGeom>
        </p:spPr>
      </p:pic>
      <p:sp>
        <p:nvSpPr>
          <p:cNvPr id="3" name="object 3"/>
          <p:cNvSpPr txBox="1"/>
          <p:nvPr/>
        </p:nvSpPr>
        <p:spPr>
          <a:xfrm>
            <a:off x="1023917" y="510551"/>
            <a:ext cx="14666933" cy="10336163"/>
          </a:xfrm>
          <a:prstGeom prst="rect">
            <a:avLst/>
          </a:prstGeom>
        </p:spPr>
        <p:txBody>
          <a:bodyPr vert="horz" wrap="square" lIns="0" tIns="45720" rIns="0" bIns="0" rtlCol="0">
            <a:spAutoFit/>
          </a:bodyPr>
          <a:lstStyle/>
          <a:p>
            <a:pPr marL="514984" marR="2810510" indent="-502920">
              <a:lnSpc>
                <a:spcPts val="5030"/>
              </a:lnSpc>
              <a:spcBef>
                <a:spcPts val="360"/>
              </a:spcBef>
              <a:buSzPct val="123529"/>
              <a:buChar char="•"/>
              <a:tabLst>
                <a:tab pos="515620" algn="l"/>
              </a:tabLst>
            </a:pPr>
            <a:r>
              <a:rPr sz="4250" spc="-10" dirty="0">
                <a:latin typeface="Cambria"/>
                <a:cs typeface="Cambria"/>
              </a:rPr>
              <a:t>T</a:t>
            </a:r>
            <a:r>
              <a:rPr sz="4400" dirty="0">
                <a:latin typeface="Cambria"/>
                <a:cs typeface="Cambria"/>
              </a:rPr>
              <a:t>ương tự </a:t>
            </a:r>
            <a:r>
              <a:rPr sz="4400">
                <a:latin typeface="Cambria"/>
                <a:cs typeface="Cambria"/>
              </a:rPr>
              <a:t>như v</a:t>
            </a:r>
            <a:r>
              <a:rPr lang="en-US" sz="4400">
                <a:latin typeface="Cambria"/>
                <a:cs typeface="Cambria"/>
              </a:rPr>
              <a:t>ậ</a:t>
            </a:r>
            <a:r>
              <a:rPr sz="4400">
                <a:latin typeface="Cambria"/>
                <a:cs typeface="Cambria"/>
              </a:rPr>
              <a:t>y </a:t>
            </a:r>
            <a:r>
              <a:rPr sz="4400" dirty="0">
                <a:latin typeface="Cambria"/>
                <a:cs typeface="Cambria"/>
              </a:rPr>
              <a:t>cho </a:t>
            </a:r>
            <a:r>
              <a:rPr sz="4400">
                <a:latin typeface="Cambria"/>
                <a:cs typeface="Cambria"/>
              </a:rPr>
              <a:t>các </a:t>
            </a:r>
            <a:r>
              <a:rPr lang="vi-VN" sz="4400">
                <a:latin typeface="Cambria"/>
                <a:cs typeface="Cambria"/>
              </a:rPr>
              <a:t>tập </a:t>
            </a:r>
            <a:r>
              <a:rPr sz="4400">
                <a:latin typeface="Cambria"/>
                <a:cs typeface="Cambria"/>
              </a:rPr>
              <a:t>mờ v</a:t>
            </a:r>
            <a:r>
              <a:rPr lang="en-US" sz="4400">
                <a:latin typeface="Cambria"/>
                <a:cs typeface="Cambria"/>
              </a:rPr>
              <a:t>ề </a:t>
            </a:r>
            <a:r>
              <a:rPr sz="4400">
                <a:latin typeface="Cambria"/>
                <a:cs typeface="Cambria"/>
              </a:rPr>
              <a:t>thời </a:t>
            </a:r>
            <a:r>
              <a:rPr sz="4400" dirty="0">
                <a:latin typeface="Cambria"/>
                <a:cs typeface="Cambria"/>
              </a:rPr>
              <a:t>gian:</a:t>
            </a:r>
            <a:endParaRPr sz="4400">
              <a:latin typeface="Cambria"/>
              <a:cs typeface="Cambria"/>
            </a:endParaRPr>
          </a:p>
          <a:p>
            <a:pPr marL="320675" marR="6308090"/>
            <a:endParaRPr lang="en-US" sz="3300" spc="360">
              <a:solidFill>
                <a:srgbClr val="0433FF"/>
              </a:solidFill>
              <a:latin typeface="Cambria" panose="02040503050406030204" pitchFamily="18" charset="0"/>
              <a:ea typeface="Cambria" panose="02040503050406030204" pitchFamily="18" charset="0"/>
              <a:cs typeface="Cambria"/>
            </a:endParaRPr>
          </a:p>
          <a:p>
            <a:pPr marL="320675"/>
            <a:r>
              <a:rPr lang="en-US" sz="3200" spc="525">
                <a:solidFill>
                  <a:srgbClr val="0433FF"/>
                </a:solidFill>
                <a:latin typeface="Cambria" panose="02040503050406030204" pitchFamily="18" charset="0"/>
                <a:ea typeface="Cambria" panose="02040503050406030204" pitchFamily="18" charset="0"/>
                <a:cs typeface="Cambria"/>
              </a:rPr>
              <a:t>import numpy as np</a:t>
            </a:r>
          </a:p>
          <a:p>
            <a:pPr marL="320675"/>
            <a:r>
              <a:rPr lang="en-US" sz="3200" spc="525">
                <a:solidFill>
                  <a:srgbClr val="0433FF"/>
                </a:solidFill>
                <a:latin typeface="Cambria" panose="02040503050406030204" pitchFamily="18" charset="0"/>
                <a:ea typeface="Cambria" panose="02040503050406030204" pitchFamily="18" charset="0"/>
                <a:cs typeface="Cambria"/>
              </a:rPr>
              <a:t>import skfuzzy as fz</a:t>
            </a:r>
          </a:p>
          <a:p>
            <a:pPr marL="320675"/>
            <a:r>
              <a:rPr lang="en-US" sz="3200" spc="525">
                <a:solidFill>
                  <a:srgbClr val="0433FF"/>
                </a:solidFill>
                <a:latin typeface="Cambria" panose="02040503050406030204" pitchFamily="18" charset="0"/>
                <a:ea typeface="Cambria" panose="02040503050406030204" pitchFamily="18" charset="0"/>
                <a:cs typeface="Cambria"/>
              </a:rPr>
              <a:t>import matplotlib.pyplot as plt</a:t>
            </a:r>
          </a:p>
          <a:p>
            <a:pPr marL="320675"/>
            <a:r>
              <a:rPr lang="en-US" sz="3200" spc="525">
                <a:solidFill>
                  <a:srgbClr val="0433FF"/>
                </a:solidFill>
                <a:latin typeface="Cambria" panose="02040503050406030204" pitchFamily="18" charset="0"/>
                <a:ea typeface="Cambria" panose="02040503050406030204" pitchFamily="18" charset="0"/>
                <a:cs typeface="Cambria"/>
              </a:rPr>
              <a:t>Z =	np.array([0,4,18,32,46,60])</a:t>
            </a:r>
          </a:p>
          <a:p>
            <a:pPr marL="320675"/>
            <a:r>
              <a:rPr lang="en-US" sz="3200" spc="525">
                <a:solidFill>
                  <a:srgbClr val="0433FF"/>
                </a:solidFill>
                <a:latin typeface="Cambria" panose="02040503050406030204" pitchFamily="18" charset="0"/>
                <a:ea typeface="Cambria" panose="02040503050406030204" pitchFamily="18" charset="0"/>
                <a:cs typeface="Cambria"/>
              </a:rPr>
              <a:t>Tf = fz.trapmf(Z,[0,0,4,18])</a:t>
            </a:r>
          </a:p>
          <a:p>
            <a:pPr marL="320675"/>
            <a:r>
              <a:rPr lang="en-US" sz="3200" spc="525">
                <a:solidFill>
                  <a:srgbClr val="0433FF"/>
                </a:solidFill>
                <a:latin typeface="Cambria" panose="02040503050406030204" pitchFamily="18" charset="0"/>
                <a:ea typeface="Cambria" panose="02040503050406030204" pitchFamily="18" charset="0"/>
                <a:cs typeface="Cambria"/>
              </a:rPr>
              <a:t>Ts = fz.trimf(Z,[4,18,32])</a:t>
            </a:r>
          </a:p>
          <a:p>
            <a:pPr marL="320675"/>
            <a:r>
              <a:rPr lang="en-US" sz="3200" spc="525">
                <a:solidFill>
                  <a:srgbClr val="0433FF"/>
                </a:solidFill>
                <a:latin typeface="Cambria" panose="02040503050406030204" pitchFamily="18" charset="0"/>
                <a:ea typeface="Cambria" panose="02040503050406030204" pitchFamily="18" charset="0"/>
                <a:cs typeface="Cambria"/>
              </a:rPr>
              <a:t>Tm = fz.trimf(Z,[18,32,46])</a:t>
            </a:r>
          </a:p>
          <a:p>
            <a:pPr marL="320675"/>
            <a:r>
              <a:rPr lang="en-US" sz="3200" spc="525">
                <a:solidFill>
                  <a:srgbClr val="0433FF"/>
                </a:solidFill>
                <a:latin typeface="Cambria" panose="02040503050406030204" pitchFamily="18" charset="0"/>
                <a:ea typeface="Cambria" panose="02040503050406030204" pitchFamily="18" charset="0"/>
                <a:cs typeface="Cambria"/>
              </a:rPr>
              <a:t>Tl = fz.trimf(Z,[32,46,60])</a:t>
            </a:r>
          </a:p>
          <a:p>
            <a:pPr marL="320675"/>
            <a:r>
              <a:rPr lang="en-US" sz="3200" spc="525">
                <a:solidFill>
                  <a:srgbClr val="0433FF"/>
                </a:solidFill>
                <a:latin typeface="Cambria" panose="02040503050406030204" pitchFamily="18" charset="0"/>
                <a:ea typeface="Cambria" panose="02040503050406030204" pitchFamily="18" charset="0"/>
                <a:cs typeface="Cambria"/>
              </a:rPr>
              <a:t>Tv = fz.trimf(Z,[46,60,60])</a:t>
            </a:r>
          </a:p>
          <a:p>
            <a:pPr marL="320675"/>
            <a:r>
              <a:rPr lang="en-US" sz="3200" spc="525">
                <a:solidFill>
                  <a:srgbClr val="0433FF"/>
                </a:solidFill>
                <a:latin typeface="Cambria" panose="02040503050406030204" pitchFamily="18" charset="0"/>
                <a:ea typeface="Cambria" panose="02040503050406030204" pitchFamily="18" charset="0"/>
                <a:cs typeface="Cambria"/>
              </a:rPr>
              <a:t>plt.title("CÁC TẬP MỜ VỀ THỜI GIAN GIẶT")</a:t>
            </a:r>
          </a:p>
          <a:p>
            <a:pPr marL="320675"/>
            <a:r>
              <a:rPr lang="en-US" sz="3200" spc="525">
                <a:solidFill>
                  <a:srgbClr val="0433FF"/>
                </a:solidFill>
                <a:latin typeface="Cambria" panose="02040503050406030204" pitchFamily="18" charset="0"/>
                <a:ea typeface="Cambria" panose="02040503050406030204" pitchFamily="18" charset="0"/>
                <a:cs typeface="Cambria"/>
              </a:rPr>
              <a:t>plt.plot(Z, Tf, label =	"Rất nhanh")</a:t>
            </a:r>
          </a:p>
          <a:p>
            <a:pPr marL="320675"/>
            <a:r>
              <a:rPr lang="en-US" sz="3200" spc="525">
                <a:solidFill>
                  <a:srgbClr val="0433FF"/>
                </a:solidFill>
                <a:latin typeface="Cambria" panose="02040503050406030204" pitchFamily="18" charset="0"/>
                <a:ea typeface="Cambria" panose="02040503050406030204" pitchFamily="18" charset="0"/>
                <a:cs typeface="Cambria"/>
              </a:rPr>
              <a:t>plt.plot(Z, Ts,	label = "Nhanh")</a:t>
            </a:r>
          </a:p>
          <a:p>
            <a:pPr marL="320675"/>
            <a:r>
              <a:rPr lang="en-US" sz="3200" spc="525">
                <a:solidFill>
                  <a:srgbClr val="0433FF"/>
                </a:solidFill>
                <a:latin typeface="Cambria" panose="02040503050406030204" pitchFamily="18" charset="0"/>
                <a:ea typeface="Cambria" panose="02040503050406030204" pitchFamily="18" charset="0"/>
                <a:cs typeface="Cambria"/>
              </a:rPr>
              <a:t>plt.plot(Z, Tm, label = "trung bình")</a:t>
            </a:r>
          </a:p>
          <a:p>
            <a:pPr marL="320675"/>
            <a:r>
              <a:rPr lang="en-US" sz="3200" spc="525">
                <a:solidFill>
                  <a:srgbClr val="0433FF"/>
                </a:solidFill>
                <a:latin typeface="Cambria" panose="02040503050406030204" pitchFamily="18" charset="0"/>
                <a:ea typeface="Cambria" panose="02040503050406030204" pitchFamily="18" charset="0"/>
                <a:cs typeface="Cambria"/>
              </a:rPr>
              <a:t>plt.plot(Z, Tl,	label =	"Lâu")</a:t>
            </a:r>
          </a:p>
          <a:p>
            <a:pPr marL="320675"/>
            <a:r>
              <a:rPr lang="en-US" sz="3200" spc="525">
                <a:solidFill>
                  <a:srgbClr val="0433FF"/>
                </a:solidFill>
                <a:latin typeface="Cambria" panose="02040503050406030204" pitchFamily="18" charset="0"/>
                <a:ea typeface="Cambria" panose="02040503050406030204" pitchFamily="18" charset="0"/>
                <a:cs typeface="Cambria"/>
              </a:rPr>
              <a:t>plt.plot(Z, Tv, label = "Rất lâu")</a:t>
            </a:r>
          </a:p>
          <a:p>
            <a:pPr marL="320675"/>
            <a:r>
              <a:rPr lang="en-US" sz="3200" spc="525">
                <a:solidFill>
                  <a:srgbClr val="0433FF"/>
                </a:solidFill>
                <a:latin typeface="Cambria" panose="02040503050406030204" pitchFamily="18" charset="0"/>
                <a:ea typeface="Cambria" panose="02040503050406030204" pitchFamily="18" charset="0"/>
                <a:cs typeface="Cambria"/>
              </a:rPr>
              <a:t>plt.xlabel("Không gian nền $Z \in [0,60]$")</a:t>
            </a:r>
          </a:p>
          <a:p>
            <a:pPr marL="320675"/>
            <a:r>
              <a:rPr lang="en-US" sz="3200" spc="525">
                <a:solidFill>
                  <a:srgbClr val="0433FF"/>
                </a:solidFill>
                <a:latin typeface="Cambria" panose="02040503050406030204" pitchFamily="18" charset="0"/>
                <a:ea typeface="Cambria" panose="02040503050406030204" pitchFamily="18" charset="0"/>
                <a:cs typeface="Cambria"/>
              </a:rPr>
              <a:t>plt.legend(loc="best")</a:t>
            </a:r>
          </a:p>
          <a:p>
            <a:pPr marL="320675"/>
            <a:r>
              <a:rPr lang="en-US" sz="3200" spc="525">
                <a:solidFill>
                  <a:srgbClr val="0433FF"/>
                </a:solidFill>
                <a:latin typeface="Cambria" panose="02040503050406030204" pitchFamily="18" charset="0"/>
                <a:ea typeface="Cambria" panose="02040503050406030204" pitchFamily="18" charset="0"/>
                <a:cs typeface="Cambria"/>
              </a:rPr>
              <a:t>plt.show()</a:t>
            </a:r>
            <a:endParaRPr sz="3300">
              <a:latin typeface="Cambria" panose="02040503050406030204" pitchFamily="18" charset="0"/>
              <a:ea typeface="Cambria" panose="02040503050406030204" pitchFamily="18" charset="0"/>
              <a:cs typeface="Cambria"/>
            </a:endParaRPr>
          </a:p>
        </p:txBody>
      </p:sp>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object 5"/>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17</a:t>
            </a:fld>
            <a:endParaRPr spc="1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18</a:t>
            </a:fld>
            <a:endParaRPr spc="15" dirty="0"/>
          </a:p>
        </p:txBody>
      </p:sp>
      <p:sp>
        <p:nvSpPr>
          <p:cNvPr id="2" name="object 2"/>
          <p:cNvSpPr txBox="1"/>
          <p:nvPr/>
        </p:nvSpPr>
        <p:spPr>
          <a:xfrm>
            <a:off x="992505" y="854075"/>
            <a:ext cx="18660745" cy="9061520"/>
          </a:xfrm>
          <a:prstGeom prst="rect">
            <a:avLst/>
          </a:prstGeom>
        </p:spPr>
        <p:txBody>
          <a:bodyPr vert="horz" wrap="square" lIns="0" tIns="45720" rIns="0" bIns="0" rtlCol="0">
            <a:spAutoFit/>
          </a:bodyPr>
          <a:lstStyle/>
          <a:p>
            <a:pPr marL="514984" marR="5080" indent="-502920">
              <a:lnSpc>
                <a:spcPct val="150000"/>
              </a:lnSpc>
              <a:buSzPct val="123529"/>
              <a:buChar char="•"/>
              <a:tabLst>
                <a:tab pos="515620" algn="l"/>
              </a:tabLst>
            </a:pPr>
            <a:r>
              <a:rPr sz="4400">
                <a:latin typeface="Cambria"/>
                <a:cs typeface="Cambria"/>
              </a:rPr>
              <a:t>Chi ti</a:t>
            </a:r>
            <a:r>
              <a:rPr lang="en-US" sz="4400">
                <a:latin typeface="Cambria"/>
                <a:cs typeface="Cambria"/>
              </a:rPr>
              <a:t>ế</a:t>
            </a:r>
            <a:r>
              <a:rPr sz="4400">
                <a:latin typeface="Cambria"/>
                <a:cs typeface="Cambria"/>
              </a:rPr>
              <a:t>t các lu</a:t>
            </a:r>
            <a:r>
              <a:rPr lang="en-US" sz="4400">
                <a:latin typeface="Cambria"/>
                <a:cs typeface="Cambria"/>
              </a:rPr>
              <a:t>ậ</a:t>
            </a:r>
            <a:r>
              <a:rPr sz="4400">
                <a:latin typeface="Cambria"/>
                <a:cs typeface="Cambria"/>
              </a:rPr>
              <a:t>t </a:t>
            </a:r>
            <a:r>
              <a:rPr sz="4400" dirty="0">
                <a:latin typeface="Cambria"/>
                <a:cs typeface="Cambria"/>
              </a:rPr>
              <a:t>ứng với </a:t>
            </a:r>
            <a:r>
              <a:rPr sz="4400">
                <a:latin typeface="Cambria"/>
                <a:cs typeface="Cambria"/>
              </a:rPr>
              <a:t>những </a:t>
            </a:r>
            <a:r>
              <a:rPr lang="vi-VN" sz="4400">
                <a:latin typeface="Cambria"/>
                <a:cs typeface="Cambria"/>
              </a:rPr>
              <a:t>tập </a:t>
            </a:r>
            <a:r>
              <a:rPr sz="4400">
                <a:latin typeface="Cambria"/>
                <a:cs typeface="Cambria"/>
              </a:rPr>
              <a:t>mờ cụ th</a:t>
            </a:r>
            <a:r>
              <a:rPr lang="en-US" sz="4400">
                <a:latin typeface="Cambria"/>
                <a:cs typeface="Cambria"/>
              </a:rPr>
              <a:t>ể</a:t>
            </a:r>
            <a:r>
              <a:rPr sz="4400">
                <a:latin typeface="Cambria"/>
                <a:cs typeface="Cambria"/>
              </a:rPr>
              <a:t>, </a:t>
            </a:r>
            <a:r>
              <a:rPr sz="4400" dirty="0">
                <a:latin typeface="Cambria"/>
                <a:cs typeface="Cambria"/>
              </a:rPr>
              <a:t>ở đây có </a:t>
            </a:r>
            <a:r>
              <a:rPr sz="4400">
                <a:latin typeface="Cambria"/>
                <a:cs typeface="Cambria"/>
              </a:rPr>
              <a:t>3 </a:t>
            </a:r>
            <a:r>
              <a:rPr lang="vi-VN" sz="4400">
                <a:latin typeface="Cambria"/>
                <a:cs typeface="Cambria"/>
              </a:rPr>
              <a:t>tập </a:t>
            </a:r>
            <a:r>
              <a:rPr sz="4400">
                <a:latin typeface="Cambria"/>
                <a:cs typeface="Cambria"/>
              </a:rPr>
              <a:t>mờ v</a:t>
            </a:r>
            <a:r>
              <a:rPr lang="en-US" sz="4400">
                <a:latin typeface="Cambria"/>
                <a:cs typeface="Cambria"/>
              </a:rPr>
              <a:t>ề</a:t>
            </a:r>
            <a:r>
              <a:rPr sz="4400">
                <a:latin typeface="Cambria"/>
                <a:cs typeface="Cambria"/>
              </a:rPr>
              <a:t> đ</a:t>
            </a:r>
            <a:r>
              <a:rPr lang="en-US" sz="4400">
                <a:latin typeface="Cambria"/>
                <a:cs typeface="Cambria"/>
              </a:rPr>
              <a:t>ộ</a:t>
            </a:r>
            <a:r>
              <a:rPr sz="4400">
                <a:latin typeface="Cambria"/>
                <a:cs typeface="Cambria"/>
              </a:rPr>
              <a:t> b</a:t>
            </a:r>
            <a:r>
              <a:rPr lang="en-US" sz="4400">
                <a:latin typeface="Cambria"/>
                <a:cs typeface="Cambria"/>
              </a:rPr>
              <a:t>ẩ</a:t>
            </a:r>
            <a:r>
              <a:rPr sz="4400">
                <a:latin typeface="Cambria"/>
                <a:cs typeface="Cambria"/>
              </a:rPr>
              <a:t>n</a:t>
            </a:r>
            <a:r>
              <a:rPr lang="en-US" sz="4400">
                <a:latin typeface="Cambria"/>
                <a:cs typeface="Cambria"/>
              </a:rPr>
              <a:t> </a:t>
            </a:r>
            <a:r>
              <a:rPr sz="4400">
                <a:latin typeface="Cambria"/>
                <a:cs typeface="Cambria"/>
              </a:rPr>
              <a:t>và 3 </a:t>
            </a:r>
            <a:r>
              <a:rPr lang="vi-VN" sz="4400">
                <a:latin typeface="Cambria"/>
                <a:cs typeface="Cambria"/>
              </a:rPr>
              <a:t>tập </a:t>
            </a:r>
            <a:r>
              <a:rPr sz="4400">
                <a:latin typeface="Cambria"/>
                <a:cs typeface="Cambria"/>
              </a:rPr>
              <a:t>mờ v</a:t>
            </a:r>
            <a:r>
              <a:rPr lang="en-US" sz="4400">
                <a:latin typeface="Cambria"/>
                <a:cs typeface="Cambria"/>
              </a:rPr>
              <a:t>ề</a:t>
            </a:r>
            <a:r>
              <a:rPr sz="4400">
                <a:latin typeface="Cambria"/>
                <a:cs typeface="Cambria"/>
              </a:rPr>
              <a:t> lượng d</a:t>
            </a:r>
            <a:r>
              <a:rPr lang="en-US" sz="4400">
                <a:latin typeface="Cambria"/>
                <a:cs typeface="Cambria"/>
              </a:rPr>
              <a:t>ầ</a:t>
            </a:r>
            <a:r>
              <a:rPr sz="4400">
                <a:latin typeface="Cambria"/>
                <a:cs typeface="Cambria"/>
              </a:rPr>
              <a:t>u </a:t>
            </a:r>
            <a:r>
              <a:rPr sz="4400" dirty="0">
                <a:latin typeface="Cambria"/>
                <a:cs typeface="Cambria"/>
              </a:rPr>
              <a:t>mở dı́nh trê</a:t>
            </a:r>
            <a:r>
              <a:rPr sz="4400">
                <a:latin typeface="Cambria"/>
                <a:cs typeface="Cambria"/>
              </a:rPr>
              <a:t>n qu</a:t>
            </a:r>
            <a:r>
              <a:rPr lang="en-US" sz="4400">
                <a:latin typeface="Cambria"/>
                <a:cs typeface="Cambria"/>
              </a:rPr>
              <a:t>ầ</a:t>
            </a:r>
            <a:r>
              <a:rPr sz="4400">
                <a:latin typeface="Cambria"/>
                <a:cs typeface="Cambria"/>
              </a:rPr>
              <a:t>n </a:t>
            </a:r>
            <a:r>
              <a:rPr sz="4400" dirty="0">
                <a:latin typeface="Cambria"/>
                <a:cs typeface="Cambria"/>
              </a:rPr>
              <a:t>áo.</a:t>
            </a:r>
            <a:endParaRPr sz="4400">
              <a:latin typeface="Cambria"/>
              <a:cs typeface="Cambria"/>
            </a:endParaRPr>
          </a:p>
          <a:p>
            <a:pPr marL="514984" indent="-502920">
              <a:lnSpc>
                <a:spcPct val="150000"/>
              </a:lnSpc>
              <a:buSzPct val="123529"/>
              <a:buChar char="•"/>
              <a:tabLst>
                <a:tab pos="515620" algn="l"/>
              </a:tabLst>
            </a:pPr>
            <a:r>
              <a:rPr sz="4400">
                <a:latin typeface="Cambria"/>
                <a:cs typeface="Cambria"/>
              </a:rPr>
              <a:t>Lu</a:t>
            </a:r>
            <a:r>
              <a:rPr lang="en-US" sz="4400">
                <a:latin typeface="Cambria"/>
                <a:cs typeface="Cambria"/>
              </a:rPr>
              <a:t>ậ</a:t>
            </a:r>
            <a:r>
              <a:rPr sz="4400">
                <a:latin typeface="Cambria"/>
                <a:cs typeface="Cambria"/>
              </a:rPr>
              <a:t>t</a:t>
            </a:r>
          </a:p>
          <a:p>
            <a:pPr marL="1059180" lvl="1" indent="-544830">
              <a:lnSpc>
                <a:spcPct val="150000"/>
              </a:lnSpc>
              <a:buSzPct val="123529"/>
              <a:buFont typeface="Microsoft Sans Serif"/>
              <a:buChar char="‣"/>
              <a:tabLst>
                <a:tab pos="1059815" algn="l"/>
              </a:tabLst>
            </a:pPr>
            <a:r>
              <a:rPr sz="4400" dirty="0">
                <a:solidFill>
                  <a:srgbClr val="011993"/>
                </a:solidFill>
                <a:latin typeface="Cambria"/>
                <a:cs typeface="Cambria"/>
              </a:rPr>
              <a:t>(R1</a:t>
            </a:r>
            <a:r>
              <a:rPr sz="4400">
                <a:solidFill>
                  <a:srgbClr val="011993"/>
                </a:solidFill>
                <a:latin typeface="Cambria"/>
                <a:cs typeface="Cambria"/>
              </a:rPr>
              <a:t>): N</a:t>
            </a:r>
            <a:r>
              <a:rPr lang="en-US" sz="4400">
                <a:solidFill>
                  <a:srgbClr val="011993"/>
                </a:solidFill>
                <a:latin typeface="Cambria"/>
                <a:cs typeface="Cambria"/>
              </a:rPr>
              <a:t>ế</a:t>
            </a:r>
            <a:r>
              <a:rPr sz="4400">
                <a:solidFill>
                  <a:srgbClr val="011993"/>
                </a:solidFill>
                <a:latin typeface="Cambria"/>
                <a:cs typeface="Cambria"/>
              </a:rPr>
              <a:t>u b</a:t>
            </a:r>
            <a:r>
              <a:rPr lang="en-US" sz="4400">
                <a:solidFill>
                  <a:srgbClr val="011993"/>
                </a:solidFill>
                <a:latin typeface="Cambria"/>
                <a:cs typeface="Cambria"/>
              </a:rPr>
              <a:t>ẩ</a:t>
            </a:r>
            <a:r>
              <a:rPr sz="4400">
                <a:solidFill>
                  <a:srgbClr val="011993"/>
                </a:solidFill>
                <a:latin typeface="Cambria"/>
                <a:cs typeface="Cambria"/>
              </a:rPr>
              <a:t>n nhi</a:t>
            </a:r>
            <a:r>
              <a:rPr lang="en-US" sz="4400">
                <a:solidFill>
                  <a:srgbClr val="011993"/>
                </a:solidFill>
                <a:latin typeface="Cambria"/>
                <a:cs typeface="Cambria"/>
              </a:rPr>
              <a:t>ề</a:t>
            </a:r>
            <a:r>
              <a:rPr sz="4400">
                <a:solidFill>
                  <a:srgbClr val="011993"/>
                </a:solidFill>
                <a:latin typeface="Cambria"/>
                <a:cs typeface="Cambria"/>
              </a:rPr>
              <a:t>u và d</a:t>
            </a:r>
            <a:r>
              <a:rPr lang="en-US" sz="4400">
                <a:solidFill>
                  <a:srgbClr val="011993"/>
                </a:solidFill>
                <a:latin typeface="Cambria"/>
                <a:cs typeface="Cambria"/>
              </a:rPr>
              <a:t>ầ</a:t>
            </a:r>
            <a:r>
              <a:rPr sz="4400">
                <a:solidFill>
                  <a:srgbClr val="011993"/>
                </a:solidFill>
                <a:latin typeface="Cambria"/>
                <a:cs typeface="Cambria"/>
              </a:rPr>
              <a:t>u mở nhi</a:t>
            </a:r>
            <a:r>
              <a:rPr lang="en-US" sz="4400">
                <a:solidFill>
                  <a:srgbClr val="011993"/>
                </a:solidFill>
                <a:latin typeface="Cambria"/>
                <a:cs typeface="Cambria"/>
              </a:rPr>
              <a:t>ề</a:t>
            </a:r>
            <a:r>
              <a:rPr sz="4400">
                <a:solidFill>
                  <a:srgbClr val="011993"/>
                </a:solidFill>
                <a:latin typeface="Cambria"/>
                <a:cs typeface="Cambria"/>
              </a:rPr>
              <a:t>u </a:t>
            </a:r>
            <a:r>
              <a:rPr sz="4400" dirty="0">
                <a:solidFill>
                  <a:srgbClr val="011993"/>
                </a:solidFill>
                <a:latin typeface="Cambria"/>
                <a:cs typeface="Cambria"/>
              </a:rPr>
              <a:t>thı̀ thời </a:t>
            </a:r>
            <a:r>
              <a:rPr sz="4400">
                <a:solidFill>
                  <a:srgbClr val="011993"/>
                </a:solidFill>
                <a:latin typeface="Cambria"/>
                <a:cs typeface="Cambria"/>
              </a:rPr>
              <a:t>gian gi</a:t>
            </a:r>
            <a:r>
              <a:rPr lang="en-US" sz="4400">
                <a:solidFill>
                  <a:srgbClr val="011993"/>
                </a:solidFill>
                <a:latin typeface="Cambria"/>
                <a:cs typeface="Cambria"/>
              </a:rPr>
              <a:t>ặ</a:t>
            </a:r>
            <a:r>
              <a:rPr sz="4400">
                <a:solidFill>
                  <a:srgbClr val="011993"/>
                </a:solidFill>
                <a:latin typeface="Cambria"/>
                <a:cs typeface="Cambria"/>
              </a:rPr>
              <a:t>t r</a:t>
            </a:r>
            <a:r>
              <a:rPr lang="en-US" sz="4400">
                <a:solidFill>
                  <a:srgbClr val="011993"/>
                </a:solidFill>
                <a:latin typeface="Cambria"/>
                <a:cs typeface="Cambria"/>
              </a:rPr>
              <a:t>ấ</a:t>
            </a:r>
            <a:r>
              <a:rPr sz="4400">
                <a:solidFill>
                  <a:srgbClr val="011993"/>
                </a:solidFill>
                <a:latin typeface="Cambria"/>
                <a:cs typeface="Cambria"/>
              </a:rPr>
              <a:t>t </a:t>
            </a:r>
            <a:r>
              <a:rPr sz="4400" dirty="0">
                <a:solidFill>
                  <a:srgbClr val="011993"/>
                </a:solidFill>
                <a:latin typeface="Cambria"/>
                <a:cs typeface="Cambria"/>
              </a:rPr>
              <a:t>lâu</a:t>
            </a:r>
            <a:endParaRPr sz="4400">
              <a:latin typeface="Cambria"/>
              <a:cs typeface="Cambria"/>
            </a:endParaRPr>
          </a:p>
          <a:p>
            <a:pPr marL="1059180" lvl="1" indent="-544830">
              <a:lnSpc>
                <a:spcPct val="150000"/>
              </a:lnSpc>
              <a:buSzPct val="123529"/>
              <a:buFont typeface="Microsoft Sans Serif"/>
              <a:buChar char="‣"/>
              <a:tabLst>
                <a:tab pos="1059815" algn="l"/>
              </a:tabLst>
            </a:pPr>
            <a:r>
              <a:rPr sz="4400" dirty="0">
                <a:solidFill>
                  <a:srgbClr val="011993"/>
                </a:solidFill>
                <a:latin typeface="Cambria"/>
                <a:cs typeface="Cambria"/>
              </a:rPr>
              <a:t>(R2</a:t>
            </a:r>
            <a:r>
              <a:rPr sz="4400">
                <a:solidFill>
                  <a:srgbClr val="011993"/>
                </a:solidFill>
                <a:latin typeface="Cambria"/>
                <a:cs typeface="Cambria"/>
              </a:rPr>
              <a:t>): N</a:t>
            </a:r>
            <a:r>
              <a:rPr lang="en-US" sz="4400">
                <a:solidFill>
                  <a:srgbClr val="011993"/>
                </a:solidFill>
                <a:latin typeface="Cambria"/>
                <a:cs typeface="Cambria"/>
              </a:rPr>
              <a:t>ế</a:t>
            </a:r>
            <a:r>
              <a:rPr sz="4400">
                <a:solidFill>
                  <a:srgbClr val="011993"/>
                </a:solidFill>
                <a:latin typeface="Cambria"/>
                <a:cs typeface="Cambria"/>
              </a:rPr>
              <a:t>u b</a:t>
            </a:r>
            <a:r>
              <a:rPr lang="en-US" sz="4400">
                <a:solidFill>
                  <a:srgbClr val="011993"/>
                </a:solidFill>
                <a:latin typeface="Cambria"/>
                <a:cs typeface="Cambria"/>
              </a:rPr>
              <a:t>ẩ</a:t>
            </a:r>
            <a:r>
              <a:rPr sz="4400">
                <a:solidFill>
                  <a:srgbClr val="011993"/>
                </a:solidFill>
                <a:latin typeface="Cambria"/>
                <a:cs typeface="Cambria"/>
              </a:rPr>
              <a:t>n </a:t>
            </a:r>
            <a:r>
              <a:rPr sz="4400" dirty="0">
                <a:solidFill>
                  <a:srgbClr val="011993"/>
                </a:solidFill>
                <a:latin typeface="Cambria"/>
                <a:cs typeface="Cambria"/>
              </a:rPr>
              <a:t>vừa </a:t>
            </a:r>
            <a:r>
              <a:rPr sz="4400">
                <a:solidFill>
                  <a:srgbClr val="011993"/>
                </a:solidFill>
                <a:latin typeface="Cambria"/>
                <a:cs typeface="Cambria"/>
              </a:rPr>
              <a:t>và d</a:t>
            </a:r>
            <a:r>
              <a:rPr lang="en-US" sz="4400">
                <a:solidFill>
                  <a:srgbClr val="011993"/>
                </a:solidFill>
                <a:latin typeface="Cambria"/>
                <a:cs typeface="Cambria"/>
              </a:rPr>
              <a:t>ầ</a:t>
            </a:r>
            <a:r>
              <a:rPr sz="4400">
                <a:solidFill>
                  <a:srgbClr val="011993"/>
                </a:solidFill>
                <a:latin typeface="Cambria"/>
                <a:cs typeface="Cambria"/>
              </a:rPr>
              <a:t>u mở nhi</a:t>
            </a:r>
            <a:r>
              <a:rPr lang="en-US" sz="4400">
                <a:solidFill>
                  <a:srgbClr val="011993"/>
                </a:solidFill>
                <a:latin typeface="Cambria"/>
                <a:cs typeface="Cambria"/>
              </a:rPr>
              <a:t>ề</a:t>
            </a:r>
            <a:r>
              <a:rPr sz="4400">
                <a:solidFill>
                  <a:srgbClr val="011993"/>
                </a:solidFill>
                <a:latin typeface="Cambria"/>
                <a:cs typeface="Cambria"/>
              </a:rPr>
              <a:t>u </a:t>
            </a:r>
            <a:r>
              <a:rPr sz="4400" dirty="0">
                <a:solidFill>
                  <a:srgbClr val="011993"/>
                </a:solidFill>
                <a:latin typeface="Cambria"/>
                <a:cs typeface="Cambria"/>
              </a:rPr>
              <a:t>thı̀ thời </a:t>
            </a:r>
            <a:r>
              <a:rPr sz="4400">
                <a:solidFill>
                  <a:srgbClr val="011993"/>
                </a:solidFill>
                <a:latin typeface="Cambria"/>
                <a:cs typeface="Cambria"/>
              </a:rPr>
              <a:t>gian gi</a:t>
            </a:r>
            <a:r>
              <a:rPr lang="en-US" sz="4400">
                <a:solidFill>
                  <a:srgbClr val="011993"/>
                </a:solidFill>
                <a:latin typeface="Cambria"/>
                <a:cs typeface="Cambria"/>
              </a:rPr>
              <a:t>ặ</a:t>
            </a:r>
            <a:r>
              <a:rPr sz="4400">
                <a:solidFill>
                  <a:srgbClr val="011993"/>
                </a:solidFill>
                <a:latin typeface="Cambria"/>
                <a:cs typeface="Cambria"/>
              </a:rPr>
              <a:t>t </a:t>
            </a:r>
            <a:r>
              <a:rPr sz="4400" dirty="0">
                <a:solidFill>
                  <a:srgbClr val="011993"/>
                </a:solidFill>
                <a:latin typeface="Cambria"/>
                <a:cs typeface="Cambria"/>
              </a:rPr>
              <a:t>lâu</a:t>
            </a:r>
            <a:endParaRPr sz="4400">
              <a:latin typeface="Cambria"/>
              <a:cs typeface="Cambria"/>
            </a:endParaRPr>
          </a:p>
          <a:p>
            <a:pPr marL="1059180" lvl="1" indent="-544830">
              <a:lnSpc>
                <a:spcPct val="150000"/>
              </a:lnSpc>
              <a:buSzPct val="123529"/>
              <a:buFont typeface="Microsoft Sans Serif"/>
              <a:buChar char="‣"/>
              <a:tabLst>
                <a:tab pos="1059815" algn="l"/>
              </a:tabLst>
            </a:pPr>
            <a:r>
              <a:rPr sz="4400" dirty="0">
                <a:solidFill>
                  <a:srgbClr val="011993"/>
                </a:solidFill>
                <a:latin typeface="Cambria"/>
                <a:cs typeface="Cambria"/>
              </a:rPr>
              <a:t>(R3</a:t>
            </a:r>
            <a:r>
              <a:rPr sz="4400">
                <a:solidFill>
                  <a:srgbClr val="011993"/>
                </a:solidFill>
                <a:latin typeface="Cambria"/>
                <a:cs typeface="Cambria"/>
              </a:rPr>
              <a:t>): N</a:t>
            </a:r>
            <a:r>
              <a:rPr lang="en-US" sz="4400">
                <a:solidFill>
                  <a:srgbClr val="011993"/>
                </a:solidFill>
                <a:latin typeface="Cambria"/>
                <a:cs typeface="Cambria"/>
              </a:rPr>
              <a:t>ế</a:t>
            </a:r>
            <a:r>
              <a:rPr sz="4400">
                <a:solidFill>
                  <a:srgbClr val="011993"/>
                </a:solidFill>
                <a:latin typeface="Cambria"/>
                <a:cs typeface="Cambria"/>
              </a:rPr>
              <a:t>u b</a:t>
            </a:r>
            <a:r>
              <a:rPr lang="en-US" sz="4400">
                <a:solidFill>
                  <a:srgbClr val="011993"/>
                </a:solidFill>
                <a:latin typeface="Cambria"/>
                <a:cs typeface="Cambria"/>
              </a:rPr>
              <a:t>ẩ</a:t>
            </a:r>
            <a:r>
              <a:rPr sz="4400">
                <a:solidFill>
                  <a:srgbClr val="011993"/>
                </a:solidFill>
                <a:latin typeface="Cambria"/>
                <a:cs typeface="Cambria"/>
              </a:rPr>
              <a:t>n </a:t>
            </a:r>
            <a:r>
              <a:rPr sz="4400" dirty="0">
                <a:solidFill>
                  <a:srgbClr val="011993"/>
                </a:solidFill>
                <a:latin typeface="Cambria"/>
                <a:cs typeface="Cambria"/>
              </a:rPr>
              <a:t>ı́t </a:t>
            </a:r>
            <a:r>
              <a:rPr sz="4400">
                <a:solidFill>
                  <a:srgbClr val="011993"/>
                </a:solidFill>
                <a:latin typeface="Cambria"/>
                <a:cs typeface="Cambria"/>
              </a:rPr>
              <a:t>và d</a:t>
            </a:r>
            <a:r>
              <a:rPr lang="en-US" sz="4400">
                <a:solidFill>
                  <a:srgbClr val="011993"/>
                </a:solidFill>
                <a:latin typeface="Cambria"/>
                <a:cs typeface="Cambria"/>
              </a:rPr>
              <a:t>ầ</a:t>
            </a:r>
            <a:r>
              <a:rPr sz="4400">
                <a:solidFill>
                  <a:srgbClr val="011993"/>
                </a:solidFill>
                <a:latin typeface="Cambria"/>
                <a:cs typeface="Cambria"/>
              </a:rPr>
              <a:t>u mở nhi</a:t>
            </a:r>
            <a:r>
              <a:rPr lang="en-US" sz="4400">
                <a:solidFill>
                  <a:srgbClr val="011993"/>
                </a:solidFill>
                <a:latin typeface="Cambria"/>
                <a:cs typeface="Cambria"/>
              </a:rPr>
              <a:t>ề</a:t>
            </a:r>
            <a:r>
              <a:rPr sz="4400">
                <a:solidFill>
                  <a:srgbClr val="011993"/>
                </a:solidFill>
                <a:latin typeface="Cambria"/>
                <a:cs typeface="Cambria"/>
              </a:rPr>
              <a:t>u </a:t>
            </a:r>
            <a:r>
              <a:rPr sz="4400" dirty="0">
                <a:solidFill>
                  <a:srgbClr val="011993"/>
                </a:solidFill>
                <a:latin typeface="Cambria"/>
                <a:cs typeface="Cambria"/>
              </a:rPr>
              <a:t>thı̀ thời </a:t>
            </a:r>
            <a:r>
              <a:rPr sz="4400">
                <a:solidFill>
                  <a:srgbClr val="011993"/>
                </a:solidFill>
                <a:latin typeface="Cambria"/>
                <a:cs typeface="Cambria"/>
              </a:rPr>
              <a:t>gian gi</a:t>
            </a:r>
            <a:r>
              <a:rPr lang="en-US" sz="4400">
                <a:solidFill>
                  <a:srgbClr val="011993"/>
                </a:solidFill>
                <a:latin typeface="Cambria"/>
                <a:cs typeface="Cambria"/>
              </a:rPr>
              <a:t>ặ</a:t>
            </a:r>
            <a:r>
              <a:rPr sz="4400">
                <a:solidFill>
                  <a:srgbClr val="011993"/>
                </a:solidFill>
                <a:latin typeface="Cambria"/>
                <a:cs typeface="Cambria"/>
              </a:rPr>
              <a:t>t </a:t>
            </a:r>
            <a:r>
              <a:rPr sz="4400" dirty="0">
                <a:solidFill>
                  <a:srgbClr val="011993"/>
                </a:solidFill>
                <a:latin typeface="Cambria"/>
                <a:cs typeface="Cambria"/>
              </a:rPr>
              <a:t>lâu</a:t>
            </a:r>
            <a:endParaRPr sz="4400">
              <a:latin typeface="Cambria"/>
              <a:cs typeface="Cambria"/>
            </a:endParaRPr>
          </a:p>
          <a:p>
            <a:pPr marL="1059180" lvl="1" indent="-544830">
              <a:lnSpc>
                <a:spcPct val="150000"/>
              </a:lnSpc>
              <a:buSzPct val="123529"/>
              <a:buFont typeface="Microsoft Sans Serif"/>
              <a:buChar char="‣"/>
              <a:tabLst>
                <a:tab pos="1059815" algn="l"/>
              </a:tabLst>
            </a:pPr>
            <a:r>
              <a:rPr sz="4400" dirty="0">
                <a:solidFill>
                  <a:srgbClr val="011993"/>
                </a:solidFill>
                <a:latin typeface="Cambria"/>
                <a:cs typeface="Cambria"/>
              </a:rPr>
              <a:t>(R4</a:t>
            </a:r>
            <a:r>
              <a:rPr sz="4400">
                <a:solidFill>
                  <a:srgbClr val="011993"/>
                </a:solidFill>
                <a:latin typeface="Cambria"/>
                <a:cs typeface="Cambria"/>
              </a:rPr>
              <a:t>): N</a:t>
            </a:r>
            <a:r>
              <a:rPr lang="en-US" sz="4400">
                <a:solidFill>
                  <a:srgbClr val="011993"/>
                </a:solidFill>
                <a:latin typeface="Cambria"/>
                <a:cs typeface="Cambria"/>
              </a:rPr>
              <a:t>ế</a:t>
            </a:r>
            <a:r>
              <a:rPr sz="4400">
                <a:solidFill>
                  <a:srgbClr val="011993"/>
                </a:solidFill>
                <a:latin typeface="Cambria"/>
                <a:cs typeface="Cambria"/>
              </a:rPr>
              <a:t>u b</a:t>
            </a:r>
            <a:r>
              <a:rPr lang="en-US" sz="4400">
                <a:solidFill>
                  <a:srgbClr val="011993"/>
                </a:solidFill>
                <a:latin typeface="Cambria"/>
                <a:cs typeface="Cambria"/>
              </a:rPr>
              <a:t>ẩ</a:t>
            </a:r>
            <a:r>
              <a:rPr sz="4400">
                <a:solidFill>
                  <a:srgbClr val="011993"/>
                </a:solidFill>
                <a:latin typeface="Cambria"/>
                <a:cs typeface="Cambria"/>
              </a:rPr>
              <a:t>n nhi</a:t>
            </a:r>
            <a:r>
              <a:rPr lang="en-US" sz="4400">
                <a:solidFill>
                  <a:srgbClr val="011993"/>
                </a:solidFill>
                <a:latin typeface="Cambria"/>
                <a:cs typeface="Cambria"/>
              </a:rPr>
              <a:t>ề</a:t>
            </a:r>
            <a:r>
              <a:rPr sz="4400">
                <a:solidFill>
                  <a:srgbClr val="011993"/>
                </a:solidFill>
                <a:latin typeface="Cambria"/>
                <a:cs typeface="Cambria"/>
              </a:rPr>
              <a:t>u và d</a:t>
            </a:r>
            <a:r>
              <a:rPr lang="en-US" sz="4400">
                <a:solidFill>
                  <a:srgbClr val="011993"/>
                </a:solidFill>
                <a:latin typeface="Cambria"/>
                <a:cs typeface="Cambria"/>
              </a:rPr>
              <a:t>ầ</a:t>
            </a:r>
            <a:r>
              <a:rPr sz="4400">
                <a:solidFill>
                  <a:srgbClr val="011993"/>
                </a:solidFill>
                <a:latin typeface="Cambria"/>
                <a:cs typeface="Cambria"/>
              </a:rPr>
              <a:t>u </a:t>
            </a:r>
            <a:r>
              <a:rPr sz="4400" dirty="0">
                <a:solidFill>
                  <a:srgbClr val="011993"/>
                </a:solidFill>
                <a:latin typeface="Cambria"/>
                <a:cs typeface="Cambria"/>
              </a:rPr>
              <a:t>mở vừa phải thı̀ thời </a:t>
            </a:r>
            <a:r>
              <a:rPr sz="4400">
                <a:solidFill>
                  <a:srgbClr val="011993"/>
                </a:solidFill>
                <a:latin typeface="Cambria"/>
                <a:cs typeface="Cambria"/>
              </a:rPr>
              <a:t>gian gi</a:t>
            </a:r>
            <a:r>
              <a:rPr lang="en-US" sz="4400">
                <a:solidFill>
                  <a:srgbClr val="011993"/>
                </a:solidFill>
                <a:latin typeface="Cambria"/>
                <a:cs typeface="Cambria"/>
              </a:rPr>
              <a:t>ặ</a:t>
            </a:r>
            <a:r>
              <a:rPr sz="4400">
                <a:solidFill>
                  <a:srgbClr val="011993"/>
                </a:solidFill>
                <a:latin typeface="Cambria"/>
                <a:cs typeface="Cambria"/>
              </a:rPr>
              <a:t>t </a:t>
            </a:r>
            <a:r>
              <a:rPr sz="4400" dirty="0">
                <a:solidFill>
                  <a:srgbClr val="011993"/>
                </a:solidFill>
                <a:latin typeface="Cambria"/>
                <a:cs typeface="Cambria"/>
              </a:rPr>
              <a:t>lâu</a:t>
            </a:r>
            <a:endParaRPr sz="4400">
              <a:latin typeface="Cambria"/>
              <a:cs typeface="Cambria"/>
            </a:endParaRPr>
          </a:p>
          <a:p>
            <a:pPr marL="1059180" lvl="1" indent="-544830">
              <a:lnSpc>
                <a:spcPct val="150000"/>
              </a:lnSpc>
              <a:buSzPct val="123529"/>
              <a:buFont typeface="Microsoft Sans Serif"/>
              <a:buChar char="‣"/>
              <a:tabLst>
                <a:tab pos="1059815" algn="l"/>
              </a:tabLst>
            </a:pPr>
            <a:r>
              <a:rPr sz="4400" dirty="0">
                <a:solidFill>
                  <a:srgbClr val="011993"/>
                </a:solidFill>
                <a:latin typeface="Cambria"/>
                <a:cs typeface="Cambria"/>
              </a:rPr>
              <a:t>(R5</a:t>
            </a:r>
            <a:r>
              <a:rPr sz="4400">
                <a:solidFill>
                  <a:srgbClr val="011993"/>
                </a:solidFill>
                <a:latin typeface="Cambria"/>
                <a:cs typeface="Cambria"/>
              </a:rPr>
              <a:t>): N</a:t>
            </a:r>
            <a:r>
              <a:rPr lang="en-US" sz="4400">
                <a:solidFill>
                  <a:srgbClr val="011993"/>
                </a:solidFill>
                <a:latin typeface="Cambria"/>
                <a:cs typeface="Cambria"/>
              </a:rPr>
              <a:t>ế</a:t>
            </a:r>
            <a:r>
              <a:rPr sz="4400">
                <a:solidFill>
                  <a:srgbClr val="011993"/>
                </a:solidFill>
                <a:latin typeface="Cambria"/>
                <a:cs typeface="Cambria"/>
              </a:rPr>
              <a:t>u b</a:t>
            </a:r>
            <a:r>
              <a:rPr lang="en-US" sz="4400">
                <a:solidFill>
                  <a:srgbClr val="011993"/>
                </a:solidFill>
                <a:latin typeface="Cambria"/>
                <a:cs typeface="Cambria"/>
              </a:rPr>
              <a:t>ẩ</a:t>
            </a:r>
            <a:r>
              <a:rPr sz="4400">
                <a:solidFill>
                  <a:srgbClr val="011993"/>
                </a:solidFill>
                <a:latin typeface="Cambria"/>
                <a:cs typeface="Cambria"/>
              </a:rPr>
              <a:t>n </a:t>
            </a:r>
            <a:r>
              <a:rPr sz="4400" dirty="0">
                <a:solidFill>
                  <a:srgbClr val="011993"/>
                </a:solidFill>
                <a:latin typeface="Cambria"/>
                <a:cs typeface="Cambria"/>
              </a:rPr>
              <a:t>vừa </a:t>
            </a:r>
            <a:r>
              <a:rPr sz="4400">
                <a:solidFill>
                  <a:srgbClr val="011993"/>
                </a:solidFill>
                <a:latin typeface="Cambria"/>
                <a:cs typeface="Cambria"/>
              </a:rPr>
              <a:t>và d</a:t>
            </a:r>
            <a:r>
              <a:rPr lang="en-US" sz="4400">
                <a:solidFill>
                  <a:srgbClr val="011993"/>
                </a:solidFill>
                <a:latin typeface="Cambria"/>
                <a:cs typeface="Cambria"/>
              </a:rPr>
              <a:t>ầ</a:t>
            </a:r>
            <a:r>
              <a:rPr sz="4400">
                <a:solidFill>
                  <a:srgbClr val="011993"/>
                </a:solidFill>
                <a:latin typeface="Cambria"/>
                <a:cs typeface="Cambria"/>
              </a:rPr>
              <a:t>u </a:t>
            </a:r>
            <a:r>
              <a:rPr sz="4400" dirty="0">
                <a:solidFill>
                  <a:srgbClr val="011993"/>
                </a:solidFill>
                <a:latin typeface="Cambria"/>
                <a:cs typeface="Cambria"/>
              </a:rPr>
              <a:t>mở vừa phải thı̀ thời </a:t>
            </a:r>
            <a:r>
              <a:rPr sz="4400">
                <a:solidFill>
                  <a:srgbClr val="011993"/>
                </a:solidFill>
                <a:latin typeface="Cambria"/>
                <a:cs typeface="Cambria"/>
              </a:rPr>
              <a:t>gian gi</a:t>
            </a:r>
            <a:r>
              <a:rPr lang="en-US" sz="4400">
                <a:solidFill>
                  <a:srgbClr val="011993"/>
                </a:solidFill>
                <a:latin typeface="Cambria"/>
                <a:cs typeface="Cambria"/>
              </a:rPr>
              <a:t>ặ</a:t>
            </a:r>
            <a:r>
              <a:rPr sz="4400">
                <a:solidFill>
                  <a:srgbClr val="011993"/>
                </a:solidFill>
                <a:latin typeface="Cambria"/>
                <a:cs typeface="Cambria"/>
              </a:rPr>
              <a:t>t </a:t>
            </a:r>
            <a:r>
              <a:rPr sz="4400" dirty="0">
                <a:solidFill>
                  <a:srgbClr val="011993"/>
                </a:solidFill>
                <a:latin typeface="Cambria"/>
                <a:cs typeface="Cambria"/>
              </a:rPr>
              <a:t>trung bı̀nh</a:t>
            </a:r>
            <a:endParaRPr sz="4400">
              <a:latin typeface="Cambria"/>
              <a:cs typeface="Cambria"/>
            </a:endParaRPr>
          </a:p>
          <a:p>
            <a:pPr marL="1059180" lvl="1" indent="-544830">
              <a:lnSpc>
                <a:spcPct val="150000"/>
              </a:lnSpc>
              <a:buSzPct val="123529"/>
              <a:buFont typeface="Microsoft Sans Serif"/>
              <a:buChar char="‣"/>
              <a:tabLst>
                <a:tab pos="1059815" algn="l"/>
              </a:tabLst>
            </a:pPr>
            <a:r>
              <a:rPr sz="4400" dirty="0">
                <a:solidFill>
                  <a:srgbClr val="011993"/>
                </a:solidFill>
                <a:latin typeface="Cambria"/>
                <a:cs typeface="Cambria"/>
              </a:rPr>
              <a:t>(R6</a:t>
            </a:r>
            <a:r>
              <a:rPr sz="4400">
                <a:solidFill>
                  <a:srgbClr val="011993"/>
                </a:solidFill>
                <a:latin typeface="Cambria"/>
                <a:cs typeface="Cambria"/>
              </a:rPr>
              <a:t>): N</a:t>
            </a:r>
            <a:r>
              <a:rPr lang="en-US" sz="4400">
                <a:solidFill>
                  <a:srgbClr val="011993"/>
                </a:solidFill>
                <a:latin typeface="Cambria"/>
                <a:cs typeface="Cambria"/>
              </a:rPr>
              <a:t>ế</a:t>
            </a:r>
            <a:r>
              <a:rPr sz="4400">
                <a:solidFill>
                  <a:srgbClr val="011993"/>
                </a:solidFill>
                <a:latin typeface="Cambria"/>
                <a:cs typeface="Cambria"/>
              </a:rPr>
              <a:t>u b</a:t>
            </a:r>
            <a:r>
              <a:rPr lang="en-US" sz="4400">
                <a:solidFill>
                  <a:srgbClr val="011993"/>
                </a:solidFill>
                <a:latin typeface="Cambria"/>
                <a:cs typeface="Cambria"/>
              </a:rPr>
              <a:t>ẩ</a:t>
            </a:r>
            <a:r>
              <a:rPr sz="4400">
                <a:solidFill>
                  <a:srgbClr val="011993"/>
                </a:solidFill>
                <a:latin typeface="Cambria"/>
                <a:cs typeface="Cambria"/>
              </a:rPr>
              <a:t>n </a:t>
            </a:r>
            <a:r>
              <a:rPr sz="4400" dirty="0">
                <a:solidFill>
                  <a:srgbClr val="011993"/>
                </a:solidFill>
                <a:latin typeface="Cambria"/>
                <a:cs typeface="Cambria"/>
              </a:rPr>
              <a:t>ı́t </a:t>
            </a:r>
            <a:r>
              <a:rPr sz="4400">
                <a:solidFill>
                  <a:srgbClr val="011993"/>
                </a:solidFill>
                <a:latin typeface="Cambria"/>
                <a:cs typeface="Cambria"/>
              </a:rPr>
              <a:t>và d</a:t>
            </a:r>
            <a:r>
              <a:rPr lang="en-US" sz="4400">
                <a:solidFill>
                  <a:srgbClr val="011993"/>
                </a:solidFill>
                <a:latin typeface="Cambria"/>
                <a:cs typeface="Cambria"/>
              </a:rPr>
              <a:t>ầ</a:t>
            </a:r>
            <a:r>
              <a:rPr sz="4400">
                <a:solidFill>
                  <a:srgbClr val="011993"/>
                </a:solidFill>
                <a:latin typeface="Cambria"/>
                <a:cs typeface="Cambria"/>
              </a:rPr>
              <a:t>u </a:t>
            </a:r>
            <a:r>
              <a:rPr sz="4400" dirty="0">
                <a:solidFill>
                  <a:srgbClr val="011993"/>
                </a:solidFill>
                <a:latin typeface="Cambria"/>
                <a:cs typeface="Cambria"/>
              </a:rPr>
              <a:t>mở vừa phải thı̀ thời </a:t>
            </a:r>
            <a:r>
              <a:rPr sz="4400">
                <a:solidFill>
                  <a:srgbClr val="011993"/>
                </a:solidFill>
                <a:latin typeface="Cambria"/>
                <a:cs typeface="Cambria"/>
              </a:rPr>
              <a:t>gian gi</a:t>
            </a:r>
            <a:r>
              <a:rPr lang="en-US" sz="4400">
                <a:solidFill>
                  <a:srgbClr val="011993"/>
                </a:solidFill>
                <a:latin typeface="Cambria"/>
                <a:cs typeface="Cambria"/>
              </a:rPr>
              <a:t>ặ</a:t>
            </a:r>
            <a:r>
              <a:rPr sz="4400">
                <a:solidFill>
                  <a:srgbClr val="011993"/>
                </a:solidFill>
                <a:latin typeface="Cambria"/>
                <a:cs typeface="Cambria"/>
              </a:rPr>
              <a:t>t </a:t>
            </a:r>
            <a:r>
              <a:rPr sz="4400" dirty="0">
                <a:solidFill>
                  <a:srgbClr val="011993"/>
                </a:solidFill>
                <a:latin typeface="Cambria"/>
                <a:cs typeface="Cambria"/>
              </a:rPr>
              <a:t>trung bı̀nh</a:t>
            </a:r>
            <a:endParaRPr sz="4400">
              <a:latin typeface="Cambria"/>
              <a:cs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5" name="object 5"/>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19</a:t>
            </a:fld>
            <a:endParaRPr dirty="0"/>
          </a:p>
        </p:txBody>
      </p:sp>
      <p:sp>
        <p:nvSpPr>
          <p:cNvPr id="2" name="object 2"/>
          <p:cNvSpPr txBox="1"/>
          <p:nvPr/>
        </p:nvSpPr>
        <p:spPr>
          <a:xfrm>
            <a:off x="1023916" y="813050"/>
            <a:ext cx="17333933" cy="3843360"/>
          </a:xfrm>
          <a:prstGeom prst="rect">
            <a:avLst/>
          </a:prstGeom>
        </p:spPr>
        <p:txBody>
          <a:bodyPr vert="horz" wrap="square" lIns="0" tIns="158750" rIns="0" bIns="0" rtlCol="0">
            <a:spAutoFit/>
          </a:bodyPr>
          <a:lstStyle/>
          <a:p>
            <a:pPr marL="1059180" indent="-544830">
              <a:lnSpc>
                <a:spcPct val="100000"/>
              </a:lnSpc>
              <a:spcBef>
                <a:spcPts val="1250"/>
              </a:spcBef>
              <a:buSzPct val="123529"/>
              <a:buFont typeface="Microsoft Sans Serif"/>
              <a:buChar char="‣"/>
              <a:tabLst>
                <a:tab pos="1059815" algn="l"/>
              </a:tabLst>
            </a:pPr>
            <a:r>
              <a:rPr sz="4400" dirty="0">
                <a:solidFill>
                  <a:srgbClr val="011993"/>
                </a:solidFill>
                <a:latin typeface="Cambria"/>
                <a:cs typeface="Cambria"/>
              </a:rPr>
              <a:t>(R7</a:t>
            </a:r>
            <a:r>
              <a:rPr sz="4400">
                <a:solidFill>
                  <a:srgbClr val="011993"/>
                </a:solidFill>
                <a:latin typeface="Cambria"/>
                <a:cs typeface="Cambria"/>
              </a:rPr>
              <a:t>): N</a:t>
            </a:r>
            <a:r>
              <a:rPr lang="en-US" sz="4400">
                <a:solidFill>
                  <a:srgbClr val="011993"/>
                </a:solidFill>
                <a:latin typeface="Cambria"/>
                <a:cs typeface="Cambria"/>
              </a:rPr>
              <a:t>ế</a:t>
            </a:r>
            <a:r>
              <a:rPr sz="4400">
                <a:solidFill>
                  <a:srgbClr val="011993"/>
                </a:solidFill>
                <a:latin typeface="Cambria"/>
                <a:cs typeface="Cambria"/>
              </a:rPr>
              <a:t>u b</a:t>
            </a:r>
            <a:r>
              <a:rPr lang="en-US" sz="4400">
                <a:solidFill>
                  <a:srgbClr val="011993"/>
                </a:solidFill>
                <a:latin typeface="Cambria"/>
                <a:cs typeface="Cambria"/>
              </a:rPr>
              <a:t>ẩ</a:t>
            </a:r>
            <a:r>
              <a:rPr sz="4400">
                <a:solidFill>
                  <a:srgbClr val="011993"/>
                </a:solidFill>
                <a:latin typeface="Cambria"/>
                <a:cs typeface="Cambria"/>
              </a:rPr>
              <a:t>n nhi</a:t>
            </a:r>
            <a:r>
              <a:rPr lang="en-US" sz="4400">
                <a:solidFill>
                  <a:srgbClr val="011993"/>
                </a:solidFill>
                <a:latin typeface="Cambria"/>
                <a:cs typeface="Cambria"/>
              </a:rPr>
              <a:t>ề</a:t>
            </a:r>
            <a:r>
              <a:rPr sz="4400">
                <a:solidFill>
                  <a:srgbClr val="011993"/>
                </a:solidFill>
                <a:latin typeface="Cambria"/>
                <a:cs typeface="Cambria"/>
              </a:rPr>
              <a:t>u và d</a:t>
            </a:r>
            <a:r>
              <a:rPr lang="en-US" sz="4400">
                <a:solidFill>
                  <a:srgbClr val="011993"/>
                </a:solidFill>
                <a:latin typeface="Cambria"/>
                <a:cs typeface="Cambria"/>
              </a:rPr>
              <a:t>ầ</a:t>
            </a:r>
            <a:r>
              <a:rPr sz="4400">
                <a:solidFill>
                  <a:srgbClr val="011993"/>
                </a:solidFill>
                <a:latin typeface="Cambria"/>
                <a:cs typeface="Cambria"/>
              </a:rPr>
              <a:t>u </a:t>
            </a:r>
            <a:r>
              <a:rPr sz="4400" dirty="0">
                <a:solidFill>
                  <a:srgbClr val="011993"/>
                </a:solidFill>
                <a:latin typeface="Cambria"/>
                <a:cs typeface="Cambria"/>
              </a:rPr>
              <a:t>mở ı́t thı̀ thời </a:t>
            </a:r>
            <a:r>
              <a:rPr sz="4400">
                <a:solidFill>
                  <a:srgbClr val="011993"/>
                </a:solidFill>
                <a:latin typeface="Cambria"/>
                <a:cs typeface="Cambria"/>
              </a:rPr>
              <a:t>gian gi</a:t>
            </a:r>
            <a:r>
              <a:rPr lang="en-US" sz="4400">
                <a:solidFill>
                  <a:srgbClr val="011993"/>
                </a:solidFill>
                <a:latin typeface="Cambria"/>
                <a:cs typeface="Cambria"/>
              </a:rPr>
              <a:t>ặ</a:t>
            </a:r>
            <a:r>
              <a:rPr sz="4400">
                <a:solidFill>
                  <a:srgbClr val="011993"/>
                </a:solidFill>
                <a:latin typeface="Cambria"/>
                <a:cs typeface="Cambria"/>
              </a:rPr>
              <a:t>t </a:t>
            </a:r>
            <a:r>
              <a:rPr sz="4400" dirty="0">
                <a:solidFill>
                  <a:srgbClr val="011993"/>
                </a:solidFill>
                <a:latin typeface="Cambria"/>
                <a:cs typeface="Cambria"/>
              </a:rPr>
              <a:t>trung bı̀nh</a:t>
            </a:r>
            <a:endParaRPr sz="4400">
              <a:latin typeface="Cambria"/>
              <a:cs typeface="Cambria"/>
            </a:endParaRPr>
          </a:p>
          <a:p>
            <a:pPr marL="1059180" indent="-544830">
              <a:lnSpc>
                <a:spcPct val="100000"/>
              </a:lnSpc>
              <a:spcBef>
                <a:spcPts val="2405"/>
              </a:spcBef>
              <a:buSzPct val="123529"/>
              <a:buFont typeface="Microsoft Sans Serif"/>
              <a:buChar char="‣"/>
              <a:tabLst>
                <a:tab pos="1059815" algn="l"/>
              </a:tabLst>
            </a:pPr>
            <a:r>
              <a:rPr sz="4400" dirty="0">
                <a:solidFill>
                  <a:srgbClr val="011993"/>
                </a:solidFill>
                <a:latin typeface="Cambria"/>
                <a:cs typeface="Cambria"/>
              </a:rPr>
              <a:t>(R8</a:t>
            </a:r>
            <a:r>
              <a:rPr sz="4400">
                <a:solidFill>
                  <a:srgbClr val="011993"/>
                </a:solidFill>
                <a:latin typeface="Cambria"/>
                <a:cs typeface="Cambria"/>
              </a:rPr>
              <a:t>): N</a:t>
            </a:r>
            <a:r>
              <a:rPr lang="en-US" sz="4400">
                <a:solidFill>
                  <a:srgbClr val="011993"/>
                </a:solidFill>
                <a:latin typeface="Cambria"/>
                <a:cs typeface="Cambria"/>
              </a:rPr>
              <a:t>ế</a:t>
            </a:r>
            <a:r>
              <a:rPr sz="4400">
                <a:solidFill>
                  <a:srgbClr val="011993"/>
                </a:solidFill>
                <a:latin typeface="Cambria"/>
                <a:cs typeface="Cambria"/>
              </a:rPr>
              <a:t>u b</a:t>
            </a:r>
            <a:r>
              <a:rPr lang="en-US" sz="4400">
                <a:solidFill>
                  <a:srgbClr val="011993"/>
                </a:solidFill>
                <a:latin typeface="Cambria"/>
                <a:cs typeface="Cambria"/>
              </a:rPr>
              <a:t>ẩ</a:t>
            </a:r>
            <a:r>
              <a:rPr sz="4400">
                <a:solidFill>
                  <a:srgbClr val="011993"/>
                </a:solidFill>
                <a:latin typeface="Cambria"/>
                <a:cs typeface="Cambria"/>
              </a:rPr>
              <a:t>n </a:t>
            </a:r>
            <a:r>
              <a:rPr sz="4400" dirty="0">
                <a:solidFill>
                  <a:srgbClr val="011993"/>
                </a:solidFill>
                <a:latin typeface="Cambria"/>
                <a:cs typeface="Cambria"/>
              </a:rPr>
              <a:t>vừa </a:t>
            </a:r>
            <a:r>
              <a:rPr sz="4400">
                <a:solidFill>
                  <a:srgbClr val="011993"/>
                </a:solidFill>
                <a:latin typeface="Cambria"/>
                <a:cs typeface="Cambria"/>
              </a:rPr>
              <a:t>và d</a:t>
            </a:r>
            <a:r>
              <a:rPr lang="en-US" sz="4400">
                <a:solidFill>
                  <a:srgbClr val="011993"/>
                </a:solidFill>
                <a:latin typeface="Cambria"/>
                <a:cs typeface="Cambria"/>
              </a:rPr>
              <a:t>ầ</a:t>
            </a:r>
            <a:r>
              <a:rPr sz="4400">
                <a:solidFill>
                  <a:srgbClr val="011993"/>
                </a:solidFill>
                <a:latin typeface="Cambria"/>
                <a:cs typeface="Cambria"/>
              </a:rPr>
              <a:t>u </a:t>
            </a:r>
            <a:r>
              <a:rPr sz="4400" dirty="0">
                <a:solidFill>
                  <a:srgbClr val="011993"/>
                </a:solidFill>
                <a:latin typeface="Cambria"/>
                <a:cs typeface="Cambria"/>
              </a:rPr>
              <a:t>mở ı́t thı̀ thời </a:t>
            </a:r>
            <a:r>
              <a:rPr sz="4400">
                <a:solidFill>
                  <a:srgbClr val="011993"/>
                </a:solidFill>
                <a:latin typeface="Cambria"/>
                <a:cs typeface="Cambria"/>
              </a:rPr>
              <a:t>gian gi</a:t>
            </a:r>
            <a:r>
              <a:rPr lang="en-US" sz="4400">
                <a:solidFill>
                  <a:srgbClr val="011993"/>
                </a:solidFill>
                <a:latin typeface="Cambria"/>
                <a:cs typeface="Cambria"/>
              </a:rPr>
              <a:t>ặ</a:t>
            </a:r>
            <a:r>
              <a:rPr sz="4400">
                <a:solidFill>
                  <a:srgbClr val="011993"/>
                </a:solidFill>
                <a:latin typeface="Cambria"/>
                <a:cs typeface="Cambria"/>
              </a:rPr>
              <a:t>t </a:t>
            </a:r>
            <a:r>
              <a:rPr sz="4400" dirty="0">
                <a:solidFill>
                  <a:srgbClr val="011993"/>
                </a:solidFill>
                <a:latin typeface="Cambria"/>
                <a:cs typeface="Cambria"/>
              </a:rPr>
              <a:t>nhanh</a:t>
            </a:r>
            <a:endParaRPr sz="4400">
              <a:latin typeface="Cambria"/>
              <a:cs typeface="Cambria"/>
            </a:endParaRPr>
          </a:p>
          <a:p>
            <a:pPr marL="1059180" indent="-544830">
              <a:lnSpc>
                <a:spcPct val="100000"/>
              </a:lnSpc>
              <a:spcBef>
                <a:spcPts val="2400"/>
              </a:spcBef>
              <a:buSzPct val="123529"/>
              <a:buFont typeface="Microsoft Sans Serif"/>
              <a:buChar char="‣"/>
              <a:tabLst>
                <a:tab pos="1059815" algn="l"/>
              </a:tabLst>
            </a:pPr>
            <a:r>
              <a:rPr sz="4400" dirty="0">
                <a:solidFill>
                  <a:srgbClr val="011993"/>
                </a:solidFill>
                <a:latin typeface="Cambria"/>
                <a:cs typeface="Cambria"/>
              </a:rPr>
              <a:t>(R9</a:t>
            </a:r>
            <a:r>
              <a:rPr sz="4400">
                <a:solidFill>
                  <a:srgbClr val="011993"/>
                </a:solidFill>
                <a:latin typeface="Cambria"/>
                <a:cs typeface="Cambria"/>
              </a:rPr>
              <a:t>): N</a:t>
            </a:r>
            <a:r>
              <a:rPr lang="en-US" sz="4400">
                <a:solidFill>
                  <a:srgbClr val="011993"/>
                </a:solidFill>
                <a:latin typeface="Cambria"/>
                <a:cs typeface="Cambria"/>
              </a:rPr>
              <a:t>ế</a:t>
            </a:r>
            <a:r>
              <a:rPr sz="4400">
                <a:solidFill>
                  <a:srgbClr val="011993"/>
                </a:solidFill>
                <a:latin typeface="Cambria"/>
                <a:cs typeface="Cambria"/>
              </a:rPr>
              <a:t>u b</a:t>
            </a:r>
            <a:r>
              <a:rPr lang="en-US" sz="4400">
                <a:solidFill>
                  <a:srgbClr val="011993"/>
                </a:solidFill>
                <a:latin typeface="Cambria"/>
                <a:cs typeface="Cambria"/>
              </a:rPr>
              <a:t>ẩ</a:t>
            </a:r>
            <a:r>
              <a:rPr sz="4400">
                <a:solidFill>
                  <a:srgbClr val="011993"/>
                </a:solidFill>
                <a:latin typeface="Cambria"/>
                <a:cs typeface="Cambria"/>
              </a:rPr>
              <a:t>n </a:t>
            </a:r>
            <a:r>
              <a:rPr sz="4400" dirty="0">
                <a:solidFill>
                  <a:srgbClr val="011993"/>
                </a:solidFill>
                <a:latin typeface="Cambria"/>
                <a:cs typeface="Cambria"/>
              </a:rPr>
              <a:t>ı́t </a:t>
            </a:r>
            <a:r>
              <a:rPr sz="4400">
                <a:solidFill>
                  <a:srgbClr val="011993"/>
                </a:solidFill>
                <a:latin typeface="Cambria"/>
                <a:cs typeface="Cambria"/>
              </a:rPr>
              <a:t>và d</a:t>
            </a:r>
            <a:r>
              <a:rPr lang="en-US" sz="4400">
                <a:solidFill>
                  <a:srgbClr val="011993"/>
                </a:solidFill>
                <a:latin typeface="Cambria"/>
                <a:cs typeface="Cambria"/>
              </a:rPr>
              <a:t>ầ</a:t>
            </a:r>
            <a:r>
              <a:rPr sz="4400">
                <a:solidFill>
                  <a:srgbClr val="011993"/>
                </a:solidFill>
                <a:latin typeface="Cambria"/>
                <a:cs typeface="Cambria"/>
              </a:rPr>
              <a:t>u </a:t>
            </a:r>
            <a:r>
              <a:rPr sz="4400" dirty="0">
                <a:solidFill>
                  <a:srgbClr val="011993"/>
                </a:solidFill>
                <a:latin typeface="Cambria"/>
                <a:cs typeface="Cambria"/>
              </a:rPr>
              <a:t>mở ı́t thı̀ thời </a:t>
            </a:r>
            <a:r>
              <a:rPr sz="4400">
                <a:solidFill>
                  <a:srgbClr val="011993"/>
                </a:solidFill>
                <a:latin typeface="Cambria"/>
                <a:cs typeface="Cambria"/>
              </a:rPr>
              <a:t>gian gi</a:t>
            </a:r>
            <a:r>
              <a:rPr lang="en-US" sz="4400">
                <a:solidFill>
                  <a:srgbClr val="011993"/>
                </a:solidFill>
                <a:latin typeface="Cambria"/>
                <a:cs typeface="Cambria"/>
              </a:rPr>
              <a:t>ặ</a:t>
            </a:r>
            <a:r>
              <a:rPr sz="4400">
                <a:solidFill>
                  <a:srgbClr val="011993"/>
                </a:solidFill>
                <a:latin typeface="Cambria"/>
                <a:cs typeface="Cambria"/>
              </a:rPr>
              <a:t>t r</a:t>
            </a:r>
            <a:r>
              <a:rPr lang="en-US" sz="4400">
                <a:solidFill>
                  <a:srgbClr val="011993"/>
                </a:solidFill>
                <a:latin typeface="Cambria"/>
                <a:cs typeface="Cambria"/>
              </a:rPr>
              <a:t>ấ</a:t>
            </a:r>
            <a:r>
              <a:rPr sz="4400">
                <a:solidFill>
                  <a:srgbClr val="011993"/>
                </a:solidFill>
                <a:latin typeface="Cambria"/>
                <a:cs typeface="Cambria"/>
              </a:rPr>
              <a:t>t </a:t>
            </a:r>
            <a:r>
              <a:rPr sz="4400" dirty="0">
                <a:solidFill>
                  <a:srgbClr val="011993"/>
                </a:solidFill>
                <a:latin typeface="Cambria"/>
                <a:cs typeface="Cambria"/>
              </a:rPr>
              <a:t>nhanh</a:t>
            </a:r>
            <a:endParaRPr sz="4400">
              <a:latin typeface="Cambria"/>
              <a:cs typeface="Cambria"/>
            </a:endParaRPr>
          </a:p>
          <a:p>
            <a:pPr marL="514984" indent="-502920">
              <a:lnSpc>
                <a:spcPct val="100000"/>
              </a:lnSpc>
              <a:spcBef>
                <a:spcPts val="2770"/>
              </a:spcBef>
              <a:buSzPct val="123529"/>
              <a:buChar char="•"/>
              <a:tabLst>
                <a:tab pos="515620" algn="l"/>
                <a:tab pos="3621404" algn="l"/>
              </a:tabLst>
            </a:pPr>
            <a:r>
              <a:rPr sz="4400">
                <a:latin typeface="Cambria"/>
                <a:cs typeface="Cambria"/>
              </a:rPr>
              <a:t>Có</a:t>
            </a:r>
            <a:r>
              <a:rPr lang="en-US" sz="4400">
                <a:latin typeface="Cambria"/>
                <a:cs typeface="Cambria"/>
              </a:rPr>
              <a:t> 3 </a:t>
            </a:r>
            <a:r>
              <a:rPr lang="en-US" sz="4400">
                <a:latin typeface="Cambria"/>
                <a:cs typeface="Cambria"/>
                <a:sym typeface="Symbol"/>
              </a:rPr>
              <a:t> 3 = 9 </a:t>
            </a:r>
            <a:r>
              <a:rPr sz="4400">
                <a:latin typeface="Cambria"/>
                <a:cs typeface="Cambria"/>
              </a:rPr>
              <a:t>quan h</a:t>
            </a:r>
            <a:r>
              <a:rPr lang="vi-VN" sz="4400">
                <a:latin typeface="Cambria"/>
                <a:cs typeface="Cambria"/>
              </a:rPr>
              <a:t>ệ</a:t>
            </a:r>
            <a:r>
              <a:rPr lang="en-US" sz="4400">
                <a:latin typeface="Cambria"/>
                <a:cs typeface="Cambria"/>
              </a:rPr>
              <a:t> </a:t>
            </a:r>
            <a:r>
              <a:rPr sz="4400">
                <a:latin typeface="Cambria"/>
                <a:cs typeface="Cambria"/>
              </a:rPr>
              <a:t>mờ bi</a:t>
            </a:r>
            <a:r>
              <a:rPr lang="en-US" sz="4400">
                <a:latin typeface="Cambria"/>
                <a:cs typeface="Cambria"/>
              </a:rPr>
              <a:t>ể</a:t>
            </a:r>
            <a:r>
              <a:rPr sz="4400">
                <a:latin typeface="Cambria"/>
                <a:cs typeface="Cambria"/>
              </a:rPr>
              <a:t>u di</a:t>
            </a:r>
            <a:r>
              <a:rPr lang="en-US" sz="4400">
                <a:latin typeface="Cambria"/>
                <a:cs typeface="Cambria"/>
              </a:rPr>
              <a:t>ễ</a:t>
            </a:r>
            <a:r>
              <a:rPr sz="4400">
                <a:latin typeface="Cambria"/>
                <a:cs typeface="Cambria"/>
              </a:rPr>
              <a:t>n </a:t>
            </a:r>
            <a:r>
              <a:rPr sz="4400" dirty="0">
                <a:latin typeface="Cambria"/>
                <a:cs typeface="Cambria"/>
              </a:rPr>
              <a:t>dưới dạng bảng như sau:</a:t>
            </a:r>
            <a:endParaRPr sz="4400">
              <a:latin typeface="Cambria"/>
              <a:cs typeface="Cambria"/>
            </a:endParaRPr>
          </a:p>
        </p:txBody>
      </p:sp>
      <p:graphicFrame>
        <p:nvGraphicFramePr>
          <p:cNvPr id="3" name="object 3"/>
          <p:cNvGraphicFramePr>
            <a:graphicFrameLocks noGrp="1"/>
          </p:cNvGraphicFramePr>
          <p:nvPr>
            <p:extLst>
              <p:ext uri="{D42A27DB-BD31-4B8C-83A1-F6EECF244321}">
                <p14:modId xmlns:p14="http://schemas.microsoft.com/office/powerpoint/2010/main" val="58620"/>
              </p:ext>
            </p:extLst>
          </p:nvPr>
        </p:nvGraphicFramePr>
        <p:xfrm>
          <a:off x="4455361" y="5385249"/>
          <a:ext cx="11181079" cy="4765226"/>
        </p:xfrm>
        <a:graphic>
          <a:graphicData uri="http://schemas.openxmlformats.org/drawingml/2006/table">
            <a:tbl>
              <a:tblPr firstRow="1" bandRow="1">
                <a:tableStyleId>{2D5ABB26-0587-4C30-8999-92F81FD0307C}</a:tableStyleId>
              </a:tblPr>
              <a:tblGrid>
                <a:gridCol w="2795270">
                  <a:extLst>
                    <a:ext uri="{9D8B030D-6E8A-4147-A177-3AD203B41FA5}">
                      <a16:colId xmlns:a16="http://schemas.microsoft.com/office/drawing/2014/main" val="20000"/>
                    </a:ext>
                  </a:extLst>
                </a:gridCol>
                <a:gridCol w="2795270">
                  <a:extLst>
                    <a:ext uri="{9D8B030D-6E8A-4147-A177-3AD203B41FA5}">
                      <a16:colId xmlns:a16="http://schemas.microsoft.com/office/drawing/2014/main" val="20001"/>
                    </a:ext>
                  </a:extLst>
                </a:gridCol>
                <a:gridCol w="2795269">
                  <a:extLst>
                    <a:ext uri="{9D8B030D-6E8A-4147-A177-3AD203B41FA5}">
                      <a16:colId xmlns:a16="http://schemas.microsoft.com/office/drawing/2014/main" val="20002"/>
                    </a:ext>
                  </a:extLst>
                </a:gridCol>
                <a:gridCol w="2795270">
                  <a:extLst>
                    <a:ext uri="{9D8B030D-6E8A-4147-A177-3AD203B41FA5}">
                      <a16:colId xmlns:a16="http://schemas.microsoft.com/office/drawing/2014/main" val="20003"/>
                    </a:ext>
                  </a:extLst>
                </a:gridCol>
              </a:tblGrid>
              <a:tr h="1191304">
                <a:tc>
                  <a:txBody>
                    <a:bodyPr/>
                    <a:lstStyle/>
                    <a:p>
                      <a:pPr>
                        <a:lnSpc>
                          <a:spcPct val="100000"/>
                        </a:lnSpc>
                      </a:pPr>
                      <a:endParaRPr sz="3800">
                        <a:latin typeface="Times New Roman"/>
                        <a:cs typeface="Times New Roman"/>
                      </a:endParaRPr>
                    </a:p>
                  </a:txBody>
                  <a:tcPr marL="0" marR="0" marT="0" marB="0" anchor="ctr">
                    <a:lnL w="12700">
                      <a:solidFill>
                        <a:srgbClr val="C64847"/>
                      </a:solidFill>
                      <a:prstDash val="solid"/>
                    </a:lnL>
                    <a:lnR w="12700">
                      <a:solidFill>
                        <a:srgbClr val="C64847"/>
                      </a:solidFill>
                      <a:prstDash val="solid"/>
                    </a:lnR>
                    <a:lnT w="12700">
                      <a:solidFill>
                        <a:srgbClr val="C64847"/>
                      </a:solidFill>
                      <a:prstDash val="solid"/>
                    </a:lnT>
                    <a:lnB w="12700">
                      <a:solidFill>
                        <a:srgbClr val="C64847"/>
                      </a:solidFill>
                      <a:prstDash val="solid"/>
                    </a:lnB>
                    <a:solidFill>
                      <a:srgbClr val="F5E8E8"/>
                    </a:solidFill>
                  </a:tcPr>
                </a:tc>
                <a:tc>
                  <a:txBody>
                    <a:bodyPr/>
                    <a:lstStyle/>
                    <a:p>
                      <a:pPr algn="ctr">
                        <a:lnSpc>
                          <a:spcPts val="4970"/>
                        </a:lnSpc>
                      </a:pPr>
                      <a:r>
                        <a:rPr sz="4250" spc="15" dirty="0">
                          <a:latin typeface="Cambria"/>
                          <a:cs typeface="Cambria"/>
                        </a:rPr>
                        <a:t>Ds</a:t>
                      </a:r>
                      <a:endParaRPr sz="4250">
                        <a:latin typeface="Cambria"/>
                        <a:cs typeface="Cambria"/>
                      </a:endParaRPr>
                    </a:p>
                  </a:txBody>
                  <a:tcPr marL="0" marR="0" marT="0" marB="0" anchor="ctr">
                    <a:lnL w="12700">
                      <a:solidFill>
                        <a:srgbClr val="C64847"/>
                      </a:solidFill>
                      <a:prstDash val="solid"/>
                    </a:lnL>
                    <a:lnR w="12700">
                      <a:solidFill>
                        <a:srgbClr val="C64847"/>
                      </a:solidFill>
                      <a:prstDash val="solid"/>
                    </a:lnR>
                    <a:lnT w="12700">
                      <a:solidFill>
                        <a:srgbClr val="C64847"/>
                      </a:solidFill>
                      <a:prstDash val="solid"/>
                    </a:lnT>
                    <a:lnB w="12700">
                      <a:solidFill>
                        <a:srgbClr val="C64847"/>
                      </a:solidFill>
                      <a:prstDash val="solid"/>
                    </a:lnB>
                    <a:solidFill>
                      <a:srgbClr val="F5E8E8"/>
                    </a:solidFill>
                  </a:tcPr>
                </a:tc>
                <a:tc>
                  <a:txBody>
                    <a:bodyPr/>
                    <a:lstStyle/>
                    <a:p>
                      <a:pPr algn="ctr">
                        <a:lnSpc>
                          <a:spcPts val="4970"/>
                        </a:lnSpc>
                      </a:pPr>
                      <a:r>
                        <a:rPr sz="4250" spc="20" dirty="0">
                          <a:latin typeface="Cambria"/>
                          <a:cs typeface="Cambria"/>
                        </a:rPr>
                        <a:t>Dm</a:t>
                      </a:r>
                      <a:endParaRPr sz="4250">
                        <a:latin typeface="Cambria"/>
                        <a:cs typeface="Cambria"/>
                      </a:endParaRPr>
                    </a:p>
                  </a:txBody>
                  <a:tcPr marL="0" marR="0" marT="0" marB="0" anchor="ctr">
                    <a:lnL w="12700">
                      <a:solidFill>
                        <a:srgbClr val="C64847"/>
                      </a:solidFill>
                      <a:prstDash val="solid"/>
                    </a:lnL>
                    <a:lnR w="12700">
                      <a:solidFill>
                        <a:srgbClr val="C64847"/>
                      </a:solidFill>
                      <a:prstDash val="solid"/>
                    </a:lnR>
                    <a:lnT w="12700">
                      <a:solidFill>
                        <a:srgbClr val="C64847"/>
                      </a:solidFill>
                      <a:prstDash val="solid"/>
                    </a:lnT>
                    <a:lnB w="12700">
                      <a:solidFill>
                        <a:srgbClr val="C64847"/>
                      </a:solidFill>
                      <a:prstDash val="solid"/>
                    </a:lnB>
                    <a:solidFill>
                      <a:srgbClr val="F5E8E8"/>
                    </a:solidFill>
                  </a:tcPr>
                </a:tc>
                <a:tc>
                  <a:txBody>
                    <a:bodyPr/>
                    <a:lstStyle/>
                    <a:p>
                      <a:pPr algn="ctr">
                        <a:lnSpc>
                          <a:spcPts val="4970"/>
                        </a:lnSpc>
                      </a:pPr>
                      <a:r>
                        <a:rPr sz="4250" spc="10" dirty="0">
                          <a:latin typeface="Cambria"/>
                          <a:cs typeface="Cambria"/>
                        </a:rPr>
                        <a:t>Dl</a:t>
                      </a:r>
                      <a:endParaRPr sz="4250">
                        <a:latin typeface="Cambria"/>
                        <a:cs typeface="Cambria"/>
                      </a:endParaRPr>
                    </a:p>
                  </a:txBody>
                  <a:tcPr marL="0" marR="0" marT="0" marB="0" anchor="ctr">
                    <a:lnL w="12700">
                      <a:solidFill>
                        <a:srgbClr val="C64847"/>
                      </a:solidFill>
                      <a:prstDash val="solid"/>
                    </a:lnL>
                    <a:lnR w="12700">
                      <a:solidFill>
                        <a:srgbClr val="C64847"/>
                      </a:solidFill>
                      <a:prstDash val="solid"/>
                    </a:lnR>
                    <a:lnT w="12700">
                      <a:solidFill>
                        <a:srgbClr val="C64847"/>
                      </a:solidFill>
                      <a:prstDash val="solid"/>
                    </a:lnT>
                    <a:lnB w="12700">
                      <a:solidFill>
                        <a:srgbClr val="C64847"/>
                      </a:solidFill>
                      <a:prstDash val="solid"/>
                    </a:lnB>
                    <a:solidFill>
                      <a:srgbClr val="F5E8E8"/>
                    </a:solidFill>
                  </a:tcPr>
                </a:tc>
                <a:extLst>
                  <a:ext uri="{0D108BD9-81ED-4DB2-BD59-A6C34878D82A}">
                    <a16:rowId xmlns:a16="http://schemas.microsoft.com/office/drawing/2014/main" val="10000"/>
                  </a:ext>
                </a:extLst>
              </a:tr>
              <a:tr h="1191304">
                <a:tc>
                  <a:txBody>
                    <a:bodyPr/>
                    <a:lstStyle/>
                    <a:p>
                      <a:pPr algn="ctr">
                        <a:lnSpc>
                          <a:spcPts val="4970"/>
                        </a:lnSpc>
                      </a:pPr>
                      <a:r>
                        <a:rPr sz="4250" spc="10" dirty="0">
                          <a:latin typeface="Cambria"/>
                          <a:cs typeface="Cambria"/>
                        </a:rPr>
                        <a:t>Gs</a:t>
                      </a:r>
                      <a:endParaRPr sz="4250">
                        <a:latin typeface="Cambria"/>
                        <a:cs typeface="Cambria"/>
                      </a:endParaRPr>
                    </a:p>
                  </a:txBody>
                  <a:tcPr marL="0" marR="0" marT="0" marB="0" anchor="ctr">
                    <a:lnL w="12700">
                      <a:solidFill>
                        <a:srgbClr val="C64847"/>
                      </a:solidFill>
                      <a:prstDash val="solid"/>
                    </a:lnL>
                    <a:lnR w="12700">
                      <a:solidFill>
                        <a:srgbClr val="C64847"/>
                      </a:solidFill>
                      <a:prstDash val="solid"/>
                    </a:lnR>
                    <a:lnT w="12700">
                      <a:solidFill>
                        <a:srgbClr val="C64847"/>
                      </a:solidFill>
                      <a:prstDash val="solid"/>
                    </a:lnT>
                    <a:lnB w="12700">
                      <a:solidFill>
                        <a:srgbClr val="C64847"/>
                      </a:solidFill>
                      <a:prstDash val="solid"/>
                    </a:lnB>
                    <a:solidFill>
                      <a:srgbClr val="EACECE"/>
                    </a:solidFill>
                  </a:tcPr>
                </a:tc>
                <a:tc>
                  <a:txBody>
                    <a:bodyPr/>
                    <a:lstStyle/>
                    <a:p>
                      <a:pPr algn="ctr">
                        <a:lnSpc>
                          <a:spcPts val="4970"/>
                        </a:lnSpc>
                      </a:pPr>
                      <a:r>
                        <a:rPr sz="4250" spc="-50" dirty="0">
                          <a:latin typeface="Cambria"/>
                          <a:cs typeface="Cambria"/>
                        </a:rPr>
                        <a:t>Tf</a:t>
                      </a:r>
                      <a:endParaRPr sz="4250">
                        <a:latin typeface="Cambria"/>
                        <a:cs typeface="Cambria"/>
                      </a:endParaRPr>
                    </a:p>
                  </a:txBody>
                  <a:tcPr marL="0" marR="0" marT="0" marB="0" anchor="ctr">
                    <a:lnL w="12700">
                      <a:solidFill>
                        <a:srgbClr val="C64847"/>
                      </a:solidFill>
                      <a:prstDash val="solid"/>
                    </a:lnL>
                    <a:lnR w="12700">
                      <a:solidFill>
                        <a:srgbClr val="C64847"/>
                      </a:solidFill>
                      <a:prstDash val="solid"/>
                    </a:lnR>
                    <a:lnT w="12700">
                      <a:solidFill>
                        <a:srgbClr val="C64847"/>
                      </a:solidFill>
                      <a:prstDash val="solid"/>
                    </a:lnT>
                    <a:lnB w="12700">
                      <a:solidFill>
                        <a:srgbClr val="C64847"/>
                      </a:solidFill>
                      <a:prstDash val="solid"/>
                    </a:lnB>
                    <a:solidFill>
                      <a:srgbClr val="EACECE"/>
                    </a:solidFill>
                  </a:tcPr>
                </a:tc>
                <a:tc>
                  <a:txBody>
                    <a:bodyPr/>
                    <a:lstStyle/>
                    <a:p>
                      <a:pPr marR="26670" algn="ctr">
                        <a:lnSpc>
                          <a:spcPts val="4970"/>
                        </a:lnSpc>
                      </a:pPr>
                      <a:r>
                        <a:rPr sz="4250" spc="-260" dirty="0">
                          <a:latin typeface="Cambria"/>
                          <a:cs typeface="Cambria"/>
                        </a:rPr>
                        <a:t>Ts</a:t>
                      </a:r>
                      <a:endParaRPr sz="4250">
                        <a:latin typeface="Cambria"/>
                        <a:cs typeface="Cambria"/>
                      </a:endParaRPr>
                    </a:p>
                  </a:txBody>
                  <a:tcPr marL="0" marR="0" marT="0" marB="0" anchor="ctr">
                    <a:lnL w="12700">
                      <a:solidFill>
                        <a:srgbClr val="C64847"/>
                      </a:solidFill>
                      <a:prstDash val="solid"/>
                    </a:lnL>
                    <a:lnR w="12700">
                      <a:solidFill>
                        <a:srgbClr val="C64847"/>
                      </a:solidFill>
                      <a:prstDash val="solid"/>
                    </a:lnR>
                    <a:lnT w="12700">
                      <a:solidFill>
                        <a:srgbClr val="C64847"/>
                      </a:solidFill>
                      <a:prstDash val="solid"/>
                    </a:lnT>
                    <a:lnB w="12700">
                      <a:solidFill>
                        <a:srgbClr val="C64847"/>
                      </a:solidFill>
                      <a:prstDash val="solid"/>
                    </a:lnB>
                    <a:solidFill>
                      <a:srgbClr val="EACECE"/>
                    </a:solidFill>
                  </a:tcPr>
                </a:tc>
                <a:tc>
                  <a:txBody>
                    <a:bodyPr/>
                    <a:lstStyle/>
                    <a:p>
                      <a:pPr algn="ctr">
                        <a:lnSpc>
                          <a:spcPts val="4970"/>
                        </a:lnSpc>
                      </a:pPr>
                      <a:r>
                        <a:rPr sz="4250" spc="25" dirty="0">
                          <a:latin typeface="Cambria"/>
                          <a:cs typeface="Cambria"/>
                        </a:rPr>
                        <a:t>T</a:t>
                      </a:r>
                      <a:r>
                        <a:rPr sz="4250" i="1" spc="25" dirty="0">
                          <a:latin typeface="Cambria"/>
                          <a:cs typeface="Cambria"/>
                        </a:rPr>
                        <a:t>m</a:t>
                      </a:r>
                      <a:endParaRPr sz="4250">
                        <a:latin typeface="Cambria"/>
                        <a:cs typeface="Cambria"/>
                      </a:endParaRPr>
                    </a:p>
                  </a:txBody>
                  <a:tcPr marL="0" marR="0" marT="0" marB="0" anchor="ctr">
                    <a:lnL w="12700">
                      <a:solidFill>
                        <a:srgbClr val="C64847"/>
                      </a:solidFill>
                      <a:prstDash val="solid"/>
                    </a:lnL>
                    <a:lnR w="12700">
                      <a:solidFill>
                        <a:srgbClr val="C64847"/>
                      </a:solidFill>
                      <a:prstDash val="solid"/>
                    </a:lnR>
                    <a:lnT w="12700">
                      <a:solidFill>
                        <a:srgbClr val="C64847"/>
                      </a:solidFill>
                      <a:prstDash val="solid"/>
                    </a:lnT>
                    <a:lnB w="12700">
                      <a:solidFill>
                        <a:srgbClr val="C64847"/>
                      </a:solidFill>
                      <a:prstDash val="solid"/>
                    </a:lnB>
                    <a:solidFill>
                      <a:srgbClr val="EACECE"/>
                    </a:solidFill>
                  </a:tcPr>
                </a:tc>
                <a:extLst>
                  <a:ext uri="{0D108BD9-81ED-4DB2-BD59-A6C34878D82A}">
                    <a16:rowId xmlns:a16="http://schemas.microsoft.com/office/drawing/2014/main" val="10001"/>
                  </a:ext>
                </a:extLst>
              </a:tr>
              <a:tr h="1191304">
                <a:tc>
                  <a:txBody>
                    <a:bodyPr/>
                    <a:lstStyle/>
                    <a:p>
                      <a:pPr algn="ctr">
                        <a:lnSpc>
                          <a:spcPts val="4970"/>
                        </a:lnSpc>
                      </a:pPr>
                      <a:r>
                        <a:rPr sz="4250" spc="20" dirty="0">
                          <a:latin typeface="Cambria"/>
                          <a:cs typeface="Cambria"/>
                        </a:rPr>
                        <a:t>Gm</a:t>
                      </a:r>
                      <a:endParaRPr sz="4250">
                        <a:latin typeface="Cambria"/>
                        <a:cs typeface="Cambria"/>
                      </a:endParaRPr>
                    </a:p>
                  </a:txBody>
                  <a:tcPr marL="0" marR="0" marT="0" marB="0" anchor="ctr">
                    <a:lnL w="12700">
                      <a:solidFill>
                        <a:srgbClr val="C64847"/>
                      </a:solidFill>
                      <a:prstDash val="solid"/>
                    </a:lnL>
                    <a:lnR w="12700">
                      <a:solidFill>
                        <a:srgbClr val="C64847"/>
                      </a:solidFill>
                      <a:prstDash val="solid"/>
                    </a:lnR>
                    <a:lnT w="12700">
                      <a:solidFill>
                        <a:srgbClr val="C64847"/>
                      </a:solidFill>
                      <a:prstDash val="solid"/>
                    </a:lnT>
                    <a:lnB w="12700">
                      <a:solidFill>
                        <a:srgbClr val="C64847"/>
                      </a:solidFill>
                      <a:prstDash val="solid"/>
                    </a:lnB>
                    <a:solidFill>
                      <a:srgbClr val="F5E8E8"/>
                    </a:solidFill>
                  </a:tcPr>
                </a:tc>
                <a:tc>
                  <a:txBody>
                    <a:bodyPr/>
                    <a:lstStyle/>
                    <a:p>
                      <a:pPr algn="ctr">
                        <a:lnSpc>
                          <a:spcPts val="4970"/>
                        </a:lnSpc>
                      </a:pPr>
                      <a:r>
                        <a:rPr sz="4250" spc="25" dirty="0">
                          <a:latin typeface="Cambria"/>
                          <a:cs typeface="Cambria"/>
                        </a:rPr>
                        <a:t>T</a:t>
                      </a:r>
                      <a:r>
                        <a:rPr sz="4250" i="1" spc="25" dirty="0">
                          <a:latin typeface="Cambria"/>
                          <a:cs typeface="Cambria"/>
                        </a:rPr>
                        <a:t>m</a:t>
                      </a:r>
                      <a:endParaRPr sz="4250">
                        <a:latin typeface="Cambria"/>
                        <a:cs typeface="Cambria"/>
                      </a:endParaRPr>
                    </a:p>
                  </a:txBody>
                  <a:tcPr marL="0" marR="0" marT="0" marB="0" anchor="ctr">
                    <a:lnL w="12700">
                      <a:solidFill>
                        <a:srgbClr val="C64847"/>
                      </a:solidFill>
                      <a:prstDash val="solid"/>
                    </a:lnL>
                    <a:lnR w="12700">
                      <a:solidFill>
                        <a:srgbClr val="C64847"/>
                      </a:solidFill>
                      <a:prstDash val="solid"/>
                    </a:lnR>
                    <a:lnT w="12700">
                      <a:solidFill>
                        <a:srgbClr val="C64847"/>
                      </a:solidFill>
                      <a:prstDash val="solid"/>
                    </a:lnT>
                    <a:lnB w="12700">
                      <a:solidFill>
                        <a:srgbClr val="C64847"/>
                      </a:solidFill>
                      <a:prstDash val="solid"/>
                    </a:lnB>
                    <a:solidFill>
                      <a:srgbClr val="F5E8E8"/>
                    </a:solidFill>
                  </a:tcPr>
                </a:tc>
                <a:tc>
                  <a:txBody>
                    <a:bodyPr/>
                    <a:lstStyle/>
                    <a:p>
                      <a:pPr algn="ctr">
                        <a:lnSpc>
                          <a:spcPts val="4970"/>
                        </a:lnSpc>
                      </a:pPr>
                      <a:r>
                        <a:rPr sz="4250" spc="25" dirty="0">
                          <a:latin typeface="Cambria"/>
                          <a:cs typeface="Cambria"/>
                        </a:rPr>
                        <a:t>T</a:t>
                      </a:r>
                      <a:r>
                        <a:rPr sz="4250" i="1" spc="25" dirty="0">
                          <a:latin typeface="Cambria"/>
                          <a:cs typeface="Cambria"/>
                        </a:rPr>
                        <a:t>m</a:t>
                      </a:r>
                      <a:endParaRPr sz="4250">
                        <a:latin typeface="Cambria"/>
                        <a:cs typeface="Cambria"/>
                      </a:endParaRPr>
                    </a:p>
                  </a:txBody>
                  <a:tcPr marL="0" marR="0" marT="0" marB="0" anchor="ctr">
                    <a:lnL w="12700">
                      <a:solidFill>
                        <a:srgbClr val="C64847"/>
                      </a:solidFill>
                      <a:prstDash val="solid"/>
                    </a:lnL>
                    <a:lnR w="12700">
                      <a:solidFill>
                        <a:srgbClr val="C64847"/>
                      </a:solidFill>
                      <a:prstDash val="solid"/>
                    </a:lnR>
                    <a:lnT w="12700">
                      <a:solidFill>
                        <a:srgbClr val="C64847"/>
                      </a:solidFill>
                      <a:prstDash val="solid"/>
                    </a:lnT>
                    <a:lnB w="12700">
                      <a:solidFill>
                        <a:srgbClr val="C64847"/>
                      </a:solidFill>
                      <a:prstDash val="solid"/>
                    </a:lnB>
                    <a:solidFill>
                      <a:srgbClr val="F5E8E8"/>
                    </a:solidFill>
                  </a:tcPr>
                </a:tc>
                <a:tc>
                  <a:txBody>
                    <a:bodyPr/>
                    <a:lstStyle/>
                    <a:p>
                      <a:pPr algn="ctr">
                        <a:lnSpc>
                          <a:spcPts val="4970"/>
                        </a:lnSpc>
                      </a:pPr>
                      <a:r>
                        <a:rPr sz="4250" spc="15" dirty="0">
                          <a:latin typeface="Cambria"/>
                          <a:cs typeface="Cambria"/>
                        </a:rPr>
                        <a:t>T</a:t>
                      </a:r>
                      <a:r>
                        <a:rPr sz="4250" i="1" spc="15" dirty="0">
                          <a:latin typeface="Cambria"/>
                          <a:cs typeface="Cambria"/>
                        </a:rPr>
                        <a:t>l</a:t>
                      </a:r>
                      <a:endParaRPr sz="4250">
                        <a:latin typeface="Cambria"/>
                        <a:cs typeface="Cambria"/>
                      </a:endParaRPr>
                    </a:p>
                  </a:txBody>
                  <a:tcPr marL="0" marR="0" marT="0" marB="0" anchor="ctr">
                    <a:lnL w="12700">
                      <a:solidFill>
                        <a:srgbClr val="C64847"/>
                      </a:solidFill>
                      <a:prstDash val="solid"/>
                    </a:lnL>
                    <a:lnR w="12700">
                      <a:solidFill>
                        <a:srgbClr val="C64847"/>
                      </a:solidFill>
                      <a:prstDash val="solid"/>
                    </a:lnR>
                    <a:lnT w="12700">
                      <a:solidFill>
                        <a:srgbClr val="C64847"/>
                      </a:solidFill>
                      <a:prstDash val="solid"/>
                    </a:lnT>
                    <a:lnB w="12700">
                      <a:solidFill>
                        <a:srgbClr val="C64847"/>
                      </a:solidFill>
                      <a:prstDash val="solid"/>
                    </a:lnB>
                    <a:solidFill>
                      <a:srgbClr val="F5E8E8"/>
                    </a:solidFill>
                  </a:tcPr>
                </a:tc>
                <a:extLst>
                  <a:ext uri="{0D108BD9-81ED-4DB2-BD59-A6C34878D82A}">
                    <a16:rowId xmlns:a16="http://schemas.microsoft.com/office/drawing/2014/main" val="10002"/>
                  </a:ext>
                </a:extLst>
              </a:tr>
              <a:tr h="1191314">
                <a:tc>
                  <a:txBody>
                    <a:bodyPr/>
                    <a:lstStyle/>
                    <a:p>
                      <a:pPr algn="ctr">
                        <a:lnSpc>
                          <a:spcPts val="4970"/>
                        </a:lnSpc>
                      </a:pPr>
                      <a:r>
                        <a:rPr sz="4250" spc="10" dirty="0">
                          <a:latin typeface="Cambria"/>
                          <a:cs typeface="Cambria"/>
                        </a:rPr>
                        <a:t>Gl</a:t>
                      </a:r>
                      <a:endParaRPr sz="4250">
                        <a:latin typeface="Cambria"/>
                        <a:cs typeface="Cambria"/>
                      </a:endParaRPr>
                    </a:p>
                  </a:txBody>
                  <a:tcPr marL="0" marR="0" marT="0" marB="0" anchor="ctr">
                    <a:lnL w="12700">
                      <a:solidFill>
                        <a:srgbClr val="C64847"/>
                      </a:solidFill>
                      <a:prstDash val="solid"/>
                    </a:lnL>
                    <a:lnR w="12700">
                      <a:solidFill>
                        <a:srgbClr val="C64847"/>
                      </a:solidFill>
                      <a:prstDash val="solid"/>
                    </a:lnR>
                    <a:lnT w="12700">
                      <a:solidFill>
                        <a:srgbClr val="C64847"/>
                      </a:solidFill>
                      <a:prstDash val="solid"/>
                    </a:lnT>
                    <a:lnB w="12700">
                      <a:solidFill>
                        <a:srgbClr val="C64847"/>
                      </a:solidFill>
                      <a:prstDash val="solid"/>
                    </a:lnB>
                    <a:solidFill>
                      <a:srgbClr val="EACECE"/>
                    </a:solidFill>
                  </a:tcPr>
                </a:tc>
                <a:tc>
                  <a:txBody>
                    <a:bodyPr/>
                    <a:lstStyle/>
                    <a:p>
                      <a:pPr algn="ctr">
                        <a:lnSpc>
                          <a:spcPts val="4970"/>
                        </a:lnSpc>
                      </a:pPr>
                      <a:r>
                        <a:rPr sz="4250" spc="15" dirty="0">
                          <a:latin typeface="Cambria"/>
                          <a:cs typeface="Cambria"/>
                        </a:rPr>
                        <a:t>T</a:t>
                      </a:r>
                      <a:r>
                        <a:rPr sz="4250" i="1" spc="15" dirty="0">
                          <a:latin typeface="Cambria"/>
                          <a:cs typeface="Cambria"/>
                        </a:rPr>
                        <a:t>l</a:t>
                      </a:r>
                      <a:endParaRPr sz="4250">
                        <a:latin typeface="Cambria"/>
                        <a:cs typeface="Cambria"/>
                      </a:endParaRPr>
                    </a:p>
                  </a:txBody>
                  <a:tcPr marL="0" marR="0" marT="0" marB="0" anchor="ctr">
                    <a:lnL w="12700">
                      <a:solidFill>
                        <a:srgbClr val="C64847"/>
                      </a:solidFill>
                      <a:prstDash val="solid"/>
                    </a:lnL>
                    <a:lnR w="12700">
                      <a:solidFill>
                        <a:srgbClr val="C64847"/>
                      </a:solidFill>
                      <a:prstDash val="solid"/>
                    </a:lnR>
                    <a:lnT w="12700">
                      <a:solidFill>
                        <a:srgbClr val="C64847"/>
                      </a:solidFill>
                      <a:prstDash val="solid"/>
                    </a:lnT>
                    <a:lnB w="12700">
                      <a:solidFill>
                        <a:srgbClr val="C64847"/>
                      </a:solidFill>
                      <a:prstDash val="solid"/>
                    </a:lnB>
                    <a:solidFill>
                      <a:srgbClr val="EACECE"/>
                    </a:solidFill>
                  </a:tcPr>
                </a:tc>
                <a:tc>
                  <a:txBody>
                    <a:bodyPr/>
                    <a:lstStyle/>
                    <a:p>
                      <a:pPr algn="ctr">
                        <a:lnSpc>
                          <a:spcPts val="4970"/>
                        </a:lnSpc>
                      </a:pPr>
                      <a:r>
                        <a:rPr sz="4250" spc="15" dirty="0">
                          <a:latin typeface="Cambria"/>
                          <a:cs typeface="Cambria"/>
                        </a:rPr>
                        <a:t>T</a:t>
                      </a:r>
                      <a:r>
                        <a:rPr sz="4250" i="1" spc="15" dirty="0">
                          <a:latin typeface="Cambria"/>
                          <a:cs typeface="Cambria"/>
                        </a:rPr>
                        <a:t>l</a:t>
                      </a:r>
                      <a:endParaRPr sz="4250">
                        <a:latin typeface="Cambria"/>
                        <a:cs typeface="Cambria"/>
                      </a:endParaRPr>
                    </a:p>
                  </a:txBody>
                  <a:tcPr marL="0" marR="0" marT="0" marB="0" anchor="ctr">
                    <a:lnL w="12700">
                      <a:solidFill>
                        <a:srgbClr val="C64847"/>
                      </a:solidFill>
                      <a:prstDash val="solid"/>
                    </a:lnL>
                    <a:lnR w="12700">
                      <a:solidFill>
                        <a:srgbClr val="C64847"/>
                      </a:solidFill>
                      <a:prstDash val="solid"/>
                    </a:lnR>
                    <a:lnT w="12700">
                      <a:solidFill>
                        <a:srgbClr val="C64847"/>
                      </a:solidFill>
                      <a:prstDash val="solid"/>
                    </a:lnT>
                    <a:lnB w="12700">
                      <a:solidFill>
                        <a:srgbClr val="C64847"/>
                      </a:solidFill>
                      <a:prstDash val="solid"/>
                    </a:lnB>
                    <a:solidFill>
                      <a:srgbClr val="EACECE"/>
                    </a:solidFill>
                  </a:tcPr>
                </a:tc>
                <a:tc>
                  <a:txBody>
                    <a:bodyPr/>
                    <a:lstStyle/>
                    <a:p>
                      <a:pPr marR="5080" algn="ctr">
                        <a:lnSpc>
                          <a:spcPts val="4970"/>
                        </a:lnSpc>
                      </a:pPr>
                      <a:r>
                        <a:rPr sz="4250" spc="-85" dirty="0">
                          <a:latin typeface="Cambria"/>
                          <a:cs typeface="Cambria"/>
                        </a:rPr>
                        <a:t>Tv</a:t>
                      </a:r>
                      <a:endParaRPr sz="4250">
                        <a:latin typeface="Cambria"/>
                        <a:cs typeface="Cambria"/>
                      </a:endParaRPr>
                    </a:p>
                  </a:txBody>
                  <a:tcPr marL="0" marR="0" marT="0" marB="0" anchor="ctr">
                    <a:lnL w="12700">
                      <a:solidFill>
                        <a:srgbClr val="C64847"/>
                      </a:solidFill>
                      <a:prstDash val="solid"/>
                    </a:lnL>
                    <a:lnR w="12700">
                      <a:solidFill>
                        <a:srgbClr val="C64847"/>
                      </a:solidFill>
                      <a:prstDash val="solid"/>
                    </a:lnR>
                    <a:lnT w="12700">
                      <a:solidFill>
                        <a:srgbClr val="C64847"/>
                      </a:solidFill>
                      <a:prstDash val="solid"/>
                    </a:lnT>
                    <a:lnB w="12700">
                      <a:solidFill>
                        <a:srgbClr val="C64847"/>
                      </a:solidFill>
                      <a:prstDash val="solid"/>
                    </a:lnB>
                    <a:solidFill>
                      <a:srgbClr val="EACECE"/>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603250" y="4130675"/>
            <a:ext cx="19202400" cy="3132137"/>
          </a:xfrm>
          <a:prstGeom prst="rect">
            <a:avLst/>
          </a:prstGeom>
        </p:spPr>
        <p:txBody>
          <a:bodyPr vert="horz" wrap="square" lIns="0" tIns="13333" rIns="0" bIns="0" rtlCol="0">
            <a:spAutoFit/>
          </a:bodyPr>
          <a:lstStyle/>
          <a:p>
            <a:pPr marL="12697" algn="ctr">
              <a:lnSpc>
                <a:spcPct val="150000"/>
              </a:lnSpc>
            </a:pPr>
            <a:r>
              <a:rPr lang="vi-VN" sz="7200" b="1" spc="-139">
                <a:solidFill>
                  <a:srgbClr val="004D80"/>
                </a:solidFill>
                <a:latin typeface="Times New Roman (Headings)"/>
              </a:rPr>
              <a:t>Sử dụng lập luận mờ trong </a:t>
            </a:r>
            <a:br>
              <a:rPr lang="en-US" sz="7200" b="1" spc="-139">
                <a:solidFill>
                  <a:srgbClr val="004D80"/>
                </a:solidFill>
                <a:latin typeface="Times New Roman (Headings)"/>
              </a:rPr>
            </a:br>
            <a:r>
              <a:rPr lang="vi-VN" sz="7200" b="1" spc="-139">
                <a:solidFill>
                  <a:srgbClr val="004D80"/>
                </a:solidFill>
                <a:latin typeface="Times New Roman (Headings)"/>
              </a:rPr>
              <a:t>bài toán điều</a:t>
            </a:r>
            <a:r>
              <a:rPr lang="en-US" sz="7200" b="1" spc="-139">
                <a:solidFill>
                  <a:srgbClr val="004D80"/>
                </a:solidFill>
                <a:latin typeface="Times New Roman (Headings)"/>
              </a:rPr>
              <a:t> </a:t>
            </a:r>
            <a:r>
              <a:rPr lang="vi-VN" sz="7200" b="1" spc="-139">
                <a:solidFill>
                  <a:srgbClr val="004D80"/>
                </a:solidFill>
                <a:latin typeface="Times New Roman (Headings)"/>
              </a:rPr>
              <a:t>khiển</a:t>
            </a:r>
            <a:endParaRPr sz="7200">
              <a:latin typeface="Times New Roman (Headings)"/>
            </a:endParaRPr>
          </a:p>
        </p:txBody>
      </p:sp>
    </p:spTree>
    <p:extLst>
      <p:ext uri="{BB962C8B-B14F-4D97-AF65-F5344CB8AC3E}">
        <p14:creationId xmlns:p14="http://schemas.microsoft.com/office/powerpoint/2010/main" val="3279583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6" name="object 6"/>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20</a:t>
            </a:fld>
            <a:endParaRPr dirty="0"/>
          </a:p>
        </p:txBody>
      </p:sp>
      <p:sp>
        <p:nvSpPr>
          <p:cNvPr id="2" name="object 2"/>
          <p:cNvSpPr txBox="1"/>
          <p:nvPr/>
        </p:nvSpPr>
        <p:spPr>
          <a:xfrm>
            <a:off x="998517" y="1311275"/>
            <a:ext cx="13625533" cy="3306033"/>
          </a:xfrm>
          <a:prstGeom prst="rect">
            <a:avLst/>
          </a:prstGeom>
        </p:spPr>
        <p:txBody>
          <a:bodyPr vert="horz" wrap="square" lIns="0" tIns="27940" rIns="0" bIns="0" rtlCol="0">
            <a:spAutoFit/>
          </a:bodyPr>
          <a:lstStyle/>
          <a:p>
            <a:pPr marL="540385" marR="30480" indent="-502920">
              <a:lnSpc>
                <a:spcPct val="150000"/>
              </a:lnSpc>
              <a:buSzPct val="123529"/>
              <a:buChar char="•"/>
              <a:tabLst>
                <a:tab pos="541020" algn="l"/>
                <a:tab pos="1774825" algn="l"/>
              </a:tabLst>
            </a:pPr>
            <a:r>
              <a:rPr sz="4400" dirty="0">
                <a:latin typeface="Cambria"/>
                <a:cs typeface="Cambria"/>
              </a:rPr>
              <a:t>Giả </a:t>
            </a:r>
            <a:r>
              <a:rPr sz="4400">
                <a:latin typeface="Cambria"/>
                <a:cs typeface="Cambria"/>
              </a:rPr>
              <a:t>sử c</a:t>
            </a:r>
            <a:r>
              <a:rPr lang="en-US" sz="4400">
                <a:latin typeface="Cambria"/>
                <a:cs typeface="Cambria"/>
              </a:rPr>
              <a:t>ầ</a:t>
            </a:r>
            <a:r>
              <a:rPr sz="4400">
                <a:latin typeface="Cambria"/>
                <a:cs typeface="Cambria"/>
              </a:rPr>
              <a:t>n bi</a:t>
            </a:r>
            <a:r>
              <a:rPr lang="en-US" sz="4400">
                <a:latin typeface="Cambria"/>
                <a:cs typeface="Cambria"/>
              </a:rPr>
              <a:t>ế</a:t>
            </a:r>
            <a:r>
              <a:rPr sz="4400">
                <a:latin typeface="Cambria"/>
                <a:cs typeface="Cambria"/>
              </a:rPr>
              <a:t>t </a:t>
            </a:r>
            <a:r>
              <a:rPr sz="4400" dirty="0">
                <a:latin typeface="Cambria"/>
                <a:cs typeface="Cambria"/>
              </a:rPr>
              <a:t>thời </a:t>
            </a:r>
            <a:r>
              <a:rPr sz="4400">
                <a:latin typeface="Cambria"/>
                <a:cs typeface="Cambria"/>
              </a:rPr>
              <a:t>gian gi</a:t>
            </a:r>
            <a:r>
              <a:rPr lang="en-US" sz="4400">
                <a:latin typeface="Cambria"/>
                <a:cs typeface="Cambria"/>
              </a:rPr>
              <a:t>ặ</a:t>
            </a:r>
            <a:r>
              <a:rPr sz="4400">
                <a:latin typeface="Cambria"/>
                <a:cs typeface="Cambria"/>
              </a:rPr>
              <a:t>t </a:t>
            </a:r>
            <a:r>
              <a:rPr sz="4400" dirty="0">
                <a:latin typeface="Cambria"/>
                <a:cs typeface="Cambria"/>
              </a:rPr>
              <a:t>khi </a:t>
            </a:r>
            <a:r>
              <a:rPr sz="4400">
                <a:latin typeface="Cambria"/>
                <a:cs typeface="Cambria"/>
              </a:rPr>
              <a:t>có đo</a:t>
            </a:r>
            <a:r>
              <a:rPr lang="en-US" sz="4400">
                <a:latin typeface="Cambria"/>
                <a:cs typeface="Cambria"/>
              </a:rPr>
              <a:t> </a:t>
            </a:r>
            <a:r>
              <a:rPr sz="4400">
                <a:latin typeface="Cambria"/>
                <a:cs typeface="Cambria"/>
              </a:rPr>
              <a:t>b</a:t>
            </a:r>
            <a:r>
              <a:rPr lang="en-US" sz="4400">
                <a:latin typeface="Cambria"/>
                <a:cs typeface="Cambria"/>
              </a:rPr>
              <a:t>ẩ</a:t>
            </a:r>
            <a:r>
              <a:rPr sz="4400">
                <a:latin typeface="Cambria"/>
                <a:cs typeface="Cambria"/>
              </a:rPr>
              <a:t>n </a:t>
            </a:r>
            <a:r>
              <a:rPr sz="4400" dirty="0">
                <a:latin typeface="Cambria"/>
                <a:cs typeface="Cambria"/>
              </a:rPr>
              <a:t>và </a:t>
            </a:r>
            <a:r>
              <a:rPr sz="4400">
                <a:latin typeface="Cambria"/>
                <a:cs typeface="Cambria"/>
              </a:rPr>
              <a:t>lượng d</a:t>
            </a:r>
            <a:r>
              <a:rPr lang="en-US" sz="4400">
                <a:latin typeface="Cambria"/>
                <a:cs typeface="Cambria"/>
              </a:rPr>
              <a:t>ầ</a:t>
            </a:r>
            <a:r>
              <a:rPr sz="4400">
                <a:latin typeface="Cambria"/>
                <a:cs typeface="Cambria"/>
              </a:rPr>
              <a:t>u </a:t>
            </a:r>
            <a:r>
              <a:rPr sz="4400" dirty="0">
                <a:latin typeface="Cambria"/>
                <a:cs typeface="Cambria"/>
              </a:rPr>
              <a:t>mở bám vào </a:t>
            </a:r>
            <a:r>
              <a:rPr sz="4400">
                <a:latin typeface="Cambria"/>
                <a:cs typeface="Cambria"/>
              </a:rPr>
              <a:t>áo qu</a:t>
            </a:r>
            <a:r>
              <a:rPr lang="en-US" sz="4400">
                <a:latin typeface="Cambria"/>
                <a:cs typeface="Cambria"/>
              </a:rPr>
              <a:t>ầ</a:t>
            </a:r>
            <a:r>
              <a:rPr sz="4400">
                <a:latin typeface="Cambria"/>
                <a:cs typeface="Cambria"/>
              </a:rPr>
              <a:t>n</a:t>
            </a:r>
            <a:r>
              <a:rPr lang="en-US" sz="4400">
                <a:latin typeface="Cambria"/>
                <a:cs typeface="Cambria"/>
              </a:rPr>
              <a:t> </a:t>
            </a:r>
            <a:r>
              <a:rPr sz="4400">
                <a:latin typeface="Cambria"/>
                <a:cs typeface="Cambria"/>
              </a:rPr>
              <a:t>là </a:t>
            </a:r>
            <a:r>
              <a:rPr sz="4800" i="1">
                <a:latin typeface="Times New Roman"/>
                <a:cs typeface="Times New Roman"/>
              </a:rPr>
              <a:t>x</a:t>
            </a:r>
            <a:r>
              <a:rPr sz="5400" baseline="-19360">
                <a:latin typeface="Cambria"/>
                <a:cs typeface="Cambria"/>
              </a:rPr>
              <a:t>0</a:t>
            </a:r>
            <a:r>
              <a:rPr lang="en-US" sz="5400">
                <a:latin typeface="Cambria"/>
                <a:cs typeface="Cambria"/>
              </a:rPr>
              <a:t>, </a:t>
            </a:r>
            <a:r>
              <a:rPr sz="4800" i="1">
                <a:latin typeface="Times New Roman"/>
                <a:cs typeface="Times New Roman"/>
              </a:rPr>
              <a:t>y</a:t>
            </a:r>
            <a:r>
              <a:rPr sz="5400" baseline="-19360">
                <a:latin typeface="Cambria"/>
                <a:cs typeface="Cambria"/>
              </a:rPr>
              <a:t>0</a:t>
            </a:r>
            <a:r>
              <a:rPr sz="4400" dirty="0">
                <a:latin typeface="Cambria"/>
                <a:cs typeface="Cambria"/>
              </a:rPr>
              <a:t>.</a:t>
            </a:r>
            <a:endParaRPr sz="4400">
              <a:latin typeface="Cambria"/>
              <a:cs typeface="Cambria"/>
            </a:endParaRPr>
          </a:p>
          <a:p>
            <a:pPr marL="540385" marR="320675" indent="-502920">
              <a:lnSpc>
                <a:spcPct val="150000"/>
              </a:lnSpc>
              <a:buSzPct val="123529"/>
              <a:buChar char="•"/>
              <a:tabLst>
                <a:tab pos="541020" algn="l"/>
              </a:tabLst>
            </a:pPr>
            <a:r>
              <a:rPr sz="4400" dirty="0">
                <a:latin typeface="Cambria"/>
                <a:cs typeface="Cambria"/>
              </a:rPr>
              <a:t>Trê</a:t>
            </a:r>
            <a:r>
              <a:rPr sz="4400">
                <a:latin typeface="Cambria"/>
                <a:cs typeface="Cambria"/>
              </a:rPr>
              <a:t>n cơ</a:t>
            </a:r>
            <a:r>
              <a:rPr lang="en-US" sz="4400">
                <a:latin typeface="Cambria"/>
                <a:cs typeface="Cambria"/>
              </a:rPr>
              <a:t> </a:t>
            </a:r>
            <a:r>
              <a:rPr sz="4400">
                <a:latin typeface="Cambria"/>
                <a:cs typeface="Cambria"/>
              </a:rPr>
              <a:t>sở </a:t>
            </a:r>
            <a:r>
              <a:rPr sz="4400" dirty="0">
                <a:latin typeface="Cambria"/>
                <a:cs typeface="Cambria"/>
              </a:rPr>
              <a:t>các hàm thành viên</a:t>
            </a:r>
            <a:r>
              <a:rPr sz="4400">
                <a:latin typeface="Cambria"/>
                <a:cs typeface="Cambria"/>
              </a:rPr>
              <a:t>, ta</a:t>
            </a:r>
            <a:r>
              <a:rPr lang="en-US" sz="4400">
                <a:latin typeface="Cambria"/>
                <a:cs typeface="Cambria"/>
              </a:rPr>
              <a:t> </a:t>
            </a:r>
            <a:r>
              <a:rPr sz="4400">
                <a:latin typeface="Cambria"/>
                <a:cs typeface="Cambria"/>
              </a:rPr>
              <a:t>suy</a:t>
            </a:r>
            <a:r>
              <a:rPr lang="en-US" sz="4400">
                <a:latin typeface="Cambria"/>
                <a:cs typeface="Cambria"/>
              </a:rPr>
              <a:t> </a:t>
            </a:r>
            <a:r>
              <a:rPr sz="4400">
                <a:latin typeface="Cambria"/>
                <a:cs typeface="Cambria"/>
              </a:rPr>
              <a:t>ra</a:t>
            </a:r>
          </a:p>
        </p:txBody>
      </p:sp>
      <p:sp>
        <p:nvSpPr>
          <p:cNvPr id="3" name="object 3"/>
          <p:cNvSpPr txBox="1"/>
          <p:nvPr/>
        </p:nvSpPr>
        <p:spPr>
          <a:xfrm>
            <a:off x="1274517" y="4983793"/>
            <a:ext cx="7377133" cy="1974900"/>
          </a:xfrm>
          <a:prstGeom prst="rect">
            <a:avLst/>
          </a:prstGeom>
        </p:spPr>
        <p:txBody>
          <a:bodyPr vert="horz" wrap="square" lIns="0" tIns="271780" rIns="0" bIns="0" rtlCol="0">
            <a:spAutoFit/>
          </a:bodyPr>
          <a:lstStyle/>
          <a:p>
            <a:pPr marL="540385">
              <a:spcBef>
                <a:spcPts val="2140"/>
              </a:spcBef>
            </a:pPr>
            <a:r>
              <a:rPr lang="el-GR" sz="4650" i="1">
                <a:latin typeface="Arial"/>
                <a:cs typeface="Arial"/>
              </a:rPr>
              <a:t>μ</a:t>
            </a:r>
            <a:r>
              <a:rPr lang="en-US" sz="4950" i="1" baseline="-19360">
                <a:latin typeface="Times New Roman"/>
                <a:cs typeface="Times New Roman"/>
              </a:rPr>
              <a:t>D</a:t>
            </a:r>
            <a:r>
              <a:rPr lang="en-US" sz="3525" i="1" baseline="-44917">
                <a:latin typeface="Times New Roman"/>
                <a:cs typeface="Times New Roman"/>
              </a:rPr>
              <a:t>s</a:t>
            </a:r>
            <a:r>
              <a:rPr lang="en-US" sz="4650">
                <a:latin typeface="Cambria"/>
                <a:cs typeface="Cambria"/>
              </a:rPr>
              <a:t>(</a:t>
            </a:r>
            <a:r>
              <a:rPr lang="en-US" sz="4650" i="1">
                <a:latin typeface="Times New Roman"/>
                <a:cs typeface="Times New Roman"/>
              </a:rPr>
              <a:t>x</a:t>
            </a:r>
            <a:r>
              <a:rPr lang="en-US" sz="4950" baseline="-19360">
                <a:latin typeface="Cambria"/>
                <a:cs typeface="Cambria"/>
              </a:rPr>
              <a:t>0</a:t>
            </a:r>
            <a:r>
              <a:rPr lang="en-US" sz="4650">
                <a:latin typeface="Cambria"/>
                <a:cs typeface="Cambria"/>
              </a:rPr>
              <a:t>), </a:t>
            </a:r>
            <a:r>
              <a:rPr lang="el-GR" sz="4650" i="1">
                <a:latin typeface="Arial"/>
                <a:cs typeface="Arial"/>
              </a:rPr>
              <a:t>μ</a:t>
            </a:r>
            <a:r>
              <a:rPr lang="en-US" sz="4950" i="1" baseline="-19360">
                <a:latin typeface="Times New Roman"/>
                <a:cs typeface="Times New Roman"/>
              </a:rPr>
              <a:t>D</a:t>
            </a:r>
            <a:r>
              <a:rPr lang="en-US" sz="3525" i="1" baseline="-44917">
                <a:latin typeface="Times New Roman"/>
                <a:cs typeface="Times New Roman"/>
              </a:rPr>
              <a:t>m</a:t>
            </a:r>
            <a:r>
              <a:rPr lang="en-US" sz="4650">
                <a:latin typeface="Cambria"/>
                <a:cs typeface="Cambria"/>
              </a:rPr>
              <a:t>(</a:t>
            </a:r>
            <a:r>
              <a:rPr lang="en-US" sz="4650" i="1">
                <a:latin typeface="Times New Roman"/>
                <a:cs typeface="Times New Roman"/>
              </a:rPr>
              <a:t>x</a:t>
            </a:r>
            <a:r>
              <a:rPr lang="en-US" sz="4950" baseline="-19360">
                <a:latin typeface="Cambria"/>
                <a:cs typeface="Cambria"/>
              </a:rPr>
              <a:t>0</a:t>
            </a:r>
            <a:r>
              <a:rPr lang="en-US" sz="4650">
                <a:latin typeface="Cambria"/>
                <a:cs typeface="Cambria"/>
              </a:rPr>
              <a:t>), </a:t>
            </a:r>
            <a:r>
              <a:rPr lang="el-GR" sz="4650" i="1">
                <a:latin typeface="Arial"/>
                <a:cs typeface="Arial"/>
              </a:rPr>
              <a:t>μ</a:t>
            </a:r>
            <a:r>
              <a:rPr lang="en-US" sz="4950" i="1" baseline="-19360">
                <a:latin typeface="Times New Roman"/>
                <a:cs typeface="Times New Roman"/>
              </a:rPr>
              <a:t>D</a:t>
            </a:r>
            <a:r>
              <a:rPr lang="en-US" sz="3525" i="1" baseline="-44917">
                <a:latin typeface="Times New Roman"/>
                <a:cs typeface="Times New Roman"/>
              </a:rPr>
              <a:t>l</a:t>
            </a:r>
            <a:r>
              <a:rPr lang="en-US" sz="4650">
                <a:latin typeface="Cambria"/>
                <a:cs typeface="Cambria"/>
              </a:rPr>
              <a:t>(</a:t>
            </a:r>
            <a:r>
              <a:rPr lang="en-US" sz="4650" i="1">
                <a:latin typeface="Times New Roman"/>
                <a:cs typeface="Times New Roman"/>
              </a:rPr>
              <a:t>x</a:t>
            </a:r>
            <a:r>
              <a:rPr lang="en-US" sz="4950" baseline="-19360">
                <a:latin typeface="Cambria"/>
                <a:cs typeface="Cambria"/>
              </a:rPr>
              <a:t>0</a:t>
            </a:r>
            <a:r>
              <a:rPr lang="en-US" sz="4650">
                <a:latin typeface="Cambria"/>
                <a:cs typeface="Cambria"/>
              </a:rPr>
              <a:t>)</a:t>
            </a:r>
            <a:r>
              <a:rPr lang="en-US" sz="4250">
                <a:latin typeface="Cambria"/>
                <a:cs typeface="Cambria"/>
              </a:rPr>
              <a:t>,</a:t>
            </a:r>
          </a:p>
          <a:p>
            <a:pPr marL="540385">
              <a:lnSpc>
                <a:spcPct val="100000"/>
              </a:lnSpc>
              <a:spcBef>
                <a:spcPts val="2140"/>
              </a:spcBef>
            </a:pPr>
            <a:r>
              <a:rPr sz="4650" i="1">
                <a:latin typeface="Arial"/>
                <a:cs typeface="Arial"/>
              </a:rPr>
              <a:t>μ</a:t>
            </a:r>
            <a:r>
              <a:rPr sz="4950" i="1" baseline="-19360">
                <a:latin typeface="Times New Roman"/>
                <a:cs typeface="Times New Roman"/>
              </a:rPr>
              <a:t>G</a:t>
            </a:r>
            <a:r>
              <a:rPr sz="3525" i="1" baseline="-44917">
                <a:latin typeface="Times New Roman"/>
                <a:cs typeface="Times New Roman"/>
              </a:rPr>
              <a:t>s</a:t>
            </a:r>
            <a:r>
              <a:rPr sz="4650">
                <a:latin typeface="Cambria"/>
                <a:cs typeface="Cambria"/>
              </a:rPr>
              <a:t>(</a:t>
            </a:r>
            <a:r>
              <a:rPr sz="4650" i="1">
                <a:latin typeface="Times New Roman"/>
                <a:cs typeface="Times New Roman"/>
              </a:rPr>
              <a:t>y</a:t>
            </a:r>
            <a:r>
              <a:rPr sz="4950" baseline="-19360">
                <a:latin typeface="Cambria"/>
                <a:cs typeface="Cambria"/>
              </a:rPr>
              <a:t>0</a:t>
            </a:r>
            <a:r>
              <a:rPr sz="4650" dirty="0">
                <a:latin typeface="Cambria"/>
                <a:cs typeface="Cambria"/>
              </a:rPr>
              <a:t>), </a:t>
            </a:r>
            <a:r>
              <a:rPr sz="4650" i="1" dirty="0">
                <a:latin typeface="Arial"/>
                <a:cs typeface="Arial"/>
              </a:rPr>
              <a:t>μ</a:t>
            </a:r>
            <a:r>
              <a:rPr sz="4950" i="1" baseline="-19360" dirty="0">
                <a:latin typeface="Times New Roman"/>
                <a:cs typeface="Times New Roman"/>
              </a:rPr>
              <a:t>G</a:t>
            </a:r>
            <a:r>
              <a:rPr sz="3525" i="1" baseline="-44917" dirty="0">
                <a:latin typeface="Times New Roman"/>
                <a:cs typeface="Times New Roman"/>
              </a:rPr>
              <a:t>m</a:t>
            </a:r>
            <a:r>
              <a:rPr sz="4650" dirty="0">
                <a:latin typeface="Cambria"/>
                <a:cs typeface="Cambria"/>
              </a:rPr>
              <a:t>(</a:t>
            </a:r>
            <a:r>
              <a:rPr sz="4650" i="1" dirty="0">
                <a:latin typeface="Times New Roman"/>
                <a:cs typeface="Times New Roman"/>
              </a:rPr>
              <a:t>y</a:t>
            </a:r>
            <a:r>
              <a:rPr sz="4950" baseline="-19360" dirty="0">
                <a:latin typeface="Cambria"/>
                <a:cs typeface="Cambria"/>
              </a:rPr>
              <a:t>0</a:t>
            </a:r>
            <a:r>
              <a:rPr sz="4650" dirty="0">
                <a:latin typeface="Cambria"/>
                <a:cs typeface="Cambria"/>
              </a:rPr>
              <a:t>), </a:t>
            </a:r>
            <a:r>
              <a:rPr sz="4650" i="1">
                <a:latin typeface="Arial"/>
                <a:cs typeface="Arial"/>
              </a:rPr>
              <a:t>μ</a:t>
            </a:r>
            <a:r>
              <a:rPr sz="4950" i="1" baseline="-19360">
                <a:latin typeface="Times New Roman"/>
                <a:cs typeface="Times New Roman"/>
              </a:rPr>
              <a:t>G</a:t>
            </a:r>
            <a:r>
              <a:rPr sz="3525" i="1" baseline="-44917">
                <a:latin typeface="Times New Roman"/>
                <a:cs typeface="Times New Roman"/>
              </a:rPr>
              <a:t>l</a:t>
            </a:r>
            <a:r>
              <a:rPr sz="4650">
                <a:latin typeface="Cambria"/>
                <a:cs typeface="Cambria"/>
              </a:rPr>
              <a:t>(</a:t>
            </a:r>
            <a:r>
              <a:rPr sz="4650" i="1">
                <a:latin typeface="Times New Roman"/>
                <a:cs typeface="Times New Roman"/>
              </a:rPr>
              <a:t>y</a:t>
            </a:r>
            <a:r>
              <a:rPr sz="4950" baseline="-19360">
                <a:latin typeface="Cambria"/>
                <a:cs typeface="Cambria"/>
              </a:rPr>
              <a:t>0</a:t>
            </a:r>
            <a:r>
              <a:rPr sz="4650">
                <a:latin typeface="Cambria"/>
                <a:cs typeface="Cambria"/>
              </a:rPr>
              <a:t>)</a:t>
            </a:r>
            <a:r>
              <a:rPr sz="4250">
                <a:latin typeface="Cambria"/>
                <a:cs typeface="Cambria"/>
              </a:rPr>
              <a:t>.</a:t>
            </a:r>
          </a:p>
        </p:txBody>
      </p:sp>
      <p:sp>
        <p:nvSpPr>
          <p:cNvPr id="4" name="object 4"/>
          <p:cNvSpPr txBox="1"/>
          <p:nvPr/>
        </p:nvSpPr>
        <p:spPr>
          <a:xfrm>
            <a:off x="9061450" y="5000526"/>
            <a:ext cx="9103360" cy="4813497"/>
          </a:xfrm>
          <a:prstGeom prst="rect">
            <a:avLst/>
          </a:prstGeom>
        </p:spPr>
        <p:txBody>
          <a:bodyPr vert="horz" wrap="square" lIns="0" tIns="12065" rIns="0" bIns="0" rtlCol="0">
            <a:spAutoFit/>
          </a:bodyPr>
          <a:lstStyle/>
          <a:p>
            <a:pPr marL="12700" algn="just">
              <a:spcBef>
                <a:spcPts val="600"/>
              </a:spcBef>
              <a:spcAft>
                <a:spcPts val="600"/>
              </a:spcAft>
            </a:pPr>
            <a:r>
              <a:rPr lang="en-US" sz="3600">
                <a:solidFill>
                  <a:srgbClr val="0433FF"/>
                </a:solidFill>
                <a:latin typeface="Cambria"/>
                <a:cs typeface="Cambria"/>
              </a:rPr>
              <a:t>x0, y0 = 40, 60</a:t>
            </a:r>
          </a:p>
          <a:p>
            <a:pPr marL="12700" algn="just">
              <a:spcBef>
                <a:spcPts val="600"/>
              </a:spcBef>
              <a:spcAft>
                <a:spcPts val="600"/>
              </a:spcAft>
            </a:pPr>
            <a:r>
              <a:rPr lang="en-US" sz="3600">
                <a:solidFill>
                  <a:srgbClr val="0433FF"/>
                </a:solidFill>
                <a:latin typeface="Cambria"/>
                <a:cs typeface="Cambria"/>
              </a:rPr>
              <a:t>xs = fz.interp_membership(X,Ds,x0)</a:t>
            </a:r>
          </a:p>
          <a:p>
            <a:pPr marL="12700" algn="just">
              <a:spcBef>
                <a:spcPts val="600"/>
              </a:spcBef>
              <a:spcAft>
                <a:spcPts val="600"/>
              </a:spcAft>
            </a:pPr>
            <a:r>
              <a:rPr lang="en-US" sz="3600">
                <a:solidFill>
                  <a:srgbClr val="0433FF"/>
                </a:solidFill>
                <a:latin typeface="Cambria"/>
                <a:cs typeface="Cambria"/>
              </a:rPr>
              <a:t>xm = fz.interp_membership(X,Dm,x0)</a:t>
            </a:r>
          </a:p>
          <a:p>
            <a:pPr marL="12700" algn="just">
              <a:spcBef>
                <a:spcPts val="600"/>
              </a:spcBef>
              <a:spcAft>
                <a:spcPts val="600"/>
              </a:spcAft>
            </a:pPr>
            <a:r>
              <a:rPr lang="en-US" sz="3600">
                <a:solidFill>
                  <a:srgbClr val="0433FF"/>
                </a:solidFill>
                <a:latin typeface="Cambria"/>
                <a:cs typeface="Cambria"/>
              </a:rPr>
              <a:t>xl = fz.interp_membership(X,Dl,x0)</a:t>
            </a:r>
          </a:p>
          <a:p>
            <a:pPr marL="12700" algn="just">
              <a:spcBef>
                <a:spcPts val="600"/>
              </a:spcBef>
              <a:spcAft>
                <a:spcPts val="600"/>
              </a:spcAft>
            </a:pPr>
            <a:r>
              <a:rPr lang="en-US" sz="3600">
                <a:solidFill>
                  <a:srgbClr val="0433FF"/>
                </a:solidFill>
                <a:latin typeface="Cambria"/>
                <a:cs typeface="Cambria"/>
              </a:rPr>
              <a:t>ys = fz.interp_membership(Y,Gs,y0)</a:t>
            </a:r>
          </a:p>
          <a:p>
            <a:pPr marL="12700" algn="just">
              <a:spcBef>
                <a:spcPts val="600"/>
              </a:spcBef>
              <a:spcAft>
                <a:spcPts val="600"/>
              </a:spcAft>
            </a:pPr>
            <a:r>
              <a:rPr lang="en-US" sz="3600">
                <a:solidFill>
                  <a:srgbClr val="0433FF"/>
                </a:solidFill>
                <a:latin typeface="Cambria"/>
                <a:cs typeface="Cambria"/>
              </a:rPr>
              <a:t>ym = fz.interp_membership(Y,Gm,y0)</a:t>
            </a:r>
          </a:p>
          <a:p>
            <a:pPr marL="12700" algn="just">
              <a:spcBef>
                <a:spcPts val="600"/>
              </a:spcBef>
              <a:spcAft>
                <a:spcPts val="600"/>
              </a:spcAft>
            </a:pPr>
            <a:r>
              <a:rPr lang="en-US" sz="3600">
                <a:solidFill>
                  <a:srgbClr val="0433FF"/>
                </a:solidFill>
                <a:latin typeface="Cambria"/>
                <a:cs typeface="Cambria"/>
              </a:rPr>
              <a:t>yl = fz.interp_membership(Y,Gl,y0)</a:t>
            </a:r>
            <a:endParaRPr sz="3600">
              <a:latin typeface="Cambria"/>
              <a:cs typeface="Cambria"/>
            </a:endParaRPr>
          </a:p>
        </p:txBody>
      </p:sp>
      <p:sp>
        <p:nvSpPr>
          <p:cNvPr id="7" name="Rectangle 6"/>
          <p:cNvSpPr/>
          <p:nvPr/>
        </p:nvSpPr>
        <p:spPr>
          <a:xfrm>
            <a:off x="1212850" y="7407275"/>
            <a:ext cx="6512360" cy="769441"/>
          </a:xfrm>
          <a:prstGeom prst="rect">
            <a:avLst/>
          </a:prstGeom>
        </p:spPr>
        <p:txBody>
          <a:bodyPr wrap="none">
            <a:spAutoFit/>
          </a:bodyPr>
          <a:lstStyle/>
          <a:p>
            <a:pPr marL="540385" indent="-502920">
              <a:lnSpc>
                <a:spcPct val="100000"/>
              </a:lnSpc>
              <a:spcBef>
                <a:spcPts val="3300"/>
              </a:spcBef>
              <a:buSzPct val="123529"/>
              <a:buChar char="•"/>
              <a:tabLst>
                <a:tab pos="541020" algn="l"/>
              </a:tabLst>
            </a:pPr>
            <a:r>
              <a:rPr lang="vi-VN" sz="4400">
                <a:latin typeface="Cambria"/>
                <a:cs typeface="Cambria"/>
              </a:rPr>
              <a:t>Bằng Python, có thể viết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latin typeface="Cambria" panose="02040503050406030204" pitchFamily="18" charset="0"/>
                <a:ea typeface="Cambria" panose="02040503050406030204" pitchFamily="18" charset="0"/>
              </a:rPr>
              <a:t>Điều khiển mờ và ứng dụng</a:t>
            </a:r>
            <a:endParaRPr dirty="0">
              <a:latin typeface="Cambria" panose="02040503050406030204" pitchFamily="18" charset="0"/>
              <a:ea typeface="Cambria" panose="02040503050406030204" pitchFamily="18" charset="0"/>
            </a:endParaRPr>
          </a:p>
        </p:txBody>
      </p:sp>
      <p:sp>
        <p:nvSpPr>
          <p:cNvPr id="6" name="object 6"/>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latin typeface="Cambria" panose="02040503050406030204" pitchFamily="18" charset="0"/>
                <a:ea typeface="Cambria" panose="02040503050406030204" pitchFamily="18" charset="0"/>
              </a:rPr>
              <a:t>21</a:t>
            </a:fld>
            <a:endParaRPr dirty="0">
              <a:latin typeface="Cambria" panose="02040503050406030204" pitchFamily="18" charset="0"/>
              <a:ea typeface="Cambria" panose="02040503050406030204" pitchFamily="18" charset="0"/>
            </a:endParaRPr>
          </a:p>
        </p:txBody>
      </p:sp>
      <p:sp>
        <p:nvSpPr>
          <p:cNvPr id="2" name="object 2"/>
          <p:cNvSpPr txBox="1"/>
          <p:nvPr/>
        </p:nvSpPr>
        <p:spPr>
          <a:xfrm>
            <a:off x="2039732" y="6204530"/>
            <a:ext cx="7478918" cy="3308598"/>
          </a:xfrm>
          <a:prstGeom prst="rect">
            <a:avLst/>
          </a:prstGeom>
        </p:spPr>
        <p:txBody>
          <a:bodyPr vert="horz" wrap="square" lIns="0" tIns="312420" rIns="0" bIns="0" rtlCol="0">
            <a:spAutoFit/>
          </a:bodyPr>
          <a:lstStyle/>
          <a:p>
            <a:pPr marL="582295" indent="-544830">
              <a:lnSpc>
                <a:spcPct val="100000"/>
              </a:lnSpc>
              <a:spcBef>
                <a:spcPts val="2460"/>
              </a:spcBef>
              <a:buSzPct val="112903"/>
              <a:buFont typeface="Microsoft Sans Serif"/>
              <a:buChar char="‣"/>
              <a:tabLst>
                <a:tab pos="582930" algn="l"/>
                <a:tab pos="1333500" algn="l"/>
              </a:tabLst>
            </a:pPr>
            <a:r>
              <a:rPr sz="4650" i="1" dirty="0">
                <a:solidFill>
                  <a:srgbClr val="011993"/>
                </a:solidFill>
                <a:latin typeface="Cambria" panose="02040503050406030204" pitchFamily="18" charset="0"/>
                <a:ea typeface="Cambria" panose="02040503050406030204" pitchFamily="18" charset="0"/>
                <a:cs typeface="Times New Roman"/>
              </a:rPr>
              <a:t>w</a:t>
            </a:r>
            <a:r>
              <a:rPr sz="4950" baseline="-19360" dirty="0">
                <a:solidFill>
                  <a:srgbClr val="011993"/>
                </a:solidFill>
                <a:latin typeface="Cambria" panose="02040503050406030204" pitchFamily="18" charset="0"/>
                <a:ea typeface="Cambria" panose="02040503050406030204" pitchFamily="18" charset="0"/>
                <a:cs typeface="Cambria"/>
              </a:rPr>
              <a:t>1	</a:t>
            </a:r>
            <a:r>
              <a:rPr sz="4650" dirty="0">
                <a:solidFill>
                  <a:srgbClr val="011993"/>
                </a:solidFill>
                <a:latin typeface="Cambria" panose="02040503050406030204" pitchFamily="18" charset="0"/>
                <a:ea typeface="Cambria" panose="02040503050406030204" pitchFamily="18" charset="0"/>
                <a:cs typeface="Cambria"/>
              </a:rPr>
              <a:t>= min </a:t>
            </a:r>
            <a:r>
              <a:rPr sz="6975" baseline="-11350" dirty="0">
                <a:solidFill>
                  <a:srgbClr val="011993"/>
                </a:solidFill>
                <a:latin typeface="Cambria" panose="02040503050406030204" pitchFamily="18" charset="0"/>
                <a:ea typeface="Cambria" panose="02040503050406030204" pitchFamily="18" charset="0"/>
                <a:cs typeface="Verdana"/>
              </a:rPr>
              <a:t>{</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D</a:t>
            </a:r>
            <a:r>
              <a:rPr sz="3525" i="1" baseline="-44917" dirty="0">
                <a:solidFill>
                  <a:srgbClr val="011993"/>
                </a:solidFill>
                <a:latin typeface="Cambria" panose="02040503050406030204" pitchFamily="18" charset="0"/>
                <a:ea typeface="Cambria" panose="02040503050406030204" pitchFamily="18" charset="0"/>
                <a:cs typeface="Times New Roman"/>
              </a:rPr>
              <a:t>l</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x</a:t>
            </a:r>
            <a:r>
              <a:rPr sz="4950" baseline="-19360" dirty="0">
                <a:solidFill>
                  <a:srgbClr val="011993"/>
                </a:solidFill>
                <a:latin typeface="Cambria" panose="02040503050406030204" pitchFamily="18" charset="0"/>
                <a:ea typeface="Cambria" panose="02040503050406030204" pitchFamily="18" charset="0"/>
                <a:cs typeface="Cambria"/>
              </a:rPr>
              <a:t>0</a:t>
            </a:r>
            <a:r>
              <a:rPr sz="4650" dirty="0">
                <a:solidFill>
                  <a:srgbClr val="011993"/>
                </a:solidFill>
                <a:latin typeface="Cambria" panose="02040503050406030204" pitchFamily="18" charset="0"/>
                <a:ea typeface="Cambria" panose="02040503050406030204" pitchFamily="18" charset="0"/>
                <a:cs typeface="Cambria"/>
              </a:rPr>
              <a:t>), </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G</a:t>
            </a:r>
            <a:r>
              <a:rPr sz="3525" i="1" baseline="-44917" dirty="0">
                <a:solidFill>
                  <a:srgbClr val="011993"/>
                </a:solidFill>
                <a:latin typeface="Cambria" panose="02040503050406030204" pitchFamily="18" charset="0"/>
                <a:ea typeface="Cambria" panose="02040503050406030204" pitchFamily="18" charset="0"/>
                <a:cs typeface="Times New Roman"/>
              </a:rPr>
              <a:t>l</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y</a:t>
            </a:r>
            <a:r>
              <a:rPr sz="4950" baseline="-19360" dirty="0">
                <a:solidFill>
                  <a:srgbClr val="011993"/>
                </a:solidFill>
                <a:latin typeface="Cambria" panose="02040503050406030204" pitchFamily="18" charset="0"/>
                <a:ea typeface="Cambria" panose="02040503050406030204" pitchFamily="18" charset="0"/>
                <a:cs typeface="Cambria"/>
              </a:rPr>
              <a:t>0</a:t>
            </a:r>
            <a:r>
              <a:rPr sz="4650" dirty="0">
                <a:solidFill>
                  <a:srgbClr val="011993"/>
                </a:solidFill>
                <a:latin typeface="Cambria" panose="02040503050406030204" pitchFamily="18" charset="0"/>
                <a:ea typeface="Cambria" panose="02040503050406030204" pitchFamily="18" charset="0"/>
                <a:cs typeface="Cambria"/>
              </a:rPr>
              <a:t>)</a:t>
            </a:r>
            <a:r>
              <a:rPr sz="6975" baseline="-11350" dirty="0">
                <a:solidFill>
                  <a:srgbClr val="011993"/>
                </a:solidFill>
                <a:latin typeface="Cambria" panose="02040503050406030204" pitchFamily="18" charset="0"/>
                <a:ea typeface="Cambria" panose="02040503050406030204" pitchFamily="18" charset="0"/>
                <a:cs typeface="Verdana"/>
              </a:rPr>
              <a:t>}</a:t>
            </a:r>
            <a:endParaRPr sz="6975" baseline="-11350">
              <a:latin typeface="Cambria" panose="02040503050406030204" pitchFamily="18" charset="0"/>
              <a:ea typeface="Cambria" panose="02040503050406030204" pitchFamily="18" charset="0"/>
              <a:cs typeface="Verdana"/>
            </a:endParaRPr>
          </a:p>
          <a:p>
            <a:pPr marL="582295" indent="-544830">
              <a:lnSpc>
                <a:spcPct val="100000"/>
              </a:lnSpc>
              <a:spcBef>
                <a:spcPts val="3260"/>
              </a:spcBef>
              <a:buSzPct val="112903"/>
              <a:buFont typeface="Microsoft Sans Serif"/>
              <a:buChar char="‣"/>
              <a:tabLst>
                <a:tab pos="582930" algn="l"/>
                <a:tab pos="1333500" algn="l"/>
              </a:tabLst>
            </a:pPr>
            <a:r>
              <a:rPr sz="4650" i="1" dirty="0">
                <a:solidFill>
                  <a:srgbClr val="011993"/>
                </a:solidFill>
                <a:latin typeface="Cambria" panose="02040503050406030204" pitchFamily="18" charset="0"/>
                <a:ea typeface="Cambria" panose="02040503050406030204" pitchFamily="18" charset="0"/>
                <a:cs typeface="Times New Roman"/>
              </a:rPr>
              <a:t>w</a:t>
            </a:r>
            <a:r>
              <a:rPr sz="4950" baseline="-19360" dirty="0">
                <a:solidFill>
                  <a:srgbClr val="011993"/>
                </a:solidFill>
                <a:latin typeface="Cambria" panose="02040503050406030204" pitchFamily="18" charset="0"/>
                <a:ea typeface="Cambria" panose="02040503050406030204" pitchFamily="18" charset="0"/>
                <a:cs typeface="Cambria"/>
              </a:rPr>
              <a:t>2	</a:t>
            </a:r>
            <a:r>
              <a:rPr sz="4650" dirty="0">
                <a:solidFill>
                  <a:srgbClr val="011993"/>
                </a:solidFill>
                <a:latin typeface="Cambria" panose="02040503050406030204" pitchFamily="18" charset="0"/>
                <a:ea typeface="Cambria" panose="02040503050406030204" pitchFamily="18" charset="0"/>
                <a:cs typeface="Cambria"/>
              </a:rPr>
              <a:t>= min </a:t>
            </a:r>
            <a:r>
              <a:rPr sz="6975" baseline="-11350" dirty="0">
                <a:solidFill>
                  <a:srgbClr val="011993"/>
                </a:solidFill>
                <a:latin typeface="Cambria" panose="02040503050406030204" pitchFamily="18" charset="0"/>
                <a:ea typeface="Cambria" panose="02040503050406030204" pitchFamily="18" charset="0"/>
                <a:cs typeface="Verdana"/>
              </a:rPr>
              <a:t>{</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D</a:t>
            </a:r>
            <a:r>
              <a:rPr sz="3525" i="1" baseline="-44917" dirty="0">
                <a:solidFill>
                  <a:srgbClr val="011993"/>
                </a:solidFill>
                <a:latin typeface="Cambria" panose="02040503050406030204" pitchFamily="18" charset="0"/>
                <a:ea typeface="Cambria" panose="02040503050406030204" pitchFamily="18" charset="0"/>
                <a:cs typeface="Times New Roman"/>
              </a:rPr>
              <a:t>m</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x</a:t>
            </a:r>
            <a:r>
              <a:rPr sz="4950" baseline="-19360" dirty="0">
                <a:solidFill>
                  <a:srgbClr val="011993"/>
                </a:solidFill>
                <a:latin typeface="Cambria" panose="02040503050406030204" pitchFamily="18" charset="0"/>
                <a:ea typeface="Cambria" panose="02040503050406030204" pitchFamily="18" charset="0"/>
                <a:cs typeface="Cambria"/>
              </a:rPr>
              <a:t>0</a:t>
            </a:r>
            <a:r>
              <a:rPr sz="4650" dirty="0">
                <a:solidFill>
                  <a:srgbClr val="011993"/>
                </a:solidFill>
                <a:latin typeface="Cambria" panose="02040503050406030204" pitchFamily="18" charset="0"/>
                <a:ea typeface="Cambria" panose="02040503050406030204" pitchFamily="18" charset="0"/>
                <a:cs typeface="Cambria"/>
              </a:rPr>
              <a:t>), </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G</a:t>
            </a:r>
            <a:r>
              <a:rPr sz="3525" i="1" baseline="-44917" dirty="0">
                <a:solidFill>
                  <a:srgbClr val="011993"/>
                </a:solidFill>
                <a:latin typeface="Cambria" panose="02040503050406030204" pitchFamily="18" charset="0"/>
                <a:ea typeface="Cambria" panose="02040503050406030204" pitchFamily="18" charset="0"/>
                <a:cs typeface="Times New Roman"/>
              </a:rPr>
              <a:t>l</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y</a:t>
            </a:r>
            <a:r>
              <a:rPr sz="4950" baseline="-19360" dirty="0">
                <a:solidFill>
                  <a:srgbClr val="011993"/>
                </a:solidFill>
                <a:latin typeface="Cambria" panose="02040503050406030204" pitchFamily="18" charset="0"/>
                <a:ea typeface="Cambria" panose="02040503050406030204" pitchFamily="18" charset="0"/>
                <a:cs typeface="Cambria"/>
              </a:rPr>
              <a:t>0</a:t>
            </a:r>
            <a:r>
              <a:rPr sz="4650" dirty="0">
                <a:solidFill>
                  <a:srgbClr val="011993"/>
                </a:solidFill>
                <a:latin typeface="Cambria" panose="02040503050406030204" pitchFamily="18" charset="0"/>
                <a:ea typeface="Cambria" panose="02040503050406030204" pitchFamily="18" charset="0"/>
                <a:cs typeface="Cambria"/>
              </a:rPr>
              <a:t>)</a:t>
            </a:r>
            <a:r>
              <a:rPr sz="6975" baseline="-11350" dirty="0">
                <a:solidFill>
                  <a:srgbClr val="011993"/>
                </a:solidFill>
                <a:latin typeface="Cambria" panose="02040503050406030204" pitchFamily="18" charset="0"/>
                <a:ea typeface="Cambria" panose="02040503050406030204" pitchFamily="18" charset="0"/>
                <a:cs typeface="Verdana"/>
              </a:rPr>
              <a:t>}</a:t>
            </a:r>
            <a:endParaRPr sz="6975" baseline="-11350">
              <a:latin typeface="Cambria" panose="02040503050406030204" pitchFamily="18" charset="0"/>
              <a:ea typeface="Cambria" panose="02040503050406030204" pitchFamily="18" charset="0"/>
              <a:cs typeface="Verdana"/>
            </a:endParaRPr>
          </a:p>
          <a:p>
            <a:pPr marL="582295" indent="-544830">
              <a:lnSpc>
                <a:spcPct val="100000"/>
              </a:lnSpc>
              <a:spcBef>
                <a:spcPts val="3265"/>
              </a:spcBef>
              <a:buSzPct val="112903"/>
              <a:buFont typeface="Microsoft Sans Serif"/>
              <a:buChar char="‣"/>
              <a:tabLst>
                <a:tab pos="582930" algn="l"/>
                <a:tab pos="1333500" algn="l"/>
              </a:tabLst>
            </a:pPr>
            <a:r>
              <a:rPr sz="4650" i="1" dirty="0">
                <a:solidFill>
                  <a:srgbClr val="011993"/>
                </a:solidFill>
                <a:latin typeface="Cambria" panose="02040503050406030204" pitchFamily="18" charset="0"/>
                <a:ea typeface="Cambria" panose="02040503050406030204" pitchFamily="18" charset="0"/>
                <a:cs typeface="Times New Roman"/>
              </a:rPr>
              <a:t>w</a:t>
            </a:r>
            <a:r>
              <a:rPr sz="4950" baseline="-19360" dirty="0">
                <a:solidFill>
                  <a:srgbClr val="011993"/>
                </a:solidFill>
                <a:latin typeface="Cambria" panose="02040503050406030204" pitchFamily="18" charset="0"/>
                <a:ea typeface="Cambria" panose="02040503050406030204" pitchFamily="18" charset="0"/>
                <a:cs typeface="Cambria"/>
              </a:rPr>
              <a:t>3	</a:t>
            </a:r>
            <a:r>
              <a:rPr sz="4650" dirty="0">
                <a:solidFill>
                  <a:srgbClr val="011993"/>
                </a:solidFill>
                <a:latin typeface="Cambria" panose="02040503050406030204" pitchFamily="18" charset="0"/>
                <a:ea typeface="Cambria" panose="02040503050406030204" pitchFamily="18" charset="0"/>
                <a:cs typeface="Cambria"/>
              </a:rPr>
              <a:t>= min </a:t>
            </a:r>
            <a:r>
              <a:rPr sz="6975" baseline="-11350" dirty="0">
                <a:solidFill>
                  <a:srgbClr val="011993"/>
                </a:solidFill>
                <a:latin typeface="Cambria" panose="02040503050406030204" pitchFamily="18" charset="0"/>
                <a:ea typeface="Cambria" panose="02040503050406030204" pitchFamily="18" charset="0"/>
                <a:cs typeface="Verdana"/>
              </a:rPr>
              <a:t>{</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D</a:t>
            </a:r>
            <a:r>
              <a:rPr sz="3525" i="1" baseline="-44917" dirty="0">
                <a:solidFill>
                  <a:srgbClr val="011993"/>
                </a:solidFill>
                <a:latin typeface="Cambria" panose="02040503050406030204" pitchFamily="18" charset="0"/>
                <a:ea typeface="Cambria" panose="02040503050406030204" pitchFamily="18" charset="0"/>
                <a:cs typeface="Times New Roman"/>
              </a:rPr>
              <a:t>s</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x</a:t>
            </a:r>
            <a:r>
              <a:rPr sz="4950" baseline="-19360" dirty="0">
                <a:solidFill>
                  <a:srgbClr val="011993"/>
                </a:solidFill>
                <a:latin typeface="Cambria" panose="02040503050406030204" pitchFamily="18" charset="0"/>
                <a:ea typeface="Cambria" panose="02040503050406030204" pitchFamily="18" charset="0"/>
                <a:cs typeface="Cambria"/>
              </a:rPr>
              <a:t>0</a:t>
            </a:r>
            <a:r>
              <a:rPr sz="4650" dirty="0">
                <a:solidFill>
                  <a:srgbClr val="011993"/>
                </a:solidFill>
                <a:latin typeface="Cambria" panose="02040503050406030204" pitchFamily="18" charset="0"/>
                <a:ea typeface="Cambria" panose="02040503050406030204" pitchFamily="18" charset="0"/>
                <a:cs typeface="Cambria"/>
              </a:rPr>
              <a:t>), </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G</a:t>
            </a:r>
            <a:r>
              <a:rPr sz="3525" i="1" baseline="-44917" dirty="0">
                <a:solidFill>
                  <a:srgbClr val="011993"/>
                </a:solidFill>
                <a:latin typeface="Cambria" panose="02040503050406030204" pitchFamily="18" charset="0"/>
                <a:ea typeface="Cambria" panose="02040503050406030204" pitchFamily="18" charset="0"/>
                <a:cs typeface="Times New Roman"/>
              </a:rPr>
              <a:t>l</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y</a:t>
            </a:r>
            <a:r>
              <a:rPr sz="4950" baseline="-19360" dirty="0">
                <a:solidFill>
                  <a:srgbClr val="011993"/>
                </a:solidFill>
                <a:latin typeface="Cambria" panose="02040503050406030204" pitchFamily="18" charset="0"/>
                <a:ea typeface="Cambria" panose="02040503050406030204" pitchFamily="18" charset="0"/>
                <a:cs typeface="Cambria"/>
              </a:rPr>
              <a:t>0</a:t>
            </a:r>
            <a:r>
              <a:rPr sz="4650" dirty="0">
                <a:solidFill>
                  <a:srgbClr val="011993"/>
                </a:solidFill>
                <a:latin typeface="Cambria" panose="02040503050406030204" pitchFamily="18" charset="0"/>
                <a:ea typeface="Cambria" panose="02040503050406030204" pitchFamily="18" charset="0"/>
                <a:cs typeface="Cambria"/>
              </a:rPr>
              <a:t>)</a:t>
            </a:r>
            <a:r>
              <a:rPr sz="6975" baseline="-11350" dirty="0">
                <a:solidFill>
                  <a:srgbClr val="011993"/>
                </a:solidFill>
                <a:latin typeface="Cambria" panose="02040503050406030204" pitchFamily="18" charset="0"/>
                <a:ea typeface="Cambria" panose="02040503050406030204" pitchFamily="18" charset="0"/>
                <a:cs typeface="Verdana"/>
              </a:rPr>
              <a:t>}</a:t>
            </a:r>
            <a:endParaRPr sz="6975" baseline="-11350">
              <a:latin typeface="Cambria" panose="02040503050406030204" pitchFamily="18" charset="0"/>
              <a:ea typeface="Cambria" panose="02040503050406030204" pitchFamily="18" charset="0"/>
              <a:cs typeface="Verdana"/>
            </a:endParaRPr>
          </a:p>
        </p:txBody>
      </p:sp>
      <p:sp>
        <p:nvSpPr>
          <p:cNvPr id="3" name="object 3"/>
          <p:cNvSpPr txBox="1"/>
          <p:nvPr/>
        </p:nvSpPr>
        <p:spPr>
          <a:xfrm>
            <a:off x="998517" y="1046388"/>
            <a:ext cx="18076545" cy="4927183"/>
          </a:xfrm>
          <a:prstGeom prst="rect">
            <a:avLst/>
          </a:prstGeom>
        </p:spPr>
        <p:txBody>
          <a:bodyPr vert="horz" wrap="square" lIns="0" tIns="17145" rIns="0" bIns="0" rtlCol="0">
            <a:spAutoFit/>
          </a:bodyPr>
          <a:lstStyle/>
          <a:p>
            <a:pPr marL="540385" indent="-502920">
              <a:lnSpc>
                <a:spcPts val="5065"/>
              </a:lnSpc>
              <a:spcBef>
                <a:spcPts val="135"/>
              </a:spcBef>
              <a:buSzPct val="123529"/>
              <a:buChar char="•"/>
              <a:tabLst>
                <a:tab pos="541020" algn="l"/>
                <a:tab pos="4931410" algn="l"/>
              </a:tabLst>
            </a:pPr>
            <a:r>
              <a:rPr sz="4400">
                <a:latin typeface="Cambria" panose="02040503050406030204" pitchFamily="18" charset="0"/>
                <a:ea typeface="Cambria" panose="02040503050406030204" pitchFamily="18" charset="0"/>
                <a:cs typeface="Cambria"/>
              </a:rPr>
              <a:t>Ti</a:t>
            </a:r>
            <a:r>
              <a:rPr lang="en-US" sz="4400">
                <a:latin typeface="Cambria" panose="02040503050406030204" pitchFamily="18" charset="0"/>
                <a:ea typeface="Cambria" panose="02040503050406030204" pitchFamily="18" charset="0"/>
                <a:cs typeface="Cambria"/>
              </a:rPr>
              <a:t>ế</a:t>
            </a:r>
            <a:r>
              <a:rPr sz="4400">
                <a:latin typeface="Cambria" panose="02040503050406030204" pitchFamily="18" charset="0"/>
                <a:ea typeface="Cambria" panose="02040503050406030204" pitchFamily="18" charset="0"/>
                <a:cs typeface="Cambria"/>
              </a:rPr>
              <a:t>p </a:t>
            </a:r>
            <a:r>
              <a:rPr sz="4400" dirty="0">
                <a:latin typeface="Cambria" panose="02040503050406030204" pitchFamily="18" charset="0"/>
                <a:ea typeface="Cambria" panose="02040503050406030204" pitchFamily="18" charset="0"/>
                <a:cs typeface="Cambria"/>
              </a:rPr>
              <a:t>theo</a:t>
            </a:r>
            <a:r>
              <a:rPr sz="4400">
                <a:latin typeface="Cambria" panose="02040503050406030204" pitchFamily="18" charset="0"/>
                <a:ea typeface="Cambria" panose="02040503050406030204" pitchFamily="18" charset="0"/>
                <a:cs typeface="Cambria"/>
              </a:rPr>
              <a:t>, c</a:t>
            </a:r>
            <a:r>
              <a:rPr lang="en-US" sz="4400">
                <a:latin typeface="Cambria" panose="02040503050406030204" pitchFamily="18" charset="0"/>
                <a:ea typeface="Cambria" panose="02040503050406030204" pitchFamily="18" charset="0"/>
                <a:cs typeface="Cambria"/>
              </a:rPr>
              <a:t>ầ</a:t>
            </a:r>
            <a:r>
              <a:rPr sz="4400">
                <a:latin typeface="Cambria" panose="02040503050406030204" pitchFamily="18" charset="0"/>
                <a:ea typeface="Cambria" panose="02040503050406030204" pitchFamily="18" charset="0"/>
                <a:cs typeface="Cambria"/>
              </a:rPr>
              <a:t>n </a:t>
            </a:r>
            <a:r>
              <a:rPr sz="4400" dirty="0">
                <a:latin typeface="Cambria" panose="02040503050406030204" pitchFamily="18" charset="0"/>
                <a:ea typeface="Cambria" panose="02040503050406030204" pitchFamily="18" charset="0"/>
                <a:cs typeface="Cambria"/>
              </a:rPr>
              <a:t>tı̀m	</a:t>
            </a:r>
            <a:r>
              <a:rPr sz="4400">
                <a:latin typeface="Cambria" panose="02040503050406030204" pitchFamily="18" charset="0"/>
                <a:ea typeface="Cambria" panose="02040503050406030204" pitchFamily="18" charset="0"/>
                <a:cs typeface="Cambria"/>
              </a:rPr>
              <a:t>hàm thu</a:t>
            </a:r>
            <a:r>
              <a:rPr lang="en-US" sz="4400">
                <a:latin typeface="Cambria" panose="02040503050406030204" pitchFamily="18" charset="0"/>
                <a:ea typeface="Cambria" panose="02040503050406030204" pitchFamily="18" charset="0"/>
                <a:cs typeface="Cambria"/>
              </a:rPr>
              <a:t>ộ</a:t>
            </a:r>
            <a:r>
              <a:rPr sz="4400">
                <a:latin typeface="Cambria" panose="02040503050406030204" pitchFamily="18" charset="0"/>
                <a:ea typeface="Cambria" panose="02040503050406030204" pitchFamily="18" charset="0"/>
                <a:cs typeface="Cambria"/>
              </a:rPr>
              <a:t>c v</a:t>
            </a:r>
            <a:r>
              <a:rPr lang="en-US" sz="4400">
                <a:latin typeface="Cambria" panose="02040503050406030204" pitchFamily="18" charset="0"/>
                <a:ea typeface="Cambria" panose="02040503050406030204" pitchFamily="18" charset="0"/>
                <a:cs typeface="Cambria"/>
              </a:rPr>
              <a:t>ế</a:t>
            </a:r>
            <a:r>
              <a:rPr sz="4400">
                <a:latin typeface="Cambria" panose="02040503050406030204" pitchFamily="18" charset="0"/>
                <a:ea typeface="Cambria" panose="02040503050406030204" pitchFamily="18" charset="0"/>
                <a:cs typeface="Cambria"/>
              </a:rPr>
              <a:t> </a:t>
            </a:r>
            <a:r>
              <a:rPr sz="4400" dirty="0">
                <a:latin typeface="Cambria" panose="02040503050406030204" pitchFamily="18" charset="0"/>
                <a:ea typeface="Cambria" panose="02040503050406030204" pitchFamily="18" charset="0"/>
                <a:cs typeface="Cambria"/>
              </a:rPr>
              <a:t>thời gian, </a:t>
            </a:r>
            <a:r>
              <a:rPr sz="4400">
                <a:latin typeface="Cambria" panose="02040503050406030204" pitchFamily="18" charset="0"/>
                <a:ea typeface="Cambria" panose="02040503050406030204" pitchFamily="18" charset="0"/>
                <a:cs typeface="Cambria"/>
              </a:rPr>
              <a:t>hàm thu</a:t>
            </a:r>
            <a:r>
              <a:rPr lang="en-US" sz="4400">
                <a:latin typeface="Cambria" panose="02040503050406030204" pitchFamily="18" charset="0"/>
                <a:ea typeface="Cambria" panose="02040503050406030204" pitchFamily="18" charset="0"/>
                <a:cs typeface="Cambria"/>
              </a:rPr>
              <a:t>ộ</a:t>
            </a:r>
            <a:r>
              <a:rPr sz="4400">
                <a:latin typeface="Cambria" panose="02040503050406030204" pitchFamily="18" charset="0"/>
                <a:ea typeface="Cambria" panose="02040503050406030204" pitchFamily="18" charset="0"/>
                <a:cs typeface="Cambria"/>
              </a:rPr>
              <a:t>c </a:t>
            </a:r>
            <a:r>
              <a:rPr sz="4400" dirty="0">
                <a:latin typeface="Cambria" panose="02040503050406030204" pitchFamily="18" charset="0"/>
                <a:ea typeface="Cambria" panose="02040503050406030204" pitchFamily="18" charset="0"/>
                <a:cs typeface="Cambria"/>
              </a:rPr>
              <a:t>này được </a:t>
            </a:r>
            <a:r>
              <a:rPr sz="4400">
                <a:latin typeface="Cambria" panose="02040503050406030204" pitchFamily="18" charset="0"/>
                <a:ea typeface="Cambria" panose="02040503050406030204" pitchFamily="18" charset="0"/>
                <a:cs typeface="Cambria"/>
              </a:rPr>
              <a:t>tı̀m b</a:t>
            </a:r>
            <a:r>
              <a:rPr lang="en-US" sz="4400">
                <a:latin typeface="Cambria" panose="02040503050406030204" pitchFamily="18" charset="0"/>
                <a:ea typeface="Cambria" panose="02040503050406030204" pitchFamily="18" charset="0"/>
                <a:cs typeface="Cambria"/>
              </a:rPr>
              <a:t>ằ</a:t>
            </a:r>
            <a:r>
              <a:rPr sz="4400">
                <a:latin typeface="Cambria" panose="02040503050406030204" pitchFamily="18" charset="0"/>
                <a:ea typeface="Cambria" panose="02040503050406030204" pitchFamily="18" charset="0"/>
                <a:cs typeface="Cambria"/>
              </a:rPr>
              <a:t>ng</a:t>
            </a:r>
          </a:p>
          <a:p>
            <a:pPr marL="540385" marR="30480">
              <a:lnSpc>
                <a:spcPct val="98100"/>
              </a:lnSpc>
              <a:spcBef>
                <a:spcPts val="60"/>
              </a:spcBef>
            </a:pPr>
            <a:r>
              <a:rPr sz="4400" dirty="0">
                <a:latin typeface="Cambria" panose="02040503050406030204" pitchFamily="18" charset="0"/>
                <a:ea typeface="Cambria" panose="02040503050406030204" pitchFamily="18" charset="0"/>
                <a:cs typeface="Cambria"/>
              </a:rPr>
              <a:t>cách căn cứ vào 5 </a:t>
            </a:r>
            <a:r>
              <a:rPr sz="4400">
                <a:latin typeface="Cambria" panose="02040503050406030204" pitchFamily="18" charset="0"/>
                <a:ea typeface="Cambria" panose="02040503050406030204" pitchFamily="18" charset="0"/>
                <a:cs typeface="Cambria"/>
              </a:rPr>
              <a:t>hàm thu</a:t>
            </a:r>
            <a:r>
              <a:rPr lang="en-US" sz="4400">
                <a:latin typeface="Cambria" panose="02040503050406030204" pitchFamily="18" charset="0"/>
                <a:ea typeface="Cambria" panose="02040503050406030204" pitchFamily="18" charset="0"/>
                <a:cs typeface="Cambria"/>
              </a:rPr>
              <a:t>ộ</a:t>
            </a:r>
            <a:r>
              <a:rPr sz="4400">
                <a:latin typeface="Cambria" panose="02040503050406030204" pitchFamily="18" charset="0"/>
                <a:ea typeface="Cambria" panose="02040503050406030204" pitchFamily="18" charset="0"/>
                <a:cs typeface="Cambria"/>
              </a:rPr>
              <a:t>c</a:t>
            </a:r>
            <a:r>
              <a:rPr sz="4400" dirty="0">
                <a:latin typeface="Cambria" panose="02040503050406030204" pitchFamily="18" charset="0"/>
                <a:ea typeface="Cambria" panose="02040503050406030204" pitchFamily="18" charset="0"/>
                <a:cs typeface="Cambria"/>
              </a:rPr>
              <a:t>, sự ảnh hưởng của 5 </a:t>
            </a:r>
            <a:r>
              <a:rPr sz="4400">
                <a:latin typeface="Cambria" panose="02040503050406030204" pitchFamily="18" charset="0"/>
                <a:ea typeface="Cambria" panose="02040503050406030204" pitchFamily="18" charset="0"/>
                <a:cs typeface="Cambria"/>
              </a:rPr>
              <a:t>hàm thu</a:t>
            </a:r>
            <a:r>
              <a:rPr lang="en-US" sz="4400">
                <a:latin typeface="Cambria" panose="02040503050406030204" pitchFamily="18" charset="0"/>
                <a:ea typeface="Cambria" panose="02040503050406030204" pitchFamily="18" charset="0"/>
                <a:cs typeface="Cambria"/>
              </a:rPr>
              <a:t>ộ</a:t>
            </a:r>
            <a:r>
              <a:rPr sz="4400">
                <a:latin typeface="Cambria" panose="02040503050406030204" pitchFamily="18" charset="0"/>
                <a:ea typeface="Cambria" panose="02040503050406030204" pitchFamily="18" charset="0"/>
                <a:cs typeface="Cambria"/>
              </a:rPr>
              <a:t>c </a:t>
            </a:r>
            <a:r>
              <a:rPr sz="4400" dirty="0">
                <a:latin typeface="Cambria" panose="02040503050406030204" pitchFamily="18" charset="0"/>
                <a:ea typeface="Cambria" panose="02040503050406030204" pitchFamily="18" charset="0"/>
                <a:cs typeface="Cambria"/>
              </a:rPr>
              <a:t>này căn </a:t>
            </a:r>
            <a:r>
              <a:rPr sz="4400">
                <a:latin typeface="Cambria" panose="02040503050406030204" pitchFamily="18" charset="0"/>
                <a:ea typeface="Cambria" panose="02040503050406030204" pitchFamily="18" charset="0"/>
                <a:cs typeface="Cambria"/>
              </a:rPr>
              <a:t>cứ vào</a:t>
            </a:r>
            <a:r>
              <a:rPr lang="en-US" sz="440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trọng s</a:t>
            </a:r>
            <a:r>
              <a:rPr lang="en-US" sz="4400">
                <a:latin typeface="Cambria" panose="02040503050406030204" pitchFamily="18" charset="0"/>
                <a:ea typeface="Cambria" panose="02040503050406030204" pitchFamily="18" charset="0"/>
                <a:cs typeface="Cambria"/>
              </a:rPr>
              <a:t>ố</a:t>
            </a:r>
            <a:r>
              <a:rPr sz="4400">
                <a:latin typeface="Cambria" panose="02040503050406030204" pitchFamily="18" charset="0"/>
                <a:ea typeface="Cambria" panose="02040503050406030204" pitchFamily="18" charset="0"/>
                <a:cs typeface="Cambria"/>
              </a:rPr>
              <a:t> </a:t>
            </a:r>
            <a:r>
              <a:rPr sz="4800" i="1">
                <a:latin typeface="Cambria" panose="02040503050406030204" pitchFamily="18" charset="0"/>
                <a:ea typeface="Cambria" panose="02040503050406030204" pitchFamily="18" charset="0"/>
                <a:cs typeface="Times New Roman"/>
              </a:rPr>
              <a:t>w</a:t>
            </a:r>
            <a:r>
              <a:rPr sz="5400" i="1" baseline="-19360">
                <a:latin typeface="Cambria" panose="02040503050406030204" pitchFamily="18" charset="0"/>
                <a:ea typeface="Cambria" panose="02040503050406030204" pitchFamily="18" charset="0"/>
                <a:cs typeface="Times New Roman"/>
              </a:rPr>
              <a:t>i </a:t>
            </a:r>
            <a:r>
              <a:rPr sz="4400">
                <a:latin typeface="Cambria" panose="02040503050406030204" pitchFamily="18" charset="0"/>
                <a:ea typeface="Cambria" panose="02040503050406030204" pitchFamily="18" charset="0"/>
                <a:cs typeface="Cambria"/>
              </a:rPr>
              <a:t>nh</a:t>
            </a:r>
            <a:r>
              <a:rPr lang="en-US" sz="4400">
                <a:latin typeface="Cambria" panose="02040503050406030204" pitchFamily="18" charset="0"/>
                <a:ea typeface="Cambria" panose="02040503050406030204" pitchFamily="18" charset="0"/>
                <a:cs typeface="Cambria"/>
              </a:rPr>
              <a:t>ấ</a:t>
            </a:r>
            <a:r>
              <a:rPr sz="4400">
                <a:latin typeface="Cambria" panose="02040503050406030204" pitchFamily="18" charset="0"/>
                <a:ea typeface="Cambria" panose="02040503050406030204" pitchFamily="18" charset="0"/>
                <a:cs typeface="Cambria"/>
              </a:rPr>
              <a:t>t </a:t>
            </a:r>
            <a:r>
              <a:rPr sz="4400" dirty="0">
                <a:latin typeface="Cambria" panose="02040503050406030204" pitchFamily="18" charset="0"/>
                <a:ea typeface="Cambria" panose="02040503050406030204" pitchFamily="18" charset="0"/>
                <a:cs typeface="Cambria"/>
              </a:rPr>
              <a:t>định theo dạng:</a:t>
            </a:r>
            <a:endParaRPr sz="4400">
              <a:latin typeface="Cambria" panose="02040503050406030204" pitchFamily="18" charset="0"/>
              <a:ea typeface="Cambria" panose="02040503050406030204" pitchFamily="18" charset="0"/>
              <a:cs typeface="Cambria"/>
            </a:endParaRPr>
          </a:p>
          <a:p>
            <a:pPr marR="5387975" algn="ctr">
              <a:lnSpc>
                <a:spcPct val="100000"/>
              </a:lnSpc>
              <a:spcBef>
                <a:spcPts val="1260"/>
              </a:spcBef>
            </a:pP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T</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z</a:t>
            </a:r>
            <a:r>
              <a:rPr sz="4650" dirty="0">
                <a:solidFill>
                  <a:srgbClr val="011993"/>
                </a:solidFill>
                <a:latin typeface="Cambria" panose="02040503050406030204" pitchFamily="18" charset="0"/>
                <a:ea typeface="Cambria" panose="02040503050406030204" pitchFamily="18" charset="0"/>
                <a:cs typeface="Cambria"/>
              </a:rPr>
              <a:t>) = </a:t>
            </a:r>
            <a:r>
              <a:rPr sz="4650" i="1" dirty="0">
                <a:solidFill>
                  <a:srgbClr val="011993"/>
                </a:solidFill>
                <a:latin typeface="Cambria" panose="02040503050406030204" pitchFamily="18" charset="0"/>
                <a:ea typeface="Cambria" panose="02040503050406030204" pitchFamily="18" charset="0"/>
                <a:cs typeface="Times New Roman"/>
              </a:rPr>
              <a:t>w</a:t>
            </a:r>
            <a:r>
              <a:rPr sz="4950" baseline="-19360" dirty="0">
                <a:solidFill>
                  <a:srgbClr val="011993"/>
                </a:solidFill>
                <a:latin typeface="Cambria" panose="02040503050406030204" pitchFamily="18" charset="0"/>
                <a:ea typeface="Cambria" panose="02040503050406030204" pitchFamily="18" charset="0"/>
                <a:cs typeface="Cambria"/>
              </a:rPr>
              <a:t>1</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v</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z</a:t>
            </a:r>
            <a:r>
              <a:rPr sz="4650" dirty="0">
                <a:solidFill>
                  <a:srgbClr val="011993"/>
                </a:solidFill>
                <a:latin typeface="Cambria" panose="02040503050406030204" pitchFamily="18" charset="0"/>
                <a:ea typeface="Cambria" panose="02040503050406030204" pitchFamily="18" charset="0"/>
                <a:cs typeface="Cambria"/>
              </a:rPr>
              <a:t>) + </a:t>
            </a:r>
            <a:r>
              <a:rPr sz="4650" i="1" dirty="0">
                <a:solidFill>
                  <a:srgbClr val="011993"/>
                </a:solidFill>
                <a:latin typeface="Cambria" panose="02040503050406030204" pitchFamily="18" charset="0"/>
                <a:ea typeface="Cambria" panose="02040503050406030204" pitchFamily="18" charset="0"/>
                <a:cs typeface="Times New Roman"/>
              </a:rPr>
              <a:t>w</a:t>
            </a:r>
            <a:r>
              <a:rPr sz="4950" baseline="-19360" dirty="0">
                <a:solidFill>
                  <a:srgbClr val="011993"/>
                </a:solidFill>
                <a:latin typeface="Cambria" panose="02040503050406030204" pitchFamily="18" charset="0"/>
                <a:ea typeface="Cambria" panose="02040503050406030204" pitchFamily="18" charset="0"/>
                <a:cs typeface="Cambria"/>
              </a:rPr>
              <a:t>2</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l</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z</a:t>
            </a:r>
            <a:r>
              <a:rPr sz="4650" dirty="0">
                <a:solidFill>
                  <a:srgbClr val="011993"/>
                </a:solidFill>
                <a:latin typeface="Cambria" panose="02040503050406030204" pitchFamily="18" charset="0"/>
                <a:ea typeface="Cambria" panose="02040503050406030204" pitchFamily="18" charset="0"/>
                <a:cs typeface="Cambria"/>
              </a:rPr>
              <a:t>) + </a:t>
            </a:r>
            <a:r>
              <a:rPr sz="4650" i="1" dirty="0">
                <a:solidFill>
                  <a:srgbClr val="011993"/>
                </a:solidFill>
                <a:latin typeface="Cambria" panose="02040503050406030204" pitchFamily="18" charset="0"/>
                <a:ea typeface="Cambria" panose="02040503050406030204" pitchFamily="18" charset="0"/>
                <a:cs typeface="Times New Roman"/>
              </a:rPr>
              <a:t>w</a:t>
            </a:r>
            <a:r>
              <a:rPr sz="4950" baseline="-19360" dirty="0">
                <a:solidFill>
                  <a:srgbClr val="011993"/>
                </a:solidFill>
                <a:latin typeface="Cambria" panose="02040503050406030204" pitchFamily="18" charset="0"/>
                <a:ea typeface="Cambria" panose="02040503050406030204" pitchFamily="18" charset="0"/>
                <a:cs typeface="Cambria"/>
              </a:rPr>
              <a:t>3</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l</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z</a:t>
            </a:r>
            <a:r>
              <a:rPr sz="4650" dirty="0">
                <a:solidFill>
                  <a:srgbClr val="011993"/>
                </a:solidFill>
                <a:latin typeface="Cambria" panose="02040503050406030204" pitchFamily="18" charset="0"/>
                <a:ea typeface="Cambria" panose="02040503050406030204" pitchFamily="18" charset="0"/>
                <a:cs typeface="Cambria"/>
              </a:rPr>
              <a:t>) + </a:t>
            </a:r>
            <a:r>
              <a:rPr sz="4650" i="1" dirty="0">
                <a:solidFill>
                  <a:srgbClr val="011993"/>
                </a:solidFill>
                <a:latin typeface="Cambria" panose="02040503050406030204" pitchFamily="18" charset="0"/>
                <a:ea typeface="Cambria" panose="02040503050406030204" pitchFamily="18" charset="0"/>
                <a:cs typeface="Times New Roman"/>
              </a:rPr>
              <a:t>w</a:t>
            </a:r>
            <a:r>
              <a:rPr sz="4950" baseline="-19360" dirty="0">
                <a:solidFill>
                  <a:srgbClr val="011993"/>
                </a:solidFill>
                <a:latin typeface="Cambria" panose="02040503050406030204" pitchFamily="18" charset="0"/>
                <a:ea typeface="Cambria" panose="02040503050406030204" pitchFamily="18" charset="0"/>
                <a:cs typeface="Cambria"/>
              </a:rPr>
              <a:t>4</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l</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z</a:t>
            </a:r>
            <a:r>
              <a:rPr sz="4650" dirty="0">
                <a:solidFill>
                  <a:srgbClr val="011993"/>
                </a:solidFill>
                <a:latin typeface="Cambria" panose="02040503050406030204" pitchFamily="18" charset="0"/>
                <a:ea typeface="Cambria" panose="02040503050406030204" pitchFamily="18" charset="0"/>
                <a:cs typeface="Cambria"/>
              </a:rPr>
              <a:t>)</a:t>
            </a:r>
            <a:endParaRPr sz="4650">
              <a:latin typeface="Cambria" panose="02040503050406030204" pitchFamily="18" charset="0"/>
              <a:ea typeface="Cambria" panose="02040503050406030204" pitchFamily="18" charset="0"/>
              <a:cs typeface="Cambria"/>
            </a:endParaRPr>
          </a:p>
          <a:p>
            <a:pPr marR="1634489" algn="ctr">
              <a:lnSpc>
                <a:spcPct val="100000"/>
              </a:lnSpc>
              <a:spcBef>
                <a:spcPts val="1150"/>
              </a:spcBef>
            </a:pPr>
            <a:r>
              <a:rPr lang="en-US" sz="4650">
                <a:solidFill>
                  <a:srgbClr val="011993"/>
                </a:solidFill>
                <a:latin typeface="Cambria" panose="02040503050406030204" pitchFamily="18" charset="0"/>
                <a:ea typeface="Cambria" panose="02040503050406030204" pitchFamily="18" charset="0"/>
                <a:cs typeface="Cambria"/>
              </a:rPr>
              <a:t>            </a:t>
            </a:r>
            <a:r>
              <a:rPr sz="465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w</a:t>
            </a:r>
            <a:r>
              <a:rPr sz="4950" baseline="-19360" dirty="0">
                <a:solidFill>
                  <a:srgbClr val="011993"/>
                </a:solidFill>
                <a:latin typeface="Cambria" panose="02040503050406030204" pitchFamily="18" charset="0"/>
                <a:ea typeface="Cambria" panose="02040503050406030204" pitchFamily="18" charset="0"/>
                <a:cs typeface="Cambria"/>
              </a:rPr>
              <a:t>5</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m</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z</a:t>
            </a:r>
            <a:r>
              <a:rPr sz="4650" dirty="0">
                <a:solidFill>
                  <a:srgbClr val="011993"/>
                </a:solidFill>
                <a:latin typeface="Cambria" panose="02040503050406030204" pitchFamily="18" charset="0"/>
                <a:ea typeface="Cambria" panose="02040503050406030204" pitchFamily="18" charset="0"/>
                <a:cs typeface="Cambria"/>
              </a:rPr>
              <a:t>) + </a:t>
            </a:r>
            <a:r>
              <a:rPr sz="4650" i="1" dirty="0">
                <a:solidFill>
                  <a:srgbClr val="011993"/>
                </a:solidFill>
                <a:latin typeface="Cambria" panose="02040503050406030204" pitchFamily="18" charset="0"/>
                <a:ea typeface="Cambria" panose="02040503050406030204" pitchFamily="18" charset="0"/>
                <a:cs typeface="Times New Roman"/>
              </a:rPr>
              <a:t>w</a:t>
            </a:r>
            <a:r>
              <a:rPr sz="4950" baseline="-19360" dirty="0">
                <a:solidFill>
                  <a:srgbClr val="011993"/>
                </a:solidFill>
                <a:latin typeface="Cambria" panose="02040503050406030204" pitchFamily="18" charset="0"/>
                <a:ea typeface="Cambria" panose="02040503050406030204" pitchFamily="18" charset="0"/>
                <a:cs typeface="Cambria"/>
              </a:rPr>
              <a:t>6</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m</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z</a:t>
            </a:r>
            <a:r>
              <a:rPr sz="4650" dirty="0">
                <a:solidFill>
                  <a:srgbClr val="011993"/>
                </a:solidFill>
                <a:latin typeface="Cambria" panose="02040503050406030204" pitchFamily="18" charset="0"/>
                <a:ea typeface="Cambria" panose="02040503050406030204" pitchFamily="18" charset="0"/>
                <a:cs typeface="Cambria"/>
              </a:rPr>
              <a:t>) + </a:t>
            </a:r>
            <a:r>
              <a:rPr sz="4650" i="1" dirty="0">
                <a:solidFill>
                  <a:srgbClr val="011993"/>
                </a:solidFill>
                <a:latin typeface="Cambria" panose="02040503050406030204" pitchFamily="18" charset="0"/>
                <a:ea typeface="Cambria" panose="02040503050406030204" pitchFamily="18" charset="0"/>
                <a:cs typeface="Times New Roman"/>
              </a:rPr>
              <a:t>w</a:t>
            </a:r>
            <a:r>
              <a:rPr sz="4950" baseline="-19360" dirty="0">
                <a:solidFill>
                  <a:srgbClr val="011993"/>
                </a:solidFill>
                <a:latin typeface="Cambria" panose="02040503050406030204" pitchFamily="18" charset="0"/>
                <a:ea typeface="Cambria" panose="02040503050406030204" pitchFamily="18" charset="0"/>
                <a:cs typeface="Cambria"/>
              </a:rPr>
              <a:t>7</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m</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z</a:t>
            </a:r>
            <a:r>
              <a:rPr sz="4650" dirty="0">
                <a:solidFill>
                  <a:srgbClr val="011993"/>
                </a:solidFill>
                <a:latin typeface="Cambria" panose="02040503050406030204" pitchFamily="18" charset="0"/>
                <a:ea typeface="Cambria" panose="02040503050406030204" pitchFamily="18" charset="0"/>
                <a:cs typeface="Cambria"/>
              </a:rPr>
              <a:t>) + </a:t>
            </a:r>
            <a:r>
              <a:rPr sz="4650" i="1" dirty="0">
                <a:solidFill>
                  <a:srgbClr val="011993"/>
                </a:solidFill>
                <a:latin typeface="Cambria" panose="02040503050406030204" pitchFamily="18" charset="0"/>
                <a:ea typeface="Cambria" panose="02040503050406030204" pitchFamily="18" charset="0"/>
                <a:cs typeface="Times New Roman"/>
              </a:rPr>
              <a:t>w</a:t>
            </a:r>
            <a:r>
              <a:rPr sz="4950" baseline="-19360" dirty="0">
                <a:solidFill>
                  <a:srgbClr val="011993"/>
                </a:solidFill>
                <a:latin typeface="Cambria" panose="02040503050406030204" pitchFamily="18" charset="0"/>
                <a:ea typeface="Cambria" panose="02040503050406030204" pitchFamily="18" charset="0"/>
                <a:cs typeface="Cambria"/>
              </a:rPr>
              <a:t>8</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s</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z</a:t>
            </a:r>
            <a:r>
              <a:rPr sz="4650" dirty="0">
                <a:solidFill>
                  <a:srgbClr val="011993"/>
                </a:solidFill>
                <a:latin typeface="Cambria" panose="02040503050406030204" pitchFamily="18" charset="0"/>
                <a:ea typeface="Cambria" panose="02040503050406030204" pitchFamily="18" charset="0"/>
                <a:cs typeface="Cambria"/>
              </a:rPr>
              <a:t>) + </a:t>
            </a:r>
            <a:r>
              <a:rPr sz="4650" i="1" dirty="0">
                <a:solidFill>
                  <a:srgbClr val="011993"/>
                </a:solidFill>
                <a:latin typeface="Cambria" panose="02040503050406030204" pitchFamily="18" charset="0"/>
                <a:ea typeface="Cambria" panose="02040503050406030204" pitchFamily="18" charset="0"/>
                <a:cs typeface="Times New Roman"/>
              </a:rPr>
              <a:t>w</a:t>
            </a:r>
            <a:r>
              <a:rPr sz="4950" baseline="-19360" dirty="0">
                <a:solidFill>
                  <a:srgbClr val="011993"/>
                </a:solidFill>
                <a:latin typeface="Cambria" panose="02040503050406030204" pitchFamily="18" charset="0"/>
                <a:ea typeface="Cambria" panose="02040503050406030204" pitchFamily="18" charset="0"/>
                <a:cs typeface="Cambria"/>
              </a:rPr>
              <a:t>9</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f </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z</a:t>
            </a:r>
            <a:r>
              <a:rPr sz="4650" dirty="0">
                <a:solidFill>
                  <a:srgbClr val="011993"/>
                </a:solidFill>
                <a:latin typeface="Cambria" panose="02040503050406030204" pitchFamily="18" charset="0"/>
                <a:ea typeface="Cambria" panose="02040503050406030204" pitchFamily="18" charset="0"/>
                <a:cs typeface="Cambria"/>
              </a:rPr>
              <a:t>)</a:t>
            </a:r>
            <a:endParaRPr sz="4650">
              <a:latin typeface="Cambria" panose="02040503050406030204" pitchFamily="18" charset="0"/>
              <a:ea typeface="Cambria" panose="02040503050406030204" pitchFamily="18" charset="0"/>
              <a:cs typeface="Cambria"/>
            </a:endParaRPr>
          </a:p>
          <a:p>
            <a:pPr marL="540385" indent="-502920">
              <a:lnSpc>
                <a:spcPct val="100000"/>
              </a:lnSpc>
              <a:spcBef>
                <a:spcPts val="3190"/>
              </a:spcBef>
              <a:buSzPct val="123529"/>
              <a:buChar char="•"/>
              <a:tabLst>
                <a:tab pos="541020" algn="l"/>
              </a:tabLst>
            </a:pPr>
            <a:r>
              <a:rPr sz="4400">
                <a:latin typeface="Cambria" panose="02040503050406030204" pitchFamily="18" charset="0"/>
                <a:ea typeface="Cambria" panose="02040503050406030204" pitchFamily="18" charset="0"/>
                <a:cs typeface="Cambria"/>
              </a:rPr>
              <a:t>Những h</a:t>
            </a:r>
            <a:r>
              <a:rPr lang="vi-VN" sz="4400">
                <a:latin typeface="Cambria" panose="02040503050406030204" pitchFamily="18" charset="0"/>
                <a:ea typeface="Cambria" panose="02040503050406030204" pitchFamily="18" charset="0"/>
                <a:cs typeface="Cambria"/>
              </a:rPr>
              <a:t>ệ</a:t>
            </a:r>
            <a:r>
              <a:rPr lang="en-US" sz="440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s</a:t>
            </a:r>
            <a:r>
              <a:rPr lang="en-US" sz="4400">
                <a:latin typeface="Cambria" panose="02040503050406030204" pitchFamily="18" charset="0"/>
                <a:ea typeface="Cambria" panose="02040503050406030204" pitchFamily="18" charset="0"/>
                <a:cs typeface="Cambria"/>
              </a:rPr>
              <a:t>ố</a:t>
            </a:r>
            <a:r>
              <a:rPr sz="4400">
                <a:latin typeface="Cambria" panose="02040503050406030204" pitchFamily="18" charset="0"/>
                <a:ea typeface="Cambria" panose="02040503050406030204" pitchFamily="18" charset="0"/>
                <a:cs typeface="Cambria"/>
              </a:rPr>
              <a:t> </a:t>
            </a:r>
            <a:r>
              <a:rPr sz="4800" i="1" dirty="0">
                <a:latin typeface="Cambria" panose="02040503050406030204" pitchFamily="18" charset="0"/>
                <a:ea typeface="Cambria" panose="02040503050406030204" pitchFamily="18" charset="0"/>
                <a:cs typeface="Times New Roman"/>
              </a:rPr>
              <a:t>w</a:t>
            </a:r>
            <a:r>
              <a:rPr sz="5400" i="1" baseline="-19360" dirty="0">
                <a:latin typeface="Cambria" panose="02040503050406030204" pitchFamily="18" charset="0"/>
                <a:ea typeface="Cambria" panose="02040503050406030204" pitchFamily="18" charset="0"/>
                <a:cs typeface="Times New Roman"/>
              </a:rPr>
              <a:t>i </a:t>
            </a:r>
            <a:r>
              <a:rPr sz="4400" dirty="0">
                <a:latin typeface="Cambria" panose="02040503050406030204" pitchFamily="18" charset="0"/>
                <a:ea typeface="Cambria" panose="02040503050406030204" pitchFamily="18" charset="0"/>
                <a:cs typeface="Cambria"/>
              </a:rPr>
              <a:t>được tı́nh từ </a:t>
            </a:r>
            <a:r>
              <a:rPr sz="4400">
                <a:latin typeface="Cambria" panose="02040503050406030204" pitchFamily="18" charset="0"/>
                <a:ea typeface="Cambria" panose="02040503050406030204" pitchFamily="18" charset="0"/>
                <a:cs typeface="Cambria"/>
              </a:rPr>
              <a:t>9 lu</a:t>
            </a:r>
            <a:r>
              <a:rPr lang="en-US" sz="4400">
                <a:latin typeface="Cambria" panose="02040503050406030204" pitchFamily="18" charset="0"/>
                <a:ea typeface="Cambria" panose="02040503050406030204" pitchFamily="18" charset="0"/>
                <a:cs typeface="Cambria"/>
              </a:rPr>
              <a:t>ậ</a:t>
            </a:r>
            <a:r>
              <a:rPr sz="4400">
                <a:latin typeface="Cambria" panose="02040503050406030204" pitchFamily="18" charset="0"/>
                <a:ea typeface="Cambria" panose="02040503050406030204" pitchFamily="18" charset="0"/>
                <a:cs typeface="Cambria"/>
              </a:rPr>
              <a:t>t </a:t>
            </a:r>
            <a:r>
              <a:rPr sz="4400" dirty="0">
                <a:latin typeface="Cambria" panose="02040503050406030204" pitchFamily="18" charset="0"/>
                <a:ea typeface="Cambria" panose="02040503050406030204" pitchFamily="18" charset="0"/>
                <a:cs typeface="Cambria"/>
              </a:rPr>
              <a:t>quy định ở trên như sau:</a:t>
            </a:r>
            <a:endParaRPr sz="4400">
              <a:latin typeface="Cambria" panose="02040503050406030204" pitchFamily="18" charset="0"/>
              <a:ea typeface="Cambria" panose="02040503050406030204" pitchFamily="18" charset="0"/>
              <a:cs typeface="Cambria"/>
            </a:endParaRPr>
          </a:p>
        </p:txBody>
      </p:sp>
      <p:sp>
        <p:nvSpPr>
          <p:cNvPr id="4" name="object 4"/>
          <p:cNvSpPr txBox="1"/>
          <p:nvPr/>
        </p:nvSpPr>
        <p:spPr>
          <a:xfrm>
            <a:off x="10292140" y="6204530"/>
            <a:ext cx="7837110" cy="3308598"/>
          </a:xfrm>
          <a:prstGeom prst="rect">
            <a:avLst/>
          </a:prstGeom>
        </p:spPr>
        <p:txBody>
          <a:bodyPr vert="horz" wrap="square" lIns="0" tIns="312420" rIns="0" bIns="0" rtlCol="0">
            <a:spAutoFit/>
          </a:bodyPr>
          <a:lstStyle/>
          <a:p>
            <a:pPr marL="582295" indent="-544830">
              <a:lnSpc>
                <a:spcPct val="100000"/>
              </a:lnSpc>
              <a:spcBef>
                <a:spcPts val="2460"/>
              </a:spcBef>
              <a:buSzPct val="112903"/>
              <a:buFont typeface="Microsoft Sans Serif"/>
              <a:buChar char="‣"/>
              <a:tabLst>
                <a:tab pos="582930" algn="l"/>
                <a:tab pos="1333500" algn="l"/>
              </a:tabLst>
            </a:pPr>
            <a:r>
              <a:rPr sz="4650" i="1" dirty="0">
                <a:solidFill>
                  <a:srgbClr val="011993"/>
                </a:solidFill>
                <a:latin typeface="Cambria" panose="02040503050406030204" pitchFamily="18" charset="0"/>
                <a:ea typeface="Cambria" panose="02040503050406030204" pitchFamily="18" charset="0"/>
                <a:cs typeface="Times New Roman"/>
              </a:rPr>
              <a:t>w</a:t>
            </a:r>
            <a:r>
              <a:rPr sz="4950" baseline="-19360" dirty="0">
                <a:solidFill>
                  <a:srgbClr val="011993"/>
                </a:solidFill>
                <a:latin typeface="Cambria" panose="02040503050406030204" pitchFamily="18" charset="0"/>
                <a:ea typeface="Cambria" panose="02040503050406030204" pitchFamily="18" charset="0"/>
                <a:cs typeface="Cambria"/>
              </a:rPr>
              <a:t>4	</a:t>
            </a:r>
            <a:r>
              <a:rPr sz="4650" dirty="0">
                <a:solidFill>
                  <a:srgbClr val="011993"/>
                </a:solidFill>
                <a:latin typeface="Cambria" panose="02040503050406030204" pitchFamily="18" charset="0"/>
                <a:ea typeface="Cambria" panose="02040503050406030204" pitchFamily="18" charset="0"/>
                <a:cs typeface="Cambria"/>
              </a:rPr>
              <a:t>= min </a:t>
            </a:r>
            <a:r>
              <a:rPr sz="6975" baseline="-11350" dirty="0">
                <a:solidFill>
                  <a:srgbClr val="011993"/>
                </a:solidFill>
                <a:latin typeface="Cambria" panose="02040503050406030204" pitchFamily="18" charset="0"/>
                <a:ea typeface="Cambria" panose="02040503050406030204" pitchFamily="18" charset="0"/>
                <a:cs typeface="Verdana"/>
              </a:rPr>
              <a:t>{</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D</a:t>
            </a:r>
            <a:r>
              <a:rPr sz="3525" i="1" baseline="-44917" dirty="0">
                <a:solidFill>
                  <a:srgbClr val="011993"/>
                </a:solidFill>
                <a:latin typeface="Cambria" panose="02040503050406030204" pitchFamily="18" charset="0"/>
                <a:ea typeface="Cambria" panose="02040503050406030204" pitchFamily="18" charset="0"/>
                <a:cs typeface="Times New Roman"/>
              </a:rPr>
              <a:t>l</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x</a:t>
            </a:r>
            <a:r>
              <a:rPr sz="4950" baseline="-19360" dirty="0">
                <a:solidFill>
                  <a:srgbClr val="011993"/>
                </a:solidFill>
                <a:latin typeface="Cambria" panose="02040503050406030204" pitchFamily="18" charset="0"/>
                <a:ea typeface="Cambria" panose="02040503050406030204" pitchFamily="18" charset="0"/>
                <a:cs typeface="Cambria"/>
              </a:rPr>
              <a:t>0</a:t>
            </a:r>
            <a:r>
              <a:rPr sz="4650" dirty="0">
                <a:solidFill>
                  <a:srgbClr val="011993"/>
                </a:solidFill>
                <a:latin typeface="Cambria" panose="02040503050406030204" pitchFamily="18" charset="0"/>
                <a:ea typeface="Cambria" panose="02040503050406030204" pitchFamily="18" charset="0"/>
                <a:cs typeface="Cambria"/>
              </a:rPr>
              <a:t>), </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G</a:t>
            </a:r>
            <a:r>
              <a:rPr sz="3525" i="1" baseline="-44917" dirty="0">
                <a:solidFill>
                  <a:srgbClr val="011993"/>
                </a:solidFill>
                <a:latin typeface="Cambria" panose="02040503050406030204" pitchFamily="18" charset="0"/>
                <a:ea typeface="Cambria" panose="02040503050406030204" pitchFamily="18" charset="0"/>
                <a:cs typeface="Times New Roman"/>
              </a:rPr>
              <a:t>m</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y</a:t>
            </a:r>
            <a:r>
              <a:rPr sz="4950" baseline="-19360" dirty="0">
                <a:solidFill>
                  <a:srgbClr val="011993"/>
                </a:solidFill>
                <a:latin typeface="Cambria" panose="02040503050406030204" pitchFamily="18" charset="0"/>
                <a:ea typeface="Cambria" panose="02040503050406030204" pitchFamily="18" charset="0"/>
                <a:cs typeface="Cambria"/>
              </a:rPr>
              <a:t>0</a:t>
            </a:r>
            <a:r>
              <a:rPr sz="4650" dirty="0">
                <a:solidFill>
                  <a:srgbClr val="011993"/>
                </a:solidFill>
                <a:latin typeface="Cambria" panose="02040503050406030204" pitchFamily="18" charset="0"/>
                <a:ea typeface="Cambria" panose="02040503050406030204" pitchFamily="18" charset="0"/>
                <a:cs typeface="Cambria"/>
              </a:rPr>
              <a:t>)</a:t>
            </a:r>
            <a:r>
              <a:rPr sz="6975" baseline="-11350" dirty="0">
                <a:solidFill>
                  <a:srgbClr val="011993"/>
                </a:solidFill>
                <a:latin typeface="Cambria" panose="02040503050406030204" pitchFamily="18" charset="0"/>
                <a:ea typeface="Cambria" panose="02040503050406030204" pitchFamily="18" charset="0"/>
                <a:cs typeface="Verdana"/>
              </a:rPr>
              <a:t>}</a:t>
            </a:r>
            <a:endParaRPr sz="6975" baseline="-11350">
              <a:latin typeface="Cambria" panose="02040503050406030204" pitchFamily="18" charset="0"/>
              <a:ea typeface="Cambria" panose="02040503050406030204" pitchFamily="18" charset="0"/>
              <a:cs typeface="Verdana"/>
            </a:endParaRPr>
          </a:p>
          <a:p>
            <a:pPr marL="582295" indent="-544830">
              <a:lnSpc>
                <a:spcPct val="100000"/>
              </a:lnSpc>
              <a:spcBef>
                <a:spcPts val="3260"/>
              </a:spcBef>
              <a:buSzPct val="112903"/>
              <a:buFont typeface="Microsoft Sans Serif"/>
              <a:buChar char="‣"/>
              <a:tabLst>
                <a:tab pos="582930" algn="l"/>
                <a:tab pos="1333500" algn="l"/>
              </a:tabLst>
            </a:pPr>
            <a:r>
              <a:rPr sz="4650" i="1" dirty="0">
                <a:solidFill>
                  <a:srgbClr val="011993"/>
                </a:solidFill>
                <a:latin typeface="Cambria" panose="02040503050406030204" pitchFamily="18" charset="0"/>
                <a:ea typeface="Cambria" panose="02040503050406030204" pitchFamily="18" charset="0"/>
                <a:cs typeface="Times New Roman"/>
              </a:rPr>
              <a:t>w</a:t>
            </a:r>
            <a:r>
              <a:rPr sz="4950" baseline="-19360" dirty="0">
                <a:solidFill>
                  <a:srgbClr val="011993"/>
                </a:solidFill>
                <a:latin typeface="Cambria" panose="02040503050406030204" pitchFamily="18" charset="0"/>
                <a:ea typeface="Cambria" panose="02040503050406030204" pitchFamily="18" charset="0"/>
                <a:cs typeface="Cambria"/>
              </a:rPr>
              <a:t>5	</a:t>
            </a:r>
            <a:r>
              <a:rPr sz="4650" dirty="0">
                <a:solidFill>
                  <a:srgbClr val="011993"/>
                </a:solidFill>
                <a:latin typeface="Cambria" panose="02040503050406030204" pitchFamily="18" charset="0"/>
                <a:ea typeface="Cambria" panose="02040503050406030204" pitchFamily="18" charset="0"/>
                <a:cs typeface="Cambria"/>
              </a:rPr>
              <a:t>= min </a:t>
            </a:r>
            <a:r>
              <a:rPr sz="6975" baseline="-11350" dirty="0">
                <a:solidFill>
                  <a:srgbClr val="011993"/>
                </a:solidFill>
                <a:latin typeface="Cambria" panose="02040503050406030204" pitchFamily="18" charset="0"/>
                <a:ea typeface="Cambria" panose="02040503050406030204" pitchFamily="18" charset="0"/>
                <a:cs typeface="Verdana"/>
              </a:rPr>
              <a:t>{</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D</a:t>
            </a:r>
            <a:r>
              <a:rPr sz="3525" i="1" baseline="-44917" dirty="0">
                <a:solidFill>
                  <a:srgbClr val="011993"/>
                </a:solidFill>
                <a:latin typeface="Cambria" panose="02040503050406030204" pitchFamily="18" charset="0"/>
                <a:ea typeface="Cambria" panose="02040503050406030204" pitchFamily="18" charset="0"/>
                <a:cs typeface="Times New Roman"/>
              </a:rPr>
              <a:t>m</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x</a:t>
            </a:r>
            <a:r>
              <a:rPr sz="4950" baseline="-19360" dirty="0">
                <a:solidFill>
                  <a:srgbClr val="011993"/>
                </a:solidFill>
                <a:latin typeface="Cambria" panose="02040503050406030204" pitchFamily="18" charset="0"/>
                <a:ea typeface="Cambria" panose="02040503050406030204" pitchFamily="18" charset="0"/>
                <a:cs typeface="Cambria"/>
              </a:rPr>
              <a:t>0</a:t>
            </a:r>
            <a:r>
              <a:rPr sz="4650" dirty="0">
                <a:solidFill>
                  <a:srgbClr val="011993"/>
                </a:solidFill>
                <a:latin typeface="Cambria" panose="02040503050406030204" pitchFamily="18" charset="0"/>
                <a:ea typeface="Cambria" panose="02040503050406030204" pitchFamily="18" charset="0"/>
                <a:cs typeface="Cambria"/>
              </a:rPr>
              <a:t>), </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G</a:t>
            </a:r>
            <a:r>
              <a:rPr sz="3525" i="1" baseline="-44917" dirty="0">
                <a:solidFill>
                  <a:srgbClr val="011993"/>
                </a:solidFill>
                <a:latin typeface="Cambria" panose="02040503050406030204" pitchFamily="18" charset="0"/>
                <a:ea typeface="Cambria" panose="02040503050406030204" pitchFamily="18" charset="0"/>
                <a:cs typeface="Times New Roman"/>
              </a:rPr>
              <a:t>m</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y</a:t>
            </a:r>
            <a:r>
              <a:rPr sz="4950" baseline="-19360" dirty="0">
                <a:solidFill>
                  <a:srgbClr val="011993"/>
                </a:solidFill>
                <a:latin typeface="Cambria" panose="02040503050406030204" pitchFamily="18" charset="0"/>
                <a:ea typeface="Cambria" panose="02040503050406030204" pitchFamily="18" charset="0"/>
                <a:cs typeface="Cambria"/>
              </a:rPr>
              <a:t>0</a:t>
            </a:r>
            <a:r>
              <a:rPr sz="4650" dirty="0">
                <a:solidFill>
                  <a:srgbClr val="011993"/>
                </a:solidFill>
                <a:latin typeface="Cambria" panose="02040503050406030204" pitchFamily="18" charset="0"/>
                <a:ea typeface="Cambria" panose="02040503050406030204" pitchFamily="18" charset="0"/>
                <a:cs typeface="Cambria"/>
              </a:rPr>
              <a:t>)</a:t>
            </a:r>
            <a:r>
              <a:rPr sz="6975" baseline="-11350" dirty="0">
                <a:solidFill>
                  <a:srgbClr val="011993"/>
                </a:solidFill>
                <a:latin typeface="Cambria" panose="02040503050406030204" pitchFamily="18" charset="0"/>
                <a:ea typeface="Cambria" panose="02040503050406030204" pitchFamily="18" charset="0"/>
                <a:cs typeface="Verdana"/>
              </a:rPr>
              <a:t>}</a:t>
            </a:r>
            <a:endParaRPr sz="6975" baseline="-11350">
              <a:latin typeface="Cambria" panose="02040503050406030204" pitchFamily="18" charset="0"/>
              <a:ea typeface="Cambria" panose="02040503050406030204" pitchFamily="18" charset="0"/>
              <a:cs typeface="Verdana"/>
            </a:endParaRPr>
          </a:p>
          <a:p>
            <a:pPr marL="582295" indent="-544830">
              <a:lnSpc>
                <a:spcPct val="100000"/>
              </a:lnSpc>
              <a:spcBef>
                <a:spcPts val="3259"/>
              </a:spcBef>
              <a:buSzPct val="112903"/>
              <a:buFont typeface="Microsoft Sans Serif"/>
              <a:buChar char="‣"/>
              <a:tabLst>
                <a:tab pos="582930" algn="l"/>
                <a:tab pos="1333500" algn="l"/>
              </a:tabLst>
            </a:pPr>
            <a:r>
              <a:rPr sz="4650" i="1" dirty="0">
                <a:solidFill>
                  <a:srgbClr val="011993"/>
                </a:solidFill>
                <a:latin typeface="Cambria" panose="02040503050406030204" pitchFamily="18" charset="0"/>
                <a:ea typeface="Cambria" panose="02040503050406030204" pitchFamily="18" charset="0"/>
                <a:cs typeface="Times New Roman"/>
              </a:rPr>
              <a:t>w</a:t>
            </a:r>
            <a:r>
              <a:rPr sz="4950" baseline="-19360" dirty="0">
                <a:solidFill>
                  <a:srgbClr val="011993"/>
                </a:solidFill>
                <a:latin typeface="Cambria" panose="02040503050406030204" pitchFamily="18" charset="0"/>
                <a:ea typeface="Cambria" panose="02040503050406030204" pitchFamily="18" charset="0"/>
                <a:cs typeface="Cambria"/>
              </a:rPr>
              <a:t>6	</a:t>
            </a:r>
            <a:r>
              <a:rPr sz="4650" dirty="0">
                <a:solidFill>
                  <a:srgbClr val="011993"/>
                </a:solidFill>
                <a:latin typeface="Cambria" panose="02040503050406030204" pitchFamily="18" charset="0"/>
                <a:ea typeface="Cambria" panose="02040503050406030204" pitchFamily="18" charset="0"/>
                <a:cs typeface="Cambria"/>
              </a:rPr>
              <a:t>= min </a:t>
            </a:r>
            <a:r>
              <a:rPr sz="6975" baseline="-11350" dirty="0">
                <a:solidFill>
                  <a:srgbClr val="011993"/>
                </a:solidFill>
                <a:latin typeface="Cambria" panose="02040503050406030204" pitchFamily="18" charset="0"/>
                <a:ea typeface="Cambria" panose="02040503050406030204" pitchFamily="18" charset="0"/>
                <a:cs typeface="Verdana"/>
              </a:rPr>
              <a:t>{</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D</a:t>
            </a:r>
            <a:r>
              <a:rPr sz="3525" i="1" baseline="-44917" dirty="0">
                <a:solidFill>
                  <a:srgbClr val="011993"/>
                </a:solidFill>
                <a:latin typeface="Cambria" panose="02040503050406030204" pitchFamily="18" charset="0"/>
                <a:ea typeface="Cambria" panose="02040503050406030204" pitchFamily="18" charset="0"/>
                <a:cs typeface="Times New Roman"/>
              </a:rPr>
              <a:t>s</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x</a:t>
            </a:r>
            <a:r>
              <a:rPr sz="4950" baseline="-19360" dirty="0">
                <a:solidFill>
                  <a:srgbClr val="011993"/>
                </a:solidFill>
                <a:latin typeface="Cambria" panose="02040503050406030204" pitchFamily="18" charset="0"/>
                <a:ea typeface="Cambria" panose="02040503050406030204" pitchFamily="18" charset="0"/>
                <a:cs typeface="Cambria"/>
              </a:rPr>
              <a:t>0</a:t>
            </a:r>
            <a:r>
              <a:rPr sz="4650" dirty="0">
                <a:solidFill>
                  <a:srgbClr val="011993"/>
                </a:solidFill>
                <a:latin typeface="Cambria" panose="02040503050406030204" pitchFamily="18" charset="0"/>
                <a:ea typeface="Cambria" panose="02040503050406030204" pitchFamily="18" charset="0"/>
                <a:cs typeface="Cambria"/>
              </a:rPr>
              <a:t>), </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G</a:t>
            </a:r>
            <a:r>
              <a:rPr sz="3525" i="1" baseline="-44917" dirty="0">
                <a:solidFill>
                  <a:srgbClr val="011993"/>
                </a:solidFill>
                <a:latin typeface="Cambria" panose="02040503050406030204" pitchFamily="18" charset="0"/>
                <a:ea typeface="Cambria" panose="02040503050406030204" pitchFamily="18" charset="0"/>
                <a:cs typeface="Times New Roman"/>
              </a:rPr>
              <a:t>m</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y</a:t>
            </a:r>
            <a:r>
              <a:rPr sz="4950" baseline="-19360" dirty="0">
                <a:solidFill>
                  <a:srgbClr val="011993"/>
                </a:solidFill>
                <a:latin typeface="Cambria" panose="02040503050406030204" pitchFamily="18" charset="0"/>
                <a:ea typeface="Cambria" panose="02040503050406030204" pitchFamily="18" charset="0"/>
                <a:cs typeface="Cambria"/>
              </a:rPr>
              <a:t>0</a:t>
            </a:r>
            <a:r>
              <a:rPr sz="4650" dirty="0">
                <a:solidFill>
                  <a:srgbClr val="011993"/>
                </a:solidFill>
                <a:latin typeface="Cambria" panose="02040503050406030204" pitchFamily="18" charset="0"/>
                <a:ea typeface="Cambria" panose="02040503050406030204" pitchFamily="18" charset="0"/>
                <a:cs typeface="Cambria"/>
              </a:rPr>
              <a:t>)</a:t>
            </a:r>
            <a:r>
              <a:rPr sz="6975" baseline="-11350" dirty="0">
                <a:solidFill>
                  <a:srgbClr val="011993"/>
                </a:solidFill>
                <a:latin typeface="Cambria" panose="02040503050406030204" pitchFamily="18" charset="0"/>
                <a:ea typeface="Cambria" panose="02040503050406030204" pitchFamily="18" charset="0"/>
                <a:cs typeface="Verdana"/>
              </a:rPr>
              <a:t>}</a:t>
            </a:r>
            <a:endParaRPr sz="6975" baseline="-11350">
              <a:latin typeface="Cambria" panose="02040503050406030204" pitchFamily="18" charset="0"/>
              <a:ea typeface="Cambria" panose="02040503050406030204" pitchFamily="18" charset="0"/>
              <a:cs typeface="Verdan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9" name="object 9"/>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22</a:t>
            </a:fld>
            <a:endParaRPr spc="15" dirty="0"/>
          </a:p>
        </p:txBody>
      </p:sp>
      <p:sp>
        <p:nvSpPr>
          <p:cNvPr id="2" name="object 2"/>
          <p:cNvSpPr txBox="1"/>
          <p:nvPr/>
        </p:nvSpPr>
        <p:spPr>
          <a:xfrm>
            <a:off x="1023916" y="7103931"/>
            <a:ext cx="8418533" cy="2753959"/>
          </a:xfrm>
          <a:prstGeom prst="rect">
            <a:avLst/>
          </a:prstGeom>
        </p:spPr>
        <p:txBody>
          <a:bodyPr vert="horz" wrap="square" lIns="0" tIns="17145" rIns="0" bIns="0" rtlCol="0">
            <a:spAutoFit/>
          </a:bodyPr>
          <a:lstStyle/>
          <a:p>
            <a:pPr marL="514984" indent="-502920">
              <a:spcBef>
                <a:spcPts val="135"/>
              </a:spcBef>
              <a:buSzPct val="123529"/>
              <a:buFontTx/>
              <a:buChar char="•"/>
              <a:tabLst>
                <a:tab pos="515620" algn="l"/>
              </a:tabLst>
            </a:pPr>
            <a:r>
              <a:rPr sz="4400">
                <a:latin typeface="Cambria" panose="02040503050406030204" pitchFamily="18" charset="0"/>
                <a:ea typeface="Cambria" panose="02040503050406030204" pitchFamily="18" charset="0"/>
                <a:cs typeface="Cambria"/>
              </a:rPr>
              <a:t>Đ</a:t>
            </a:r>
            <a:r>
              <a:rPr lang="en-US" sz="4400">
                <a:latin typeface="Cambria" panose="02040503050406030204" pitchFamily="18" charset="0"/>
                <a:ea typeface="Cambria" panose="02040503050406030204" pitchFamily="18" charset="0"/>
                <a:cs typeface="Cambria"/>
              </a:rPr>
              <a:t>ể</a:t>
            </a:r>
            <a:r>
              <a:rPr sz="4400">
                <a:latin typeface="Cambria" panose="02040503050406030204" pitchFamily="18" charset="0"/>
                <a:ea typeface="Cambria" panose="02040503050406030204" pitchFamily="18" charset="0"/>
                <a:cs typeface="Cambria"/>
              </a:rPr>
              <a:t> hi</a:t>
            </a:r>
            <a:r>
              <a:rPr lang="vi-VN" sz="4400">
                <a:latin typeface="Cambria" panose="02040503050406030204" pitchFamily="18" charset="0"/>
                <a:ea typeface="Cambria" panose="02040503050406030204" pitchFamily="18" charset="0"/>
                <a:cs typeface="Cambria"/>
              </a:rPr>
              <a:t>ệ</a:t>
            </a:r>
            <a:r>
              <a:rPr sz="4400">
                <a:latin typeface="Cambria" panose="02040503050406030204" pitchFamily="18" charset="0"/>
                <a:ea typeface="Cambria" panose="02040503050406030204" pitchFamily="18" charset="0"/>
                <a:cs typeface="Cambria"/>
              </a:rPr>
              <a:t>n </a:t>
            </a:r>
            <a:r>
              <a:rPr sz="4400" dirty="0">
                <a:latin typeface="Cambria" panose="02040503050406030204" pitchFamily="18" charset="0"/>
                <a:ea typeface="Cambria" panose="02040503050406030204" pitchFamily="18" charset="0"/>
                <a:cs typeface="Cambria"/>
              </a:rPr>
              <a:t>thực trong Python</a:t>
            </a:r>
            <a:r>
              <a:rPr sz="4400">
                <a:latin typeface="Cambria" panose="02040503050406030204" pitchFamily="18" charset="0"/>
                <a:ea typeface="Cambria" panose="02040503050406030204" pitchFamily="18" charset="0"/>
                <a:cs typeface="Cambria"/>
              </a:rPr>
              <a:t>, với</a:t>
            </a:r>
            <a:r>
              <a:rPr lang="en-US" sz="4400">
                <a:latin typeface="Cambria" panose="02040503050406030204" pitchFamily="18" charset="0"/>
                <a:ea typeface="Cambria" panose="02040503050406030204" pitchFamily="18" charset="0"/>
                <a:cs typeface="Cambria"/>
              </a:rPr>
              <a:t> </a:t>
            </a:r>
            <a:r>
              <a:rPr lang="vi-VN" sz="4400">
                <a:latin typeface="Cambria" panose="02040503050406030204" pitchFamily="18" charset="0"/>
                <a:ea typeface="Cambria" panose="02040503050406030204" pitchFamily="18" charset="0"/>
                <a:cs typeface="Cambria"/>
              </a:rPr>
              <a:t>các hệ</a:t>
            </a:r>
            <a:r>
              <a:rPr lang="en-US" sz="4400">
                <a:latin typeface="Cambria" panose="02040503050406030204" pitchFamily="18" charset="0"/>
                <a:ea typeface="Cambria" panose="02040503050406030204" pitchFamily="18" charset="0"/>
                <a:cs typeface="Cambria"/>
              </a:rPr>
              <a:t> </a:t>
            </a:r>
            <a:r>
              <a:rPr lang="vi-VN" sz="4400">
                <a:latin typeface="Cambria" panose="02040503050406030204" pitchFamily="18" charset="0"/>
                <a:ea typeface="Cambria" panose="02040503050406030204" pitchFamily="18" charset="0"/>
                <a:cs typeface="Cambria"/>
              </a:rPr>
              <a:t>s</a:t>
            </a:r>
            <a:r>
              <a:rPr lang="en-US" sz="4400">
                <a:latin typeface="Cambria" panose="02040503050406030204" pitchFamily="18" charset="0"/>
                <a:ea typeface="Cambria" panose="02040503050406030204" pitchFamily="18" charset="0"/>
                <a:cs typeface="Cambria"/>
              </a:rPr>
              <a:t> </a:t>
            </a:r>
            <a:r>
              <a:rPr lang="vi-VN" sz="4400">
                <a:latin typeface="Cambria" panose="02040503050406030204" pitchFamily="18" charset="0"/>
                <a:ea typeface="Cambria" panose="02040503050406030204" pitchFamily="18" charset="0"/>
                <a:cs typeface="Cambria"/>
              </a:rPr>
              <a:t>ố </a:t>
            </a:r>
            <a:r>
              <a:rPr lang="vi-VN" sz="4400" i="1">
                <a:latin typeface="Cambria" panose="02040503050406030204" pitchFamily="18" charset="0"/>
                <a:ea typeface="Cambria" panose="02040503050406030204" pitchFamily="18" charset="0"/>
                <a:cs typeface="Times New Roman"/>
              </a:rPr>
              <a:t>w</a:t>
            </a:r>
            <a:r>
              <a:rPr lang="en-US" sz="4400" baseline="-25000">
                <a:latin typeface="Cambria" panose="02040503050406030204" pitchFamily="18" charset="0"/>
                <a:ea typeface="Cambria" panose="02040503050406030204" pitchFamily="18" charset="0"/>
                <a:cs typeface="Times New Roman"/>
              </a:rPr>
              <a:t>i</a:t>
            </a:r>
            <a:r>
              <a:rPr lang="en-US" sz="4400" i="1">
                <a:latin typeface="Cambria" panose="02040503050406030204" pitchFamily="18" charset="0"/>
                <a:ea typeface="Cambria" panose="02040503050406030204" pitchFamily="18" charset="0"/>
                <a:cs typeface="Times New Roman"/>
              </a:rPr>
              <a:t> </a:t>
            </a:r>
            <a:r>
              <a:rPr lang="vi-VN" sz="4400">
                <a:latin typeface="Cambria" panose="02040503050406030204" pitchFamily="18" charset="0"/>
                <a:ea typeface="Cambria" panose="02040503050406030204" pitchFamily="18" charset="0"/>
                <a:cs typeface="Cambria"/>
              </a:rPr>
              <a:t>được tı́nh qua hàm</a:t>
            </a:r>
            <a:r>
              <a:rPr lang="en-US" sz="4400">
                <a:latin typeface="Cambria" panose="02040503050406030204" pitchFamily="18" charset="0"/>
                <a:ea typeface="Cambria" panose="02040503050406030204" pitchFamily="18" charset="0"/>
                <a:cs typeface="Cambria"/>
              </a:rPr>
              <a:t> </a:t>
            </a:r>
            <a:r>
              <a:rPr lang="en-US" sz="4400" i="1">
                <a:latin typeface="Cambria" panose="02040503050406030204" pitchFamily="18" charset="0"/>
                <a:ea typeface="Cambria" panose="02040503050406030204" pitchFamily="18" charset="0"/>
                <a:cs typeface="Cambria"/>
              </a:rPr>
              <a:t>min</a:t>
            </a:r>
            <a:r>
              <a:rPr lang="en-US" sz="4400">
                <a:latin typeface="Cambria" panose="02040503050406030204" pitchFamily="18" charset="0"/>
                <a:ea typeface="Cambria" panose="02040503050406030204" pitchFamily="18" charset="0"/>
                <a:cs typeface="Cambria"/>
              </a:rPr>
              <a:t>().</a:t>
            </a:r>
            <a:endParaRPr lang="vi-VN" sz="4400">
              <a:latin typeface="Cambria" panose="02040503050406030204" pitchFamily="18" charset="0"/>
              <a:ea typeface="Cambria" panose="02040503050406030204" pitchFamily="18" charset="0"/>
              <a:cs typeface="Cambria"/>
            </a:endParaRPr>
          </a:p>
          <a:p>
            <a:pPr marL="514984" indent="-502920">
              <a:lnSpc>
                <a:spcPct val="100000"/>
              </a:lnSpc>
              <a:spcBef>
                <a:spcPts val="135"/>
              </a:spcBef>
              <a:buSzPct val="123529"/>
              <a:buChar char="•"/>
              <a:tabLst>
                <a:tab pos="515620" algn="l"/>
              </a:tabLst>
            </a:pPr>
            <a:endParaRPr sz="4250">
              <a:latin typeface="Cambria"/>
              <a:cs typeface="Cambria"/>
            </a:endParaRPr>
          </a:p>
        </p:txBody>
      </p:sp>
      <p:sp>
        <p:nvSpPr>
          <p:cNvPr id="6" name="object 6"/>
          <p:cNvSpPr txBox="1"/>
          <p:nvPr/>
        </p:nvSpPr>
        <p:spPr>
          <a:xfrm>
            <a:off x="2087939" y="2534919"/>
            <a:ext cx="7101205" cy="3297554"/>
          </a:xfrm>
          <a:prstGeom prst="rect">
            <a:avLst/>
          </a:prstGeom>
        </p:spPr>
        <p:txBody>
          <a:bodyPr vert="horz" wrap="square" lIns="0" tIns="313055" rIns="0" bIns="0" rtlCol="0">
            <a:spAutoFit/>
          </a:bodyPr>
          <a:lstStyle/>
          <a:p>
            <a:pPr marL="582295" indent="-544830">
              <a:lnSpc>
                <a:spcPct val="100000"/>
              </a:lnSpc>
              <a:spcBef>
                <a:spcPts val="2465"/>
              </a:spcBef>
              <a:buSzPct val="112903"/>
              <a:buFont typeface="Microsoft Sans Serif"/>
              <a:buChar char="‣"/>
              <a:tabLst>
                <a:tab pos="582930" algn="l"/>
                <a:tab pos="1333500" algn="l"/>
              </a:tabLst>
            </a:pPr>
            <a:r>
              <a:rPr sz="4650" i="1" spc="-150" dirty="0">
                <a:solidFill>
                  <a:srgbClr val="011993"/>
                </a:solidFill>
                <a:latin typeface="Times New Roman"/>
                <a:cs typeface="Times New Roman"/>
              </a:rPr>
              <a:t>w</a:t>
            </a:r>
            <a:r>
              <a:rPr sz="4950" spc="-254" baseline="-19360" dirty="0">
                <a:solidFill>
                  <a:srgbClr val="011993"/>
                </a:solidFill>
                <a:latin typeface="Cambria"/>
                <a:cs typeface="Cambria"/>
              </a:rPr>
              <a:t>7</a:t>
            </a:r>
            <a:r>
              <a:rPr sz="4950" baseline="-19360" dirty="0">
                <a:solidFill>
                  <a:srgbClr val="011993"/>
                </a:solidFill>
                <a:latin typeface="Cambria"/>
                <a:cs typeface="Cambria"/>
              </a:rPr>
              <a:t>	</a:t>
            </a:r>
            <a:r>
              <a:rPr sz="4650" spc="625" dirty="0">
                <a:solidFill>
                  <a:srgbClr val="011993"/>
                </a:solidFill>
                <a:latin typeface="Cambria"/>
                <a:cs typeface="Cambria"/>
              </a:rPr>
              <a:t>=</a:t>
            </a:r>
            <a:r>
              <a:rPr sz="4650" spc="275" dirty="0">
                <a:solidFill>
                  <a:srgbClr val="011993"/>
                </a:solidFill>
                <a:latin typeface="Cambria"/>
                <a:cs typeface="Cambria"/>
              </a:rPr>
              <a:t> </a:t>
            </a:r>
            <a:r>
              <a:rPr sz="4650" spc="-165" dirty="0">
                <a:solidFill>
                  <a:srgbClr val="011993"/>
                </a:solidFill>
                <a:latin typeface="Cambria"/>
                <a:cs typeface="Cambria"/>
              </a:rPr>
              <a:t>min</a:t>
            </a:r>
            <a:r>
              <a:rPr sz="4650" spc="-245" dirty="0">
                <a:solidFill>
                  <a:srgbClr val="011993"/>
                </a:solidFill>
                <a:latin typeface="Cambria"/>
                <a:cs typeface="Cambria"/>
              </a:rPr>
              <a:t> </a:t>
            </a:r>
            <a:r>
              <a:rPr sz="6975" spc="-397" baseline="-11350" dirty="0">
                <a:solidFill>
                  <a:srgbClr val="011993"/>
                </a:solidFill>
                <a:latin typeface="Verdana"/>
                <a:cs typeface="Verdana"/>
              </a:rPr>
              <a:t>{</a:t>
            </a:r>
            <a:r>
              <a:rPr sz="4650" i="1" spc="-254" dirty="0">
                <a:solidFill>
                  <a:srgbClr val="011993"/>
                </a:solidFill>
                <a:latin typeface="Arial"/>
                <a:cs typeface="Arial"/>
              </a:rPr>
              <a:t>μ</a:t>
            </a:r>
            <a:r>
              <a:rPr sz="4950" i="1" spc="-142" baseline="-19360" dirty="0">
                <a:solidFill>
                  <a:srgbClr val="011993"/>
                </a:solidFill>
                <a:latin typeface="Times New Roman"/>
                <a:cs typeface="Times New Roman"/>
              </a:rPr>
              <a:t>D</a:t>
            </a:r>
            <a:r>
              <a:rPr sz="3525" i="1" baseline="-44917" dirty="0">
                <a:solidFill>
                  <a:srgbClr val="011993"/>
                </a:solidFill>
                <a:latin typeface="Times New Roman"/>
                <a:cs typeface="Times New Roman"/>
              </a:rPr>
              <a:t>l</a:t>
            </a:r>
            <a:r>
              <a:rPr sz="4650" spc="-225" dirty="0">
                <a:solidFill>
                  <a:srgbClr val="011993"/>
                </a:solidFill>
                <a:latin typeface="Cambria"/>
                <a:cs typeface="Cambria"/>
              </a:rPr>
              <a:t>(</a:t>
            </a:r>
            <a:r>
              <a:rPr sz="4650" i="1" spc="-155" dirty="0">
                <a:solidFill>
                  <a:srgbClr val="011993"/>
                </a:solidFill>
                <a:latin typeface="Times New Roman"/>
                <a:cs typeface="Times New Roman"/>
              </a:rPr>
              <a:t>x</a:t>
            </a:r>
            <a:r>
              <a:rPr sz="4950" spc="-254" baseline="-19360" dirty="0">
                <a:solidFill>
                  <a:srgbClr val="011993"/>
                </a:solidFill>
                <a:latin typeface="Cambria"/>
                <a:cs typeface="Cambria"/>
              </a:rPr>
              <a:t>0</a:t>
            </a:r>
            <a:r>
              <a:rPr sz="4650" spc="-220" dirty="0">
                <a:solidFill>
                  <a:srgbClr val="011993"/>
                </a:solidFill>
                <a:latin typeface="Cambria"/>
                <a:cs typeface="Cambria"/>
              </a:rPr>
              <a:t>)</a:t>
            </a:r>
            <a:r>
              <a:rPr sz="4650" spc="215" dirty="0">
                <a:solidFill>
                  <a:srgbClr val="011993"/>
                </a:solidFill>
                <a:latin typeface="Cambria"/>
                <a:cs typeface="Cambria"/>
              </a:rPr>
              <a:t>,</a:t>
            </a:r>
            <a:r>
              <a:rPr sz="4650" spc="-245" dirty="0">
                <a:solidFill>
                  <a:srgbClr val="011993"/>
                </a:solidFill>
                <a:latin typeface="Cambria"/>
                <a:cs typeface="Cambria"/>
              </a:rPr>
              <a:t> </a:t>
            </a:r>
            <a:r>
              <a:rPr sz="4650" i="1" spc="-254" dirty="0">
                <a:solidFill>
                  <a:srgbClr val="011993"/>
                </a:solidFill>
                <a:latin typeface="Arial"/>
                <a:cs typeface="Arial"/>
              </a:rPr>
              <a:t>μ</a:t>
            </a:r>
            <a:r>
              <a:rPr sz="4950" i="1" spc="-142" baseline="-19360" dirty="0">
                <a:solidFill>
                  <a:srgbClr val="011993"/>
                </a:solidFill>
                <a:latin typeface="Times New Roman"/>
                <a:cs typeface="Times New Roman"/>
              </a:rPr>
              <a:t>G</a:t>
            </a:r>
            <a:r>
              <a:rPr sz="3525" i="1" baseline="-44917" dirty="0">
                <a:solidFill>
                  <a:srgbClr val="011993"/>
                </a:solidFill>
                <a:latin typeface="Times New Roman"/>
                <a:cs typeface="Times New Roman"/>
              </a:rPr>
              <a:t>s</a:t>
            </a:r>
            <a:r>
              <a:rPr sz="4650" spc="-165" dirty="0">
                <a:solidFill>
                  <a:srgbClr val="011993"/>
                </a:solidFill>
                <a:latin typeface="Cambria"/>
                <a:cs typeface="Cambria"/>
              </a:rPr>
              <a:t>(</a:t>
            </a:r>
            <a:r>
              <a:rPr sz="4650" i="1" spc="-155" dirty="0">
                <a:solidFill>
                  <a:srgbClr val="011993"/>
                </a:solidFill>
                <a:latin typeface="Times New Roman"/>
                <a:cs typeface="Times New Roman"/>
              </a:rPr>
              <a:t>y</a:t>
            </a:r>
            <a:r>
              <a:rPr sz="4950" spc="-254" baseline="-19360" dirty="0">
                <a:solidFill>
                  <a:srgbClr val="011993"/>
                </a:solidFill>
                <a:latin typeface="Cambria"/>
                <a:cs typeface="Cambria"/>
              </a:rPr>
              <a:t>0</a:t>
            </a:r>
            <a:r>
              <a:rPr sz="4650" spc="-220" dirty="0">
                <a:solidFill>
                  <a:srgbClr val="011993"/>
                </a:solidFill>
                <a:latin typeface="Cambria"/>
                <a:cs typeface="Cambria"/>
              </a:rPr>
              <a:t>)</a:t>
            </a:r>
            <a:r>
              <a:rPr sz="6975" spc="-397" baseline="-11350" dirty="0">
                <a:solidFill>
                  <a:srgbClr val="011993"/>
                </a:solidFill>
                <a:latin typeface="Verdana"/>
                <a:cs typeface="Verdana"/>
              </a:rPr>
              <a:t>}</a:t>
            </a:r>
            <a:endParaRPr sz="6975" baseline="-11350">
              <a:latin typeface="Verdana"/>
              <a:cs typeface="Verdana"/>
            </a:endParaRPr>
          </a:p>
          <a:p>
            <a:pPr marL="582295" indent="-544830">
              <a:lnSpc>
                <a:spcPct val="100000"/>
              </a:lnSpc>
              <a:spcBef>
                <a:spcPts val="3265"/>
              </a:spcBef>
              <a:buSzPct val="112903"/>
              <a:buFont typeface="Microsoft Sans Serif"/>
              <a:buChar char="‣"/>
              <a:tabLst>
                <a:tab pos="582930" algn="l"/>
                <a:tab pos="1333500" algn="l"/>
              </a:tabLst>
            </a:pPr>
            <a:r>
              <a:rPr sz="4650" i="1" spc="-150" dirty="0">
                <a:solidFill>
                  <a:srgbClr val="011993"/>
                </a:solidFill>
                <a:latin typeface="Times New Roman"/>
                <a:cs typeface="Times New Roman"/>
              </a:rPr>
              <a:t>w</a:t>
            </a:r>
            <a:r>
              <a:rPr sz="4950" spc="-254" baseline="-19360" dirty="0">
                <a:solidFill>
                  <a:srgbClr val="011993"/>
                </a:solidFill>
                <a:latin typeface="Cambria"/>
                <a:cs typeface="Cambria"/>
              </a:rPr>
              <a:t>8</a:t>
            </a:r>
            <a:r>
              <a:rPr sz="4950" baseline="-19360" dirty="0">
                <a:solidFill>
                  <a:srgbClr val="011993"/>
                </a:solidFill>
                <a:latin typeface="Cambria"/>
                <a:cs typeface="Cambria"/>
              </a:rPr>
              <a:t>	</a:t>
            </a:r>
            <a:r>
              <a:rPr sz="4650" spc="625" dirty="0">
                <a:solidFill>
                  <a:srgbClr val="011993"/>
                </a:solidFill>
                <a:latin typeface="Cambria"/>
                <a:cs typeface="Cambria"/>
              </a:rPr>
              <a:t>=</a:t>
            </a:r>
            <a:r>
              <a:rPr sz="4650" spc="275" dirty="0">
                <a:solidFill>
                  <a:srgbClr val="011993"/>
                </a:solidFill>
                <a:latin typeface="Cambria"/>
                <a:cs typeface="Cambria"/>
              </a:rPr>
              <a:t> </a:t>
            </a:r>
            <a:r>
              <a:rPr sz="4650" spc="-165" dirty="0">
                <a:solidFill>
                  <a:srgbClr val="011993"/>
                </a:solidFill>
                <a:latin typeface="Cambria"/>
                <a:cs typeface="Cambria"/>
              </a:rPr>
              <a:t>min</a:t>
            </a:r>
            <a:r>
              <a:rPr sz="4650" spc="-245" dirty="0">
                <a:solidFill>
                  <a:srgbClr val="011993"/>
                </a:solidFill>
                <a:latin typeface="Cambria"/>
                <a:cs typeface="Cambria"/>
              </a:rPr>
              <a:t> </a:t>
            </a:r>
            <a:r>
              <a:rPr sz="6975" spc="-397" baseline="-11350" dirty="0">
                <a:solidFill>
                  <a:srgbClr val="011993"/>
                </a:solidFill>
                <a:latin typeface="Verdana"/>
                <a:cs typeface="Verdana"/>
              </a:rPr>
              <a:t>{</a:t>
            </a:r>
            <a:r>
              <a:rPr sz="4650" i="1" spc="-254" dirty="0">
                <a:solidFill>
                  <a:srgbClr val="011993"/>
                </a:solidFill>
                <a:latin typeface="Arial"/>
                <a:cs typeface="Arial"/>
              </a:rPr>
              <a:t>μ</a:t>
            </a:r>
            <a:r>
              <a:rPr sz="4950" i="1" spc="-142" baseline="-19360" dirty="0">
                <a:solidFill>
                  <a:srgbClr val="011993"/>
                </a:solidFill>
                <a:latin typeface="Times New Roman"/>
                <a:cs typeface="Times New Roman"/>
              </a:rPr>
              <a:t>D</a:t>
            </a:r>
            <a:r>
              <a:rPr sz="3525" i="1" baseline="-44917" dirty="0">
                <a:solidFill>
                  <a:srgbClr val="011993"/>
                </a:solidFill>
                <a:latin typeface="Times New Roman"/>
                <a:cs typeface="Times New Roman"/>
              </a:rPr>
              <a:t>m</a:t>
            </a:r>
            <a:r>
              <a:rPr sz="4650" spc="-220" dirty="0">
                <a:solidFill>
                  <a:srgbClr val="011993"/>
                </a:solidFill>
                <a:latin typeface="Cambria"/>
                <a:cs typeface="Cambria"/>
              </a:rPr>
              <a:t>(</a:t>
            </a:r>
            <a:r>
              <a:rPr sz="4650" i="1" spc="-155" dirty="0">
                <a:solidFill>
                  <a:srgbClr val="011993"/>
                </a:solidFill>
                <a:latin typeface="Times New Roman"/>
                <a:cs typeface="Times New Roman"/>
              </a:rPr>
              <a:t>x</a:t>
            </a:r>
            <a:r>
              <a:rPr sz="4950" spc="-254" baseline="-19360" dirty="0">
                <a:solidFill>
                  <a:srgbClr val="011993"/>
                </a:solidFill>
                <a:latin typeface="Cambria"/>
                <a:cs typeface="Cambria"/>
              </a:rPr>
              <a:t>0</a:t>
            </a:r>
            <a:r>
              <a:rPr sz="4650" spc="-225" dirty="0">
                <a:solidFill>
                  <a:srgbClr val="011993"/>
                </a:solidFill>
                <a:latin typeface="Cambria"/>
                <a:cs typeface="Cambria"/>
              </a:rPr>
              <a:t>)</a:t>
            </a:r>
            <a:r>
              <a:rPr sz="4650" spc="215" dirty="0">
                <a:solidFill>
                  <a:srgbClr val="011993"/>
                </a:solidFill>
                <a:latin typeface="Cambria"/>
                <a:cs typeface="Cambria"/>
              </a:rPr>
              <a:t>,</a:t>
            </a:r>
            <a:r>
              <a:rPr sz="4650" spc="-245" dirty="0">
                <a:solidFill>
                  <a:srgbClr val="011993"/>
                </a:solidFill>
                <a:latin typeface="Cambria"/>
                <a:cs typeface="Cambria"/>
              </a:rPr>
              <a:t> </a:t>
            </a:r>
            <a:r>
              <a:rPr sz="4650" i="1" spc="-254" dirty="0">
                <a:solidFill>
                  <a:srgbClr val="011993"/>
                </a:solidFill>
                <a:latin typeface="Arial"/>
                <a:cs typeface="Arial"/>
              </a:rPr>
              <a:t>μ</a:t>
            </a:r>
            <a:r>
              <a:rPr sz="4950" i="1" spc="-142" baseline="-19360" dirty="0">
                <a:solidFill>
                  <a:srgbClr val="011993"/>
                </a:solidFill>
                <a:latin typeface="Times New Roman"/>
                <a:cs typeface="Times New Roman"/>
              </a:rPr>
              <a:t>G</a:t>
            </a:r>
            <a:r>
              <a:rPr sz="3525" i="1" baseline="-44917" dirty="0">
                <a:solidFill>
                  <a:srgbClr val="011993"/>
                </a:solidFill>
                <a:latin typeface="Times New Roman"/>
                <a:cs typeface="Times New Roman"/>
              </a:rPr>
              <a:t>s</a:t>
            </a:r>
            <a:r>
              <a:rPr sz="4650" spc="-165" dirty="0">
                <a:solidFill>
                  <a:srgbClr val="011993"/>
                </a:solidFill>
                <a:latin typeface="Cambria"/>
                <a:cs typeface="Cambria"/>
              </a:rPr>
              <a:t>(</a:t>
            </a:r>
            <a:r>
              <a:rPr sz="4650" i="1" spc="-155" dirty="0">
                <a:solidFill>
                  <a:srgbClr val="011993"/>
                </a:solidFill>
                <a:latin typeface="Times New Roman"/>
                <a:cs typeface="Times New Roman"/>
              </a:rPr>
              <a:t>y</a:t>
            </a:r>
            <a:r>
              <a:rPr sz="4950" spc="-254" baseline="-19360" dirty="0">
                <a:solidFill>
                  <a:srgbClr val="011993"/>
                </a:solidFill>
                <a:latin typeface="Cambria"/>
                <a:cs typeface="Cambria"/>
              </a:rPr>
              <a:t>0</a:t>
            </a:r>
            <a:r>
              <a:rPr sz="4650" spc="-220" dirty="0">
                <a:solidFill>
                  <a:srgbClr val="011993"/>
                </a:solidFill>
                <a:latin typeface="Cambria"/>
                <a:cs typeface="Cambria"/>
              </a:rPr>
              <a:t>)</a:t>
            </a:r>
            <a:r>
              <a:rPr sz="6975" spc="-397" baseline="-11350" dirty="0">
                <a:solidFill>
                  <a:srgbClr val="011993"/>
                </a:solidFill>
                <a:latin typeface="Verdana"/>
                <a:cs typeface="Verdana"/>
              </a:rPr>
              <a:t>}</a:t>
            </a:r>
            <a:endParaRPr sz="6975" baseline="-11350">
              <a:latin typeface="Verdana"/>
              <a:cs typeface="Verdana"/>
            </a:endParaRPr>
          </a:p>
          <a:p>
            <a:pPr marL="582295" indent="-544830">
              <a:lnSpc>
                <a:spcPct val="100000"/>
              </a:lnSpc>
              <a:spcBef>
                <a:spcPts val="3265"/>
              </a:spcBef>
              <a:buSzPct val="112903"/>
              <a:buFont typeface="Microsoft Sans Serif"/>
              <a:buChar char="‣"/>
              <a:tabLst>
                <a:tab pos="582930" algn="l"/>
                <a:tab pos="1333500" algn="l"/>
              </a:tabLst>
            </a:pPr>
            <a:r>
              <a:rPr sz="4650" i="1" spc="-150" dirty="0">
                <a:solidFill>
                  <a:srgbClr val="011993"/>
                </a:solidFill>
                <a:latin typeface="Times New Roman"/>
                <a:cs typeface="Times New Roman"/>
              </a:rPr>
              <a:t>w</a:t>
            </a:r>
            <a:r>
              <a:rPr sz="4950" spc="-254" baseline="-19360" dirty="0">
                <a:solidFill>
                  <a:srgbClr val="011993"/>
                </a:solidFill>
                <a:latin typeface="Cambria"/>
                <a:cs typeface="Cambria"/>
              </a:rPr>
              <a:t>9</a:t>
            </a:r>
            <a:r>
              <a:rPr sz="4950" baseline="-19360" dirty="0">
                <a:solidFill>
                  <a:srgbClr val="011993"/>
                </a:solidFill>
                <a:latin typeface="Cambria"/>
                <a:cs typeface="Cambria"/>
              </a:rPr>
              <a:t>	</a:t>
            </a:r>
            <a:r>
              <a:rPr sz="4650" spc="625" dirty="0">
                <a:solidFill>
                  <a:srgbClr val="011993"/>
                </a:solidFill>
                <a:latin typeface="Cambria"/>
                <a:cs typeface="Cambria"/>
              </a:rPr>
              <a:t>=</a:t>
            </a:r>
            <a:r>
              <a:rPr sz="4650" spc="275" dirty="0">
                <a:solidFill>
                  <a:srgbClr val="011993"/>
                </a:solidFill>
                <a:latin typeface="Cambria"/>
                <a:cs typeface="Cambria"/>
              </a:rPr>
              <a:t> </a:t>
            </a:r>
            <a:r>
              <a:rPr sz="4650" spc="-165" dirty="0">
                <a:solidFill>
                  <a:srgbClr val="011993"/>
                </a:solidFill>
                <a:latin typeface="Cambria"/>
                <a:cs typeface="Cambria"/>
              </a:rPr>
              <a:t>min</a:t>
            </a:r>
            <a:r>
              <a:rPr sz="4650" spc="-245" dirty="0">
                <a:solidFill>
                  <a:srgbClr val="011993"/>
                </a:solidFill>
                <a:latin typeface="Cambria"/>
                <a:cs typeface="Cambria"/>
              </a:rPr>
              <a:t> </a:t>
            </a:r>
            <a:r>
              <a:rPr sz="6975" spc="-397" baseline="-11350" dirty="0">
                <a:solidFill>
                  <a:srgbClr val="011993"/>
                </a:solidFill>
                <a:latin typeface="Verdana"/>
                <a:cs typeface="Verdana"/>
              </a:rPr>
              <a:t>{</a:t>
            </a:r>
            <a:r>
              <a:rPr sz="4650" i="1" spc="-254" dirty="0">
                <a:solidFill>
                  <a:srgbClr val="011993"/>
                </a:solidFill>
                <a:latin typeface="Arial"/>
                <a:cs typeface="Arial"/>
              </a:rPr>
              <a:t>μ</a:t>
            </a:r>
            <a:r>
              <a:rPr sz="4950" i="1" spc="-142" baseline="-19360" dirty="0">
                <a:solidFill>
                  <a:srgbClr val="011993"/>
                </a:solidFill>
                <a:latin typeface="Times New Roman"/>
                <a:cs typeface="Times New Roman"/>
              </a:rPr>
              <a:t>D</a:t>
            </a:r>
            <a:r>
              <a:rPr sz="3525" i="1" baseline="-44917" dirty="0">
                <a:solidFill>
                  <a:srgbClr val="011993"/>
                </a:solidFill>
                <a:latin typeface="Times New Roman"/>
                <a:cs typeface="Times New Roman"/>
              </a:rPr>
              <a:t>s</a:t>
            </a:r>
            <a:r>
              <a:rPr sz="4650" spc="-220" dirty="0">
                <a:solidFill>
                  <a:srgbClr val="011993"/>
                </a:solidFill>
                <a:latin typeface="Cambria"/>
                <a:cs typeface="Cambria"/>
              </a:rPr>
              <a:t>(</a:t>
            </a:r>
            <a:r>
              <a:rPr sz="4650" i="1" spc="-155" dirty="0">
                <a:solidFill>
                  <a:srgbClr val="011993"/>
                </a:solidFill>
                <a:latin typeface="Times New Roman"/>
                <a:cs typeface="Times New Roman"/>
              </a:rPr>
              <a:t>x</a:t>
            </a:r>
            <a:r>
              <a:rPr sz="4950" spc="-254" baseline="-19360" dirty="0">
                <a:solidFill>
                  <a:srgbClr val="011993"/>
                </a:solidFill>
                <a:latin typeface="Cambria"/>
                <a:cs typeface="Cambria"/>
              </a:rPr>
              <a:t>0</a:t>
            </a:r>
            <a:r>
              <a:rPr sz="4650" spc="-220" dirty="0">
                <a:solidFill>
                  <a:srgbClr val="011993"/>
                </a:solidFill>
                <a:latin typeface="Cambria"/>
                <a:cs typeface="Cambria"/>
              </a:rPr>
              <a:t>)</a:t>
            </a:r>
            <a:r>
              <a:rPr sz="4650" spc="215" dirty="0">
                <a:solidFill>
                  <a:srgbClr val="011993"/>
                </a:solidFill>
                <a:latin typeface="Cambria"/>
                <a:cs typeface="Cambria"/>
              </a:rPr>
              <a:t>,</a:t>
            </a:r>
            <a:r>
              <a:rPr sz="4650" spc="-245" dirty="0">
                <a:solidFill>
                  <a:srgbClr val="011993"/>
                </a:solidFill>
                <a:latin typeface="Cambria"/>
                <a:cs typeface="Cambria"/>
              </a:rPr>
              <a:t> </a:t>
            </a:r>
            <a:r>
              <a:rPr sz="4650" i="1" spc="-254" dirty="0">
                <a:solidFill>
                  <a:srgbClr val="011993"/>
                </a:solidFill>
                <a:latin typeface="Arial"/>
                <a:cs typeface="Arial"/>
              </a:rPr>
              <a:t>μ</a:t>
            </a:r>
            <a:r>
              <a:rPr sz="4950" i="1" spc="-142" baseline="-19360" dirty="0">
                <a:solidFill>
                  <a:srgbClr val="011993"/>
                </a:solidFill>
                <a:latin typeface="Times New Roman"/>
                <a:cs typeface="Times New Roman"/>
              </a:rPr>
              <a:t>G</a:t>
            </a:r>
            <a:r>
              <a:rPr sz="3525" i="1" baseline="-44917" dirty="0">
                <a:solidFill>
                  <a:srgbClr val="011993"/>
                </a:solidFill>
                <a:latin typeface="Times New Roman"/>
                <a:cs typeface="Times New Roman"/>
              </a:rPr>
              <a:t>s</a:t>
            </a:r>
            <a:r>
              <a:rPr sz="4650" spc="-165" dirty="0">
                <a:solidFill>
                  <a:srgbClr val="011993"/>
                </a:solidFill>
                <a:latin typeface="Cambria"/>
                <a:cs typeface="Cambria"/>
              </a:rPr>
              <a:t>(</a:t>
            </a:r>
            <a:r>
              <a:rPr sz="4650" i="1" spc="-155" dirty="0">
                <a:solidFill>
                  <a:srgbClr val="011993"/>
                </a:solidFill>
                <a:latin typeface="Times New Roman"/>
                <a:cs typeface="Times New Roman"/>
              </a:rPr>
              <a:t>y</a:t>
            </a:r>
            <a:r>
              <a:rPr sz="4950" spc="-254" baseline="-19360" dirty="0">
                <a:solidFill>
                  <a:srgbClr val="011993"/>
                </a:solidFill>
                <a:latin typeface="Cambria"/>
                <a:cs typeface="Cambria"/>
              </a:rPr>
              <a:t>0</a:t>
            </a:r>
            <a:r>
              <a:rPr sz="4650" spc="-220" dirty="0">
                <a:solidFill>
                  <a:srgbClr val="011993"/>
                </a:solidFill>
                <a:latin typeface="Cambria"/>
                <a:cs typeface="Cambria"/>
              </a:rPr>
              <a:t>)</a:t>
            </a:r>
            <a:r>
              <a:rPr sz="6975" spc="-397" baseline="-11350" dirty="0">
                <a:solidFill>
                  <a:srgbClr val="011993"/>
                </a:solidFill>
                <a:latin typeface="Verdana"/>
                <a:cs typeface="Verdana"/>
              </a:rPr>
              <a:t>}</a:t>
            </a:r>
            <a:endParaRPr sz="6975" baseline="-11350">
              <a:latin typeface="Verdana"/>
              <a:cs typeface="Verdana"/>
            </a:endParaRPr>
          </a:p>
        </p:txBody>
      </p:sp>
      <p:sp>
        <p:nvSpPr>
          <p:cNvPr id="7" name="object 7"/>
          <p:cNvSpPr txBox="1"/>
          <p:nvPr/>
        </p:nvSpPr>
        <p:spPr>
          <a:xfrm>
            <a:off x="12338051" y="3641500"/>
            <a:ext cx="4191000" cy="4842992"/>
          </a:xfrm>
          <a:prstGeom prst="rect">
            <a:avLst/>
          </a:prstGeom>
        </p:spPr>
        <p:txBody>
          <a:bodyPr vert="horz" wrap="square" lIns="0" tIns="46355" rIns="0" bIns="0" rtlCol="0">
            <a:spAutoFit/>
          </a:bodyPr>
          <a:lstStyle/>
          <a:p>
            <a:pPr marL="12700" marR="5080" algn="just">
              <a:lnSpc>
                <a:spcPts val="3790"/>
              </a:lnSpc>
              <a:spcBef>
                <a:spcPts val="365"/>
              </a:spcBef>
            </a:pPr>
            <a:r>
              <a:rPr sz="3600">
                <a:solidFill>
                  <a:srgbClr val="0433FF"/>
                </a:solidFill>
                <a:latin typeface="Cambria"/>
                <a:cs typeface="Cambria"/>
              </a:rPr>
              <a:t>w1 </a:t>
            </a:r>
            <a:r>
              <a:rPr lang="en-US" sz="3600">
                <a:solidFill>
                  <a:srgbClr val="0433FF"/>
                </a:solidFill>
                <a:latin typeface="Cambria"/>
                <a:cs typeface="Cambria"/>
              </a:rPr>
              <a:t> </a:t>
            </a:r>
            <a:r>
              <a:rPr sz="3600">
                <a:solidFill>
                  <a:srgbClr val="0433FF"/>
                </a:solidFill>
                <a:latin typeface="Cambria"/>
                <a:cs typeface="Cambria"/>
              </a:rPr>
              <a:t>= min(xl,yl)</a:t>
            </a:r>
            <a:endParaRPr lang="en-US" sz="3600">
              <a:solidFill>
                <a:srgbClr val="0433FF"/>
              </a:solidFill>
              <a:latin typeface="Cambria"/>
              <a:cs typeface="Cambria"/>
            </a:endParaRPr>
          </a:p>
          <a:p>
            <a:pPr marL="12700" marR="5080" algn="just">
              <a:lnSpc>
                <a:spcPts val="3790"/>
              </a:lnSpc>
              <a:spcBef>
                <a:spcPts val="365"/>
              </a:spcBef>
            </a:pPr>
            <a:r>
              <a:rPr sz="3600">
                <a:solidFill>
                  <a:srgbClr val="0433FF"/>
                </a:solidFill>
                <a:latin typeface="Cambria"/>
                <a:cs typeface="Cambria"/>
              </a:rPr>
              <a:t>w2 </a:t>
            </a:r>
            <a:r>
              <a:rPr lang="en-US" sz="3600">
                <a:solidFill>
                  <a:srgbClr val="0433FF"/>
                </a:solidFill>
                <a:latin typeface="Cambria"/>
                <a:cs typeface="Cambria"/>
              </a:rPr>
              <a:t> </a:t>
            </a:r>
            <a:r>
              <a:rPr sz="3600">
                <a:solidFill>
                  <a:srgbClr val="0433FF"/>
                </a:solidFill>
                <a:latin typeface="Cambria"/>
                <a:cs typeface="Cambria"/>
              </a:rPr>
              <a:t>= min(xm,yl)</a:t>
            </a:r>
            <a:endParaRPr lang="en-US" sz="3600">
              <a:solidFill>
                <a:srgbClr val="0433FF"/>
              </a:solidFill>
              <a:latin typeface="Cambria"/>
              <a:cs typeface="Cambria"/>
            </a:endParaRPr>
          </a:p>
          <a:p>
            <a:pPr marL="12700" marR="5080" algn="just">
              <a:lnSpc>
                <a:spcPts val="3790"/>
              </a:lnSpc>
              <a:spcBef>
                <a:spcPts val="365"/>
              </a:spcBef>
            </a:pPr>
            <a:r>
              <a:rPr sz="3600">
                <a:solidFill>
                  <a:srgbClr val="0433FF"/>
                </a:solidFill>
                <a:latin typeface="Cambria"/>
                <a:cs typeface="Cambria"/>
              </a:rPr>
              <a:t>w3 </a:t>
            </a:r>
            <a:r>
              <a:rPr lang="en-US" sz="3600">
                <a:solidFill>
                  <a:srgbClr val="0433FF"/>
                </a:solidFill>
                <a:latin typeface="Cambria"/>
                <a:cs typeface="Cambria"/>
              </a:rPr>
              <a:t> </a:t>
            </a:r>
            <a:r>
              <a:rPr sz="3600">
                <a:solidFill>
                  <a:srgbClr val="0433FF"/>
                </a:solidFill>
                <a:latin typeface="Cambria"/>
                <a:cs typeface="Cambria"/>
              </a:rPr>
              <a:t>= min(xs,yl)</a:t>
            </a:r>
            <a:endParaRPr lang="en-US" sz="3600">
              <a:solidFill>
                <a:srgbClr val="0433FF"/>
              </a:solidFill>
              <a:latin typeface="Cambria"/>
              <a:cs typeface="Cambria"/>
            </a:endParaRPr>
          </a:p>
          <a:p>
            <a:pPr marL="12700" marR="5080" algn="just">
              <a:lnSpc>
                <a:spcPts val="3790"/>
              </a:lnSpc>
              <a:spcBef>
                <a:spcPts val="365"/>
              </a:spcBef>
            </a:pPr>
            <a:r>
              <a:rPr lang="en-US" sz="3600">
                <a:solidFill>
                  <a:srgbClr val="0433FF"/>
                </a:solidFill>
                <a:latin typeface="Cambria"/>
                <a:cs typeface="Cambria"/>
              </a:rPr>
              <a:t>w</a:t>
            </a:r>
            <a:r>
              <a:rPr sz="3600">
                <a:solidFill>
                  <a:srgbClr val="0433FF"/>
                </a:solidFill>
                <a:latin typeface="Cambria"/>
                <a:cs typeface="Cambria"/>
              </a:rPr>
              <a:t>4</a:t>
            </a:r>
            <a:r>
              <a:rPr lang="en-US" sz="3600">
                <a:solidFill>
                  <a:srgbClr val="0433FF"/>
                </a:solidFill>
                <a:latin typeface="Cambria"/>
                <a:cs typeface="Cambria"/>
              </a:rPr>
              <a:t> </a:t>
            </a:r>
            <a:r>
              <a:rPr sz="3600">
                <a:solidFill>
                  <a:srgbClr val="0433FF"/>
                </a:solidFill>
                <a:latin typeface="Cambria"/>
                <a:cs typeface="Cambria"/>
              </a:rPr>
              <a:t> = min(xl,ym)</a:t>
            </a:r>
            <a:r>
              <a:rPr lang="en-US" sz="3600">
                <a:solidFill>
                  <a:srgbClr val="0433FF"/>
                </a:solidFill>
                <a:latin typeface="Cambria"/>
                <a:cs typeface="Cambria"/>
              </a:rPr>
              <a:t> </a:t>
            </a:r>
          </a:p>
          <a:p>
            <a:pPr marL="12700" marR="5080" algn="just">
              <a:lnSpc>
                <a:spcPts val="3790"/>
              </a:lnSpc>
              <a:spcBef>
                <a:spcPts val="365"/>
              </a:spcBef>
            </a:pPr>
            <a:r>
              <a:rPr sz="3600">
                <a:solidFill>
                  <a:srgbClr val="0433FF"/>
                </a:solidFill>
                <a:latin typeface="Cambria"/>
                <a:cs typeface="Cambria"/>
              </a:rPr>
              <a:t>w5 </a:t>
            </a:r>
            <a:r>
              <a:rPr lang="en-US" sz="3600">
                <a:solidFill>
                  <a:srgbClr val="0433FF"/>
                </a:solidFill>
                <a:latin typeface="Cambria"/>
                <a:cs typeface="Cambria"/>
              </a:rPr>
              <a:t> </a:t>
            </a:r>
            <a:r>
              <a:rPr sz="3600">
                <a:solidFill>
                  <a:srgbClr val="0433FF"/>
                </a:solidFill>
                <a:latin typeface="Cambria"/>
                <a:cs typeface="Cambria"/>
              </a:rPr>
              <a:t>= min(xm,ym)</a:t>
            </a:r>
            <a:r>
              <a:rPr lang="en-US" sz="3600">
                <a:solidFill>
                  <a:srgbClr val="0433FF"/>
                </a:solidFill>
                <a:latin typeface="Cambria"/>
                <a:cs typeface="Cambria"/>
              </a:rPr>
              <a:t> </a:t>
            </a:r>
          </a:p>
          <a:p>
            <a:pPr marL="12700" marR="5080" algn="just">
              <a:lnSpc>
                <a:spcPts val="3790"/>
              </a:lnSpc>
              <a:spcBef>
                <a:spcPts val="365"/>
              </a:spcBef>
            </a:pPr>
            <a:r>
              <a:rPr sz="3600">
                <a:solidFill>
                  <a:srgbClr val="0433FF"/>
                </a:solidFill>
                <a:latin typeface="Cambria"/>
                <a:cs typeface="Cambria"/>
              </a:rPr>
              <a:t>w6 </a:t>
            </a:r>
            <a:r>
              <a:rPr lang="en-US" sz="3600">
                <a:solidFill>
                  <a:srgbClr val="0433FF"/>
                </a:solidFill>
                <a:latin typeface="Cambria"/>
                <a:cs typeface="Cambria"/>
              </a:rPr>
              <a:t> </a:t>
            </a:r>
            <a:r>
              <a:rPr sz="3600">
                <a:solidFill>
                  <a:srgbClr val="0433FF"/>
                </a:solidFill>
                <a:latin typeface="Cambria"/>
                <a:cs typeface="Cambria"/>
              </a:rPr>
              <a:t>= min(xs,ym)</a:t>
            </a:r>
            <a:r>
              <a:rPr lang="en-US" sz="3600">
                <a:solidFill>
                  <a:srgbClr val="0433FF"/>
                </a:solidFill>
                <a:latin typeface="Cambria"/>
                <a:cs typeface="Cambria"/>
              </a:rPr>
              <a:t> </a:t>
            </a:r>
          </a:p>
          <a:p>
            <a:pPr marL="12700" marR="5080" algn="just">
              <a:lnSpc>
                <a:spcPts val="3790"/>
              </a:lnSpc>
              <a:spcBef>
                <a:spcPts val="365"/>
              </a:spcBef>
            </a:pPr>
            <a:r>
              <a:rPr sz="3600">
                <a:solidFill>
                  <a:srgbClr val="0433FF"/>
                </a:solidFill>
                <a:latin typeface="Cambria"/>
                <a:cs typeface="Cambria"/>
              </a:rPr>
              <a:t>w7 </a:t>
            </a:r>
            <a:r>
              <a:rPr lang="en-US" sz="3600">
                <a:solidFill>
                  <a:srgbClr val="0433FF"/>
                </a:solidFill>
                <a:latin typeface="Cambria"/>
                <a:cs typeface="Cambria"/>
              </a:rPr>
              <a:t> </a:t>
            </a:r>
            <a:r>
              <a:rPr sz="3600">
                <a:solidFill>
                  <a:srgbClr val="0433FF"/>
                </a:solidFill>
                <a:latin typeface="Cambria"/>
                <a:cs typeface="Cambria"/>
              </a:rPr>
              <a:t>= min(xl,ys)</a:t>
            </a:r>
            <a:r>
              <a:rPr lang="en-US" sz="3600">
                <a:solidFill>
                  <a:srgbClr val="0433FF"/>
                </a:solidFill>
                <a:latin typeface="Cambria"/>
                <a:cs typeface="Cambria"/>
              </a:rPr>
              <a:t> </a:t>
            </a:r>
          </a:p>
          <a:p>
            <a:pPr marL="12700" marR="5080" algn="just">
              <a:lnSpc>
                <a:spcPts val="3790"/>
              </a:lnSpc>
              <a:spcBef>
                <a:spcPts val="365"/>
              </a:spcBef>
            </a:pPr>
            <a:r>
              <a:rPr sz="3600">
                <a:solidFill>
                  <a:srgbClr val="0433FF"/>
                </a:solidFill>
                <a:latin typeface="Cambria"/>
                <a:cs typeface="Cambria"/>
              </a:rPr>
              <a:t>w8 </a:t>
            </a:r>
            <a:r>
              <a:rPr lang="en-US" sz="3600">
                <a:solidFill>
                  <a:srgbClr val="0433FF"/>
                </a:solidFill>
                <a:latin typeface="Cambria"/>
                <a:cs typeface="Cambria"/>
              </a:rPr>
              <a:t> </a:t>
            </a:r>
            <a:r>
              <a:rPr sz="3600">
                <a:solidFill>
                  <a:srgbClr val="0433FF"/>
                </a:solidFill>
                <a:latin typeface="Cambria"/>
                <a:cs typeface="Cambria"/>
              </a:rPr>
              <a:t>= min(xm,ys)</a:t>
            </a:r>
            <a:r>
              <a:rPr lang="en-US" sz="3600">
                <a:solidFill>
                  <a:srgbClr val="0433FF"/>
                </a:solidFill>
                <a:latin typeface="Cambria"/>
                <a:cs typeface="Cambria"/>
              </a:rPr>
              <a:t> </a:t>
            </a:r>
          </a:p>
          <a:p>
            <a:pPr marL="12700" marR="5080" algn="just">
              <a:lnSpc>
                <a:spcPts val="3790"/>
              </a:lnSpc>
              <a:spcBef>
                <a:spcPts val="365"/>
              </a:spcBef>
            </a:pPr>
            <a:r>
              <a:rPr sz="3600">
                <a:solidFill>
                  <a:srgbClr val="0433FF"/>
                </a:solidFill>
                <a:latin typeface="Cambria"/>
                <a:cs typeface="Cambria"/>
              </a:rPr>
              <a:t>w9 = min(xs,ys)</a:t>
            </a:r>
            <a:endParaRPr sz="3600">
              <a:latin typeface="Cambria"/>
              <a:cs typeface="Cambri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23917" y="625475"/>
            <a:ext cx="17818040" cy="1923027"/>
          </a:xfrm>
          <a:prstGeom prst="rect">
            <a:avLst/>
          </a:prstGeom>
        </p:spPr>
        <p:txBody>
          <a:bodyPr vert="horz" wrap="square" lIns="0" tIns="17145" rIns="0" bIns="0" rtlCol="0">
            <a:spAutoFit/>
          </a:bodyPr>
          <a:lstStyle/>
          <a:p>
            <a:pPr marL="514984" indent="-502920">
              <a:lnSpc>
                <a:spcPct val="150000"/>
              </a:lnSpc>
              <a:buSzPct val="123529"/>
              <a:buChar char="•"/>
              <a:tabLst>
                <a:tab pos="515620" algn="l"/>
              </a:tabLst>
            </a:pPr>
            <a:r>
              <a:rPr sz="4400" dirty="0">
                <a:latin typeface="Cambria"/>
                <a:cs typeface="Cambria"/>
              </a:rPr>
              <a:t>Sau khi tı́nh </a:t>
            </a:r>
            <a:r>
              <a:rPr sz="4400">
                <a:latin typeface="Cambria"/>
                <a:cs typeface="Cambria"/>
              </a:rPr>
              <a:t>xong h</a:t>
            </a:r>
            <a:r>
              <a:rPr lang="vi-VN" sz="4400">
                <a:latin typeface="Cambria"/>
                <a:cs typeface="Cambria"/>
              </a:rPr>
              <a:t>ệ</a:t>
            </a:r>
            <a:r>
              <a:rPr sz="4400">
                <a:latin typeface="Cambria"/>
                <a:cs typeface="Cambria"/>
              </a:rPr>
              <a:t>s</a:t>
            </a:r>
            <a:r>
              <a:rPr lang="en-US" sz="4400">
                <a:latin typeface="Cambria"/>
                <a:cs typeface="Cambria"/>
              </a:rPr>
              <a:t>ố</a:t>
            </a:r>
            <a:r>
              <a:rPr sz="4400">
                <a:latin typeface="Cambria"/>
                <a:cs typeface="Cambria"/>
              </a:rPr>
              <a:t>, </a:t>
            </a:r>
            <a:r>
              <a:rPr sz="4400" dirty="0">
                <a:latin typeface="Cambria"/>
                <a:cs typeface="Cambria"/>
              </a:rPr>
              <a:t>tı̀m </a:t>
            </a:r>
            <a:r>
              <a:rPr sz="4400">
                <a:latin typeface="Cambria"/>
                <a:cs typeface="Cambria"/>
              </a:rPr>
              <a:t>hàm thu</a:t>
            </a:r>
            <a:r>
              <a:rPr lang="en-US" sz="4400">
                <a:latin typeface="Cambria"/>
                <a:cs typeface="Cambria"/>
              </a:rPr>
              <a:t>ộ</a:t>
            </a:r>
            <a:r>
              <a:rPr sz="4400">
                <a:latin typeface="Cambria"/>
                <a:cs typeface="Cambria"/>
              </a:rPr>
              <a:t>c v</a:t>
            </a:r>
            <a:r>
              <a:rPr lang="en-US" sz="4400">
                <a:latin typeface="Cambria"/>
                <a:cs typeface="Cambria"/>
              </a:rPr>
              <a:t>ề</a:t>
            </a:r>
            <a:r>
              <a:rPr sz="4400">
                <a:latin typeface="Cambria"/>
                <a:cs typeface="Cambria"/>
              </a:rPr>
              <a:t> </a:t>
            </a:r>
            <a:r>
              <a:rPr sz="4400" dirty="0">
                <a:latin typeface="Cambria"/>
                <a:cs typeface="Cambria"/>
              </a:rPr>
              <a:t>thời gian</a:t>
            </a:r>
            <a:endParaRPr sz="4400">
              <a:latin typeface="Cambria"/>
              <a:cs typeface="Cambria"/>
            </a:endParaRPr>
          </a:p>
          <a:p>
            <a:pPr marL="692150">
              <a:lnSpc>
                <a:spcPct val="150000"/>
              </a:lnSpc>
            </a:pPr>
            <a:r>
              <a:rPr sz="4400">
                <a:solidFill>
                  <a:srgbClr val="0433FF"/>
                </a:solidFill>
                <a:latin typeface="Cambria"/>
                <a:cs typeface="Cambria"/>
              </a:rPr>
              <a:t>T</a:t>
            </a:r>
            <a:r>
              <a:rPr lang="en-US" sz="4400">
                <a:solidFill>
                  <a:srgbClr val="0433FF"/>
                </a:solidFill>
                <a:latin typeface="Cambria"/>
                <a:cs typeface="Cambria"/>
              </a:rPr>
              <a:t> </a:t>
            </a:r>
            <a:r>
              <a:rPr sz="4400">
                <a:solidFill>
                  <a:srgbClr val="0433FF"/>
                </a:solidFill>
                <a:latin typeface="Cambria"/>
                <a:cs typeface="Cambria"/>
              </a:rPr>
              <a:t>=</a:t>
            </a:r>
            <a:r>
              <a:rPr lang="en-US" sz="4400">
                <a:solidFill>
                  <a:srgbClr val="0433FF"/>
                </a:solidFill>
                <a:latin typeface="Cambria"/>
                <a:cs typeface="Cambria"/>
              </a:rPr>
              <a:t> </a:t>
            </a:r>
            <a:r>
              <a:rPr sz="4400">
                <a:solidFill>
                  <a:srgbClr val="0433FF"/>
                </a:solidFill>
                <a:latin typeface="Cambria"/>
                <a:cs typeface="Cambria"/>
              </a:rPr>
              <a:t>w1*Tv</a:t>
            </a:r>
            <a:r>
              <a:rPr lang="en-US" sz="4400">
                <a:solidFill>
                  <a:srgbClr val="0433FF"/>
                </a:solidFill>
                <a:latin typeface="Cambria"/>
                <a:cs typeface="Cambria"/>
              </a:rPr>
              <a:t> </a:t>
            </a:r>
            <a:r>
              <a:rPr sz="4400">
                <a:solidFill>
                  <a:srgbClr val="0433FF"/>
                </a:solidFill>
                <a:latin typeface="Cambria"/>
                <a:cs typeface="Cambria"/>
              </a:rPr>
              <a:t>+</a:t>
            </a:r>
            <a:r>
              <a:rPr lang="en-US" sz="4400">
                <a:solidFill>
                  <a:srgbClr val="0433FF"/>
                </a:solidFill>
                <a:latin typeface="Cambria"/>
                <a:cs typeface="Cambria"/>
              </a:rPr>
              <a:t> </a:t>
            </a:r>
            <a:r>
              <a:rPr sz="4400">
                <a:solidFill>
                  <a:srgbClr val="0433FF"/>
                </a:solidFill>
                <a:latin typeface="Cambria"/>
                <a:cs typeface="Cambria"/>
              </a:rPr>
              <a:t>(</a:t>
            </a:r>
            <a:r>
              <a:rPr sz="4400" dirty="0">
                <a:solidFill>
                  <a:srgbClr val="0433FF"/>
                </a:solidFill>
                <a:latin typeface="Cambria"/>
                <a:cs typeface="Cambria"/>
              </a:rPr>
              <a:t>w2+w3+w4</a:t>
            </a:r>
            <a:r>
              <a:rPr sz="4400">
                <a:solidFill>
                  <a:srgbClr val="0433FF"/>
                </a:solidFill>
                <a:latin typeface="Cambria"/>
                <a:cs typeface="Cambria"/>
              </a:rPr>
              <a:t>)*Tl</a:t>
            </a:r>
            <a:r>
              <a:rPr lang="en-US" sz="4400">
                <a:solidFill>
                  <a:srgbClr val="0433FF"/>
                </a:solidFill>
                <a:latin typeface="Cambria"/>
                <a:cs typeface="Cambria"/>
              </a:rPr>
              <a:t> </a:t>
            </a:r>
            <a:r>
              <a:rPr sz="4400">
                <a:solidFill>
                  <a:srgbClr val="0433FF"/>
                </a:solidFill>
                <a:latin typeface="Cambria"/>
                <a:cs typeface="Cambria"/>
              </a:rPr>
              <a:t>+</a:t>
            </a:r>
            <a:r>
              <a:rPr lang="en-US" sz="4400">
                <a:solidFill>
                  <a:srgbClr val="0433FF"/>
                </a:solidFill>
                <a:latin typeface="Cambria"/>
                <a:cs typeface="Cambria"/>
              </a:rPr>
              <a:t> </a:t>
            </a:r>
            <a:r>
              <a:rPr sz="4400">
                <a:solidFill>
                  <a:srgbClr val="0433FF"/>
                </a:solidFill>
                <a:latin typeface="Cambria"/>
                <a:cs typeface="Cambria"/>
              </a:rPr>
              <a:t>(</a:t>
            </a:r>
            <a:r>
              <a:rPr sz="4400" dirty="0">
                <a:solidFill>
                  <a:srgbClr val="0433FF"/>
                </a:solidFill>
                <a:latin typeface="Cambria"/>
                <a:cs typeface="Cambria"/>
              </a:rPr>
              <a:t>w5+w6+w7</a:t>
            </a:r>
            <a:r>
              <a:rPr sz="4400">
                <a:solidFill>
                  <a:srgbClr val="0433FF"/>
                </a:solidFill>
                <a:latin typeface="Cambria"/>
                <a:cs typeface="Cambria"/>
              </a:rPr>
              <a:t>)*Tm</a:t>
            </a:r>
            <a:r>
              <a:rPr lang="en-US" sz="4400">
                <a:solidFill>
                  <a:srgbClr val="0433FF"/>
                </a:solidFill>
                <a:latin typeface="Cambria"/>
                <a:cs typeface="Cambria"/>
              </a:rPr>
              <a:t> </a:t>
            </a:r>
            <a:r>
              <a:rPr sz="4400">
                <a:solidFill>
                  <a:srgbClr val="0433FF"/>
                </a:solidFill>
                <a:latin typeface="Cambria"/>
                <a:cs typeface="Cambria"/>
              </a:rPr>
              <a:t>+</a:t>
            </a:r>
            <a:r>
              <a:rPr lang="en-US" sz="4400">
                <a:solidFill>
                  <a:srgbClr val="0433FF"/>
                </a:solidFill>
                <a:latin typeface="Cambria"/>
                <a:cs typeface="Cambria"/>
              </a:rPr>
              <a:t> </a:t>
            </a:r>
            <a:r>
              <a:rPr sz="4400">
                <a:solidFill>
                  <a:srgbClr val="0433FF"/>
                </a:solidFill>
                <a:latin typeface="Cambria"/>
                <a:cs typeface="Cambria"/>
              </a:rPr>
              <a:t>w8*Ts</a:t>
            </a:r>
            <a:r>
              <a:rPr lang="en-US" sz="4400">
                <a:solidFill>
                  <a:srgbClr val="0433FF"/>
                </a:solidFill>
                <a:latin typeface="Cambria"/>
                <a:cs typeface="Cambria"/>
              </a:rPr>
              <a:t> </a:t>
            </a:r>
            <a:r>
              <a:rPr sz="4400">
                <a:solidFill>
                  <a:srgbClr val="0433FF"/>
                </a:solidFill>
                <a:latin typeface="Cambria"/>
                <a:cs typeface="Cambria"/>
              </a:rPr>
              <a:t>+</a:t>
            </a:r>
            <a:r>
              <a:rPr lang="en-US" sz="4400">
                <a:solidFill>
                  <a:srgbClr val="0433FF"/>
                </a:solidFill>
                <a:latin typeface="Cambria"/>
                <a:cs typeface="Cambria"/>
              </a:rPr>
              <a:t> </a:t>
            </a:r>
            <a:r>
              <a:rPr sz="4400">
                <a:solidFill>
                  <a:srgbClr val="0433FF"/>
                </a:solidFill>
                <a:latin typeface="Cambria"/>
                <a:cs typeface="Cambria"/>
              </a:rPr>
              <a:t>w9*Tf</a:t>
            </a:r>
            <a:endParaRPr sz="4400">
              <a:latin typeface="Cambria"/>
              <a:cs typeface="Cambria"/>
            </a:endParaRPr>
          </a:p>
        </p:txBody>
      </p:sp>
      <p:sp>
        <p:nvSpPr>
          <p:cNvPr id="3" name="object 3"/>
          <p:cNvSpPr txBox="1"/>
          <p:nvPr/>
        </p:nvSpPr>
        <p:spPr>
          <a:xfrm>
            <a:off x="1023916" y="2759075"/>
            <a:ext cx="18705533" cy="2048638"/>
          </a:xfrm>
          <a:prstGeom prst="rect">
            <a:avLst/>
          </a:prstGeom>
        </p:spPr>
        <p:txBody>
          <a:bodyPr vert="horz" wrap="square" lIns="0" tIns="17145" rIns="0" bIns="0" rtlCol="0">
            <a:spAutoFit/>
          </a:bodyPr>
          <a:lstStyle/>
          <a:p>
            <a:pPr marL="514984" indent="-502920">
              <a:lnSpc>
                <a:spcPct val="150000"/>
              </a:lnSpc>
              <a:buSzPct val="123529"/>
              <a:buFontTx/>
              <a:buChar char="•"/>
              <a:tabLst>
                <a:tab pos="515620" algn="l"/>
              </a:tabLst>
            </a:pPr>
            <a:r>
              <a:rPr sz="4400">
                <a:latin typeface="Cambria"/>
                <a:cs typeface="Cambria"/>
              </a:rPr>
              <a:t>Vi</a:t>
            </a:r>
            <a:r>
              <a:rPr lang="vi-VN" sz="4400">
                <a:latin typeface="Cambria"/>
                <a:cs typeface="Cambria"/>
              </a:rPr>
              <a:t>ệ</a:t>
            </a:r>
            <a:r>
              <a:rPr sz="4400">
                <a:latin typeface="Cambria"/>
                <a:cs typeface="Cambria"/>
              </a:rPr>
              <a:t>c </a:t>
            </a:r>
            <a:r>
              <a:rPr sz="4400" dirty="0">
                <a:latin typeface="Cambria"/>
                <a:cs typeface="Cambria"/>
              </a:rPr>
              <a:t>giải mờ với không </a:t>
            </a:r>
            <a:r>
              <a:rPr sz="4400">
                <a:latin typeface="Cambria"/>
                <a:cs typeface="Cambria"/>
              </a:rPr>
              <a:t>gian n</a:t>
            </a:r>
            <a:r>
              <a:rPr lang="en-US" sz="4400">
                <a:latin typeface="Cambria"/>
                <a:cs typeface="Cambria"/>
              </a:rPr>
              <a:t>ề</a:t>
            </a:r>
            <a:r>
              <a:rPr sz="4400">
                <a:latin typeface="Cambria"/>
                <a:cs typeface="Cambria"/>
              </a:rPr>
              <a:t>n </a:t>
            </a:r>
            <a:r>
              <a:rPr sz="4400" dirty="0">
                <a:latin typeface="Cambria"/>
                <a:cs typeface="Cambria"/>
              </a:rPr>
              <a:t>hữu hạn được tı́nh theo trung </a:t>
            </a:r>
            <a:r>
              <a:rPr sz="4400">
                <a:latin typeface="Cambria"/>
                <a:cs typeface="Cambria"/>
              </a:rPr>
              <a:t>bı̀nh có</a:t>
            </a:r>
            <a:r>
              <a:rPr lang="en-US" sz="4400">
                <a:latin typeface="Cambria"/>
                <a:cs typeface="Cambria"/>
              </a:rPr>
              <a:t> </a:t>
            </a:r>
            <a:r>
              <a:rPr lang="vi-VN" sz="4400">
                <a:latin typeface="Cambria"/>
                <a:cs typeface="Cambria"/>
              </a:rPr>
              <a:t>trọng số:</a:t>
            </a:r>
            <a:endParaRPr sz="4400">
              <a:latin typeface="Cambria"/>
              <a:cs typeface="Cambria"/>
            </a:endParaRPr>
          </a:p>
        </p:txBody>
      </p:sp>
      <p:sp>
        <p:nvSpPr>
          <p:cNvPr id="14" name="object 14"/>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15" name="object 15"/>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23</a:t>
            </a:fld>
            <a:endParaRPr dirty="0"/>
          </a:p>
        </p:txBody>
      </p:sp>
      <p:sp>
        <p:nvSpPr>
          <p:cNvPr id="13" name="object 13"/>
          <p:cNvSpPr txBox="1"/>
          <p:nvPr/>
        </p:nvSpPr>
        <p:spPr>
          <a:xfrm>
            <a:off x="1023917" y="6635743"/>
            <a:ext cx="18248333" cy="3743332"/>
          </a:xfrm>
          <a:prstGeom prst="rect">
            <a:avLst/>
          </a:prstGeom>
        </p:spPr>
        <p:txBody>
          <a:bodyPr vert="horz" wrap="square" lIns="0" tIns="13970" rIns="0" bIns="0" rtlCol="0">
            <a:spAutoFit/>
          </a:bodyPr>
          <a:lstStyle/>
          <a:p>
            <a:pPr marL="655955" marR="6278880">
              <a:lnSpc>
                <a:spcPts val="4110"/>
              </a:lnSpc>
              <a:spcBef>
                <a:spcPts val="110"/>
              </a:spcBef>
            </a:pPr>
            <a:r>
              <a:rPr sz="4400" dirty="0">
                <a:solidFill>
                  <a:srgbClr val="0433FF"/>
                </a:solidFill>
                <a:latin typeface="Cambria" panose="02040503050406030204" pitchFamily="18" charset="0"/>
                <a:ea typeface="Cambria" panose="02040503050406030204" pitchFamily="18" charset="0"/>
                <a:cs typeface="Cambria"/>
              </a:rPr>
              <a:t>###</a:t>
            </a:r>
            <a:r>
              <a:rPr sz="4400">
                <a:solidFill>
                  <a:srgbClr val="0433FF"/>
                </a:solidFill>
                <a:latin typeface="Cambria" panose="02040503050406030204" pitchFamily="18" charset="0"/>
                <a:ea typeface="Cambria" panose="02040503050406030204" pitchFamily="18" charset="0"/>
                <a:cs typeface="Cambria"/>
              </a:rPr>
              <a:t>	T</a:t>
            </a:r>
            <a:r>
              <a:rPr sz="4400">
                <a:solidFill>
                  <a:srgbClr val="0433FF"/>
                </a:solidFill>
                <a:latin typeface="Cambria" panose="02040503050406030204" pitchFamily="18" charset="0"/>
                <a:ea typeface="Cambria" panose="02040503050406030204" pitchFamily="18" charset="0"/>
                <a:cs typeface="Courier New"/>
              </a:rPr>
              <a:t>ử</a:t>
            </a:r>
            <a:r>
              <a:rPr lang="en-US" sz="4400">
                <a:solidFill>
                  <a:srgbClr val="0433FF"/>
                </a:solidFill>
                <a:latin typeface="Cambria" panose="02040503050406030204" pitchFamily="18" charset="0"/>
                <a:ea typeface="Cambria" panose="02040503050406030204" pitchFamily="18" charset="0"/>
                <a:cs typeface="Courier New"/>
              </a:rPr>
              <a:t> </a:t>
            </a:r>
            <a:r>
              <a:rPr sz="4400">
                <a:solidFill>
                  <a:srgbClr val="0433FF"/>
                </a:solidFill>
                <a:latin typeface="Cambria" panose="02040503050406030204" pitchFamily="18" charset="0"/>
                <a:ea typeface="Cambria" panose="02040503050406030204" pitchFamily="18" charset="0"/>
                <a:cs typeface="Cambria"/>
              </a:rPr>
              <a:t>s</a:t>
            </a:r>
            <a:r>
              <a:rPr sz="4400">
                <a:solidFill>
                  <a:srgbClr val="0433FF"/>
                </a:solidFill>
                <a:latin typeface="Cambria" panose="02040503050406030204" pitchFamily="18" charset="0"/>
                <a:ea typeface="Cambria" panose="02040503050406030204" pitchFamily="18" charset="0"/>
                <a:cs typeface="Courier New"/>
              </a:rPr>
              <a:t>ố</a:t>
            </a:r>
            <a:r>
              <a:rPr lang="en-US" sz="4400">
                <a:solidFill>
                  <a:srgbClr val="0433FF"/>
                </a:solidFill>
                <a:latin typeface="Cambria" panose="02040503050406030204" pitchFamily="18" charset="0"/>
                <a:ea typeface="Cambria" panose="02040503050406030204" pitchFamily="18" charset="0"/>
                <a:cs typeface="Courier New"/>
              </a:rPr>
              <a:t> </a:t>
            </a:r>
            <a:r>
              <a:rPr sz="4400">
                <a:solidFill>
                  <a:srgbClr val="0433FF"/>
                </a:solidFill>
                <a:latin typeface="Cambria" panose="02040503050406030204" pitchFamily="18" charset="0"/>
                <a:ea typeface="Cambria" panose="02040503050406030204" pitchFamily="18" charset="0"/>
                <a:cs typeface="Cambria"/>
              </a:rPr>
              <a:t>là</a:t>
            </a:r>
            <a:r>
              <a:rPr lang="en-US" sz="4400">
                <a:solidFill>
                  <a:srgbClr val="0433FF"/>
                </a:solidFill>
                <a:latin typeface="Cambria" panose="02040503050406030204" pitchFamily="18" charset="0"/>
                <a:ea typeface="Cambria" panose="02040503050406030204" pitchFamily="18" charset="0"/>
                <a:cs typeface="Cambria"/>
              </a:rPr>
              <a:t> </a:t>
            </a:r>
            <a:r>
              <a:rPr sz="4400">
                <a:solidFill>
                  <a:srgbClr val="0433FF"/>
                </a:solidFill>
                <a:latin typeface="Cambria" panose="02040503050406030204" pitchFamily="18" charset="0"/>
                <a:ea typeface="Cambria" panose="02040503050406030204" pitchFamily="18" charset="0"/>
                <a:cs typeface="Cambria"/>
              </a:rPr>
              <a:t>tích</a:t>
            </a:r>
            <a:r>
              <a:rPr lang="en-US" sz="4400">
                <a:solidFill>
                  <a:srgbClr val="0433FF"/>
                </a:solidFill>
                <a:latin typeface="Cambria" panose="02040503050406030204" pitchFamily="18" charset="0"/>
                <a:ea typeface="Cambria" panose="02040503050406030204" pitchFamily="18" charset="0"/>
                <a:cs typeface="Cambria"/>
              </a:rPr>
              <a:t> </a:t>
            </a:r>
            <a:r>
              <a:rPr sz="4400">
                <a:solidFill>
                  <a:srgbClr val="0433FF"/>
                </a:solidFill>
                <a:latin typeface="Cambria" panose="02040503050406030204" pitchFamily="18" charset="0"/>
                <a:ea typeface="Cambria" panose="02040503050406030204" pitchFamily="18" charset="0"/>
                <a:cs typeface="Cambria"/>
              </a:rPr>
              <a:t>c</a:t>
            </a:r>
            <a:r>
              <a:rPr sz="4400">
                <a:solidFill>
                  <a:srgbClr val="0433FF"/>
                </a:solidFill>
                <a:latin typeface="Cambria" panose="02040503050406030204" pitchFamily="18" charset="0"/>
                <a:ea typeface="Cambria" panose="02040503050406030204" pitchFamily="18" charset="0"/>
                <a:cs typeface="Courier New"/>
              </a:rPr>
              <a:t>ủ</a:t>
            </a:r>
            <a:r>
              <a:rPr sz="4400">
                <a:solidFill>
                  <a:srgbClr val="0433FF"/>
                </a:solidFill>
                <a:latin typeface="Cambria" panose="02040503050406030204" pitchFamily="18" charset="0"/>
                <a:ea typeface="Cambria" panose="02040503050406030204" pitchFamily="18" charset="0"/>
                <a:cs typeface="Cambria"/>
              </a:rPr>
              <a:t>a</a:t>
            </a:r>
            <a:r>
              <a:rPr lang="en-US" sz="4400">
                <a:solidFill>
                  <a:srgbClr val="0433FF"/>
                </a:solidFill>
                <a:latin typeface="Cambria" panose="02040503050406030204" pitchFamily="18" charset="0"/>
                <a:ea typeface="Cambria" panose="02040503050406030204" pitchFamily="18" charset="0"/>
                <a:cs typeface="Cambria"/>
              </a:rPr>
              <a:t>  </a:t>
            </a:r>
            <a:r>
              <a:rPr sz="4400">
                <a:solidFill>
                  <a:srgbClr val="0433FF"/>
                </a:solidFill>
                <a:latin typeface="Cambria" panose="02040503050406030204" pitchFamily="18" charset="0"/>
                <a:ea typeface="Cambria" panose="02040503050406030204" pitchFamily="18" charset="0"/>
                <a:cs typeface="Cambria"/>
              </a:rPr>
              <a:t>Z</a:t>
            </a:r>
            <a:r>
              <a:rPr lang="en-US" sz="4400">
                <a:solidFill>
                  <a:srgbClr val="0433FF"/>
                </a:solidFill>
                <a:latin typeface="Cambria" panose="02040503050406030204" pitchFamily="18" charset="0"/>
                <a:ea typeface="Cambria" panose="02040503050406030204" pitchFamily="18" charset="0"/>
                <a:cs typeface="Cambria"/>
              </a:rPr>
              <a:t> </a:t>
            </a:r>
            <a:r>
              <a:rPr sz="4400">
                <a:solidFill>
                  <a:srgbClr val="0433FF"/>
                </a:solidFill>
                <a:latin typeface="Cambria" panose="02040503050406030204" pitchFamily="18" charset="0"/>
                <a:ea typeface="Cambria" panose="02040503050406030204" pitchFamily="18" charset="0"/>
                <a:cs typeface="Cambria"/>
              </a:rPr>
              <a:t>với</a:t>
            </a:r>
            <a:r>
              <a:rPr lang="en-US" sz="4400">
                <a:solidFill>
                  <a:srgbClr val="0433FF"/>
                </a:solidFill>
                <a:latin typeface="Cambria" panose="02040503050406030204" pitchFamily="18" charset="0"/>
                <a:ea typeface="Cambria" panose="02040503050406030204" pitchFamily="18" charset="0"/>
                <a:cs typeface="Cambria"/>
              </a:rPr>
              <a:t> </a:t>
            </a:r>
            <a:r>
              <a:rPr sz="4400">
                <a:solidFill>
                  <a:srgbClr val="0433FF"/>
                </a:solidFill>
                <a:latin typeface="Cambria" panose="02040503050406030204" pitchFamily="18" charset="0"/>
                <a:ea typeface="Cambria" panose="02040503050406030204" pitchFamily="18" charset="0"/>
                <a:cs typeface="Cambria"/>
              </a:rPr>
              <a:t>chuy</a:t>
            </a:r>
            <a:r>
              <a:rPr sz="4400">
                <a:solidFill>
                  <a:srgbClr val="0433FF"/>
                </a:solidFill>
                <a:latin typeface="Cambria" panose="02040503050406030204" pitchFamily="18" charset="0"/>
                <a:ea typeface="Cambria" panose="02040503050406030204" pitchFamily="18" charset="0"/>
                <a:cs typeface="Courier New"/>
              </a:rPr>
              <a:t>ể</a:t>
            </a:r>
            <a:r>
              <a:rPr sz="4400">
                <a:solidFill>
                  <a:srgbClr val="0433FF"/>
                </a:solidFill>
                <a:latin typeface="Cambria" panose="02040503050406030204" pitchFamily="18" charset="0"/>
                <a:ea typeface="Cambria" panose="02040503050406030204" pitchFamily="18" charset="0"/>
                <a:cs typeface="Cambria"/>
              </a:rPr>
              <a:t>n</a:t>
            </a:r>
            <a:r>
              <a:rPr lang="en-US" sz="4400">
                <a:solidFill>
                  <a:srgbClr val="0433FF"/>
                </a:solidFill>
                <a:latin typeface="Cambria" panose="02040503050406030204" pitchFamily="18" charset="0"/>
                <a:ea typeface="Cambria" panose="02040503050406030204" pitchFamily="18" charset="0"/>
                <a:cs typeface="Cambria"/>
              </a:rPr>
              <a:t> </a:t>
            </a:r>
            <a:r>
              <a:rPr sz="4400">
                <a:solidFill>
                  <a:srgbClr val="0433FF"/>
                </a:solidFill>
                <a:latin typeface="Cambria" panose="02040503050406030204" pitchFamily="18" charset="0"/>
                <a:ea typeface="Cambria" panose="02040503050406030204" pitchFamily="18" charset="0"/>
                <a:cs typeface="Cambria"/>
              </a:rPr>
              <a:t>vị</a:t>
            </a:r>
            <a:r>
              <a:rPr lang="en-US" sz="4400">
                <a:solidFill>
                  <a:srgbClr val="0433FF"/>
                </a:solidFill>
                <a:latin typeface="Cambria" panose="02040503050406030204" pitchFamily="18" charset="0"/>
                <a:ea typeface="Cambria" panose="02040503050406030204" pitchFamily="18" charset="0"/>
                <a:cs typeface="Cambria"/>
              </a:rPr>
              <a:t> </a:t>
            </a:r>
            <a:r>
              <a:rPr sz="4400">
                <a:solidFill>
                  <a:srgbClr val="0433FF"/>
                </a:solidFill>
                <a:latin typeface="Cambria" panose="02040503050406030204" pitchFamily="18" charset="0"/>
                <a:ea typeface="Cambria" panose="02040503050406030204" pitchFamily="18" charset="0"/>
                <a:cs typeface="Cambria"/>
              </a:rPr>
              <a:t>c</a:t>
            </a:r>
            <a:r>
              <a:rPr sz="4400">
                <a:solidFill>
                  <a:srgbClr val="0433FF"/>
                </a:solidFill>
                <a:latin typeface="Cambria" panose="02040503050406030204" pitchFamily="18" charset="0"/>
                <a:ea typeface="Cambria" panose="02040503050406030204" pitchFamily="18" charset="0"/>
                <a:cs typeface="Courier New"/>
              </a:rPr>
              <a:t>ủ</a:t>
            </a:r>
            <a:r>
              <a:rPr sz="4400">
                <a:solidFill>
                  <a:srgbClr val="0433FF"/>
                </a:solidFill>
                <a:latin typeface="Cambria" panose="02040503050406030204" pitchFamily="18" charset="0"/>
                <a:ea typeface="Cambria" panose="02040503050406030204" pitchFamily="18" charset="0"/>
                <a:cs typeface="Cambria"/>
              </a:rPr>
              <a:t>a</a:t>
            </a:r>
            <a:r>
              <a:rPr lang="en-US" sz="4400">
                <a:solidFill>
                  <a:srgbClr val="0433FF"/>
                </a:solidFill>
                <a:latin typeface="Cambria" panose="02040503050406030204" pitchFamily="18" charset="0"/>
                <a:ea typeface="Cambria" panose="02040503050406030204" pitchFamily="18" charset="0"/>
                <a:cs typeface="Cambria"/>
              </a:rPr>
              <a:t> </a:t>
            </a:r>
            <a:r>
              <a:rPr sz="4400">
                <a:solidFill>
                  <a:srgbClr val="0433FF"/>
                </a:solidFill>
                <a:latin typeface="Cambria" panose="02040503050406030204" pitchFamily="18" charset="0"/>
                <a:ea typeface="Cambria" panose="02040503050406030204" pitchFamily="18" charset="0"/>
                <a:cs typeface="Cambria"/>
              </a:rPr>
              <a:t>T</a:t>
            </a:r>
            <a:endParaRPr lang="en-US" sz="4400">
              <a:solidFill>
                <a:srgbClr val="0433FF"/>
              </a:solidFill>
              <a:latin typeface="Cambria" panose="02040503050406030204" pitchFamily="18" charset="0"/>
              <a:ea typeface="Cambria" panose="02040503050406030204" pitchFamily="18" charset="0"/>
              <a:cs typeface="Cambria"/>
            </a:endParaRPr>
          </a:p>
          <a:p>
            <a:pPr marL="655955" marR="6278880">
              <a:lnSpc>
                <a:spcPts val="4110"/>
              </a:lnSpc>
              <a:spcBef>
                <a:spcPts val="110"/>
              </a:spcBef>
            </a:pPr>
            <a:r>
              <a:rPr lang="en-US" sz="4400">
                <a:solidFill>
                  <a:srgbClr val="0433FF"/>
                </a:solidFill>
                <a:latin typeface="Cambria"/>
                <a:cs typeface="Cambria"/>
              </a:rPr>
              <a:t>t</a:t>
            </a:r>
            <a:r>
              <a:rPr sz="4400">
                <a:solidFill>
                  <a:srgbClr val="0433FF"/>
                </a:solidFill>
                <a:latin typeface="Cambria"/>
                <a:cs typeface="Cambria"/>
              </a:rPr>
              <a:t>0</a:t>
            </a:r>
            <a:r>
              <a:rPr lang="en-US" sz="4400">
                <a:solidFill>
                  <a:srgbClr val="0433FF"/>
                </a:solidFill>
                <a:latin typeface="Cambria"/>
                <a:cs typeface="Cambria"/>
              </a:rPr>
              <a:t> </a:t>
            </a:r>
            <a:r>
              <a:rPr sz="4400">
                <a:solidFill>
                  <a:srgbClr val="0433FF"/>
                </a:solidFill>
                <a:latin typeface="Cambria"/>
                <a:cs typeface="Cambria"/>
              </a:rPr>
              <a:t>=</a:t>
            </a:r>
            <a:r>
              <a:rPr lang="en-US" sz="4400">
                <a:solidFill>
                  <a:srgbClr val="0433FF"/>
                </a:solidFill>
                <a:latin typeface="Cambria"/>
                <a:cs typeface="Cambria"/>
              </a:rPr>
              <a:t> </a:t>
            </a:r>
            <a:r>
              <a:rPr sz="4400">
                <a:solidFill>
                  <a:srgbClr val="0433FF"/>
                </a:solidFill>
                <a:latin typeface="Cambria"/>
                <a:cs typeface="Cambria"/>
              </a:rPr>
              <a:t>Z.dot(T.T</a:t>
            </a:r>
            <a:r>
              <a:rPr sz="4400" dirty="0">
                <a:solidFill>
                  <a:srgbClr val="0433FF"/>
                </a:solidFill>
                <a:latin typeface="Cambria"/>
                <a:cs typeface="Cambria"/>
              </a:rPr>
              <a:t>)/T.sum()</a:t>
            </a:r>
            <a:endParaRPr sz="4400">
              <a:latin typeface="Cambria"/>
              <a:cs typeface="Cambria"/>
            </a:endParaRPr>
          </a:p>
          <a:p>
            <a:pPr marL="514984" indent="-502920">
              <a:lnSpc>
                <a:spcPct val="100000"/>
              </a:lnSpc>
              <a:spcBef>
                <a:spcPts val="2895"/>
              </a:spcBef>
              <a:buSzPct val="123529"/>
              <a:buChar char="•"/>
              <a:tabLst>
                <a:tab pos="515620" algn="l"/>
                <a:tab pos="3464560" algn="l"/>
              </a:tabLst>
            </a:pPr>
            <a:r>
              <a:rPr sz="4400" dirty="0">
                <a:latin typeface="Cambria"/>
                <a:cs typeface="Cambria"/>
              </a:rPr>
              <a:t>Với x0 = 40,	y0 =60, ta tı́nh được t0 - 36.</a:t>
            </a:r>
            <a:endParaRPr sz="4400">
              <a:latin typeface="Cambria"/>
              <a:cs typeface="Cambria"/>
            </a:endParaRPr>
          </a:p>
          <a:p>
            <a:pPr marL="514984" marR="5080" indent="-502920">
              <a:lnSpc>
                <a:spcPts val="5030"/>
              </a:lnSpc>
              <a:spcBef>
                <a:spcPts val="2580"/>
              </a:spcBef>
              <a:buSzPct val="123529"/>
              <a:buChar char="•"/>
              <a:tabLst>
                <a:tab pos="514350" algn="l"/>
              </a:tabLst>
            </a:pPr>
            <a:r>
              <a:rPr sz="4400">
                <a:latin typeface="Cambria"/>
                <a:cs typeface="Cambria"/>
              </a:rPr>
              <a:t>Đi</a:t>
            </a:r>
            <a:r>
              <a:rPr lang="en-US" sz="4400">
                <a:latin typeface="Cambria"/>
                <a:cs typeface="Cambria"/>
              </a:rPr>
              <a:t>ề</a:t>
            </a:r>
            <a:r>
              <a:rPr sz="4400">
                <a:latin typeface="Cambria"/>
                <a:cs typeface="Cambria"/>
              </a:rPr>
              <a:t>u </a:t>
            </a:r>
            <a:r>
              <a:rPr sz="4400" dirty="0">
                <a:latin typeface="Cambria"/>
                <a:cs typeface="Cambria"/>
              </a:rPr>
              <a:t>đó có nghı̃a là </a:t>
            </a:r>
            <a:r>
              <a:rPr sz="4400">
                <a:latin typeface="Cambria"/>
                <a:cs typeface="Cambria"/>
              </a:rPr>
              <a:t>với đ</a:t>
            </a:r>
            <a:r>
              <a:rPr lang="en-US" sz="4400">
                <a:latin typeface="Cambria"/>
                <a:cs typeface="Cambria"/>
              </a:rPr>
              <a:t>ộ </a:t>
            </a:r>
            <a:r>
              <a:rPr sz="4400">
                <a:latin typeface="Cambria"/>
                <a:cs typeface="Cambria"/>
              </a:rPr>
              <a:t>b</a:t>
            </a:r>
            <a:r>
              <a:rPr lang="en-US" sz="4400">
                <a:latin typeface="Cambria"/>
                <a:cs typeface="Cambria"/>
              </a:rPr>
              <a:t>ẩ</a:t>
            </a:r>
            <a:r>
              <a:rPr sz="4400">
                <a:latin typeface="Cambria"/>
                <a:cs typeface="Cambria"/>
              </a:rPr>
              <a:t>n </a:t>
            </a:r>
            <a:r>
              <a:rPr sz="4400" dirty="0">
                <a:latin typeface="Cambria"/>
                <a:cs typeface="Cambria"/>
              </a:rPr>
              <a:t>là 40, </a:t>
            </a:r>
            <a:r>
              <a:rPr sz="4400">
                <a:latin typeface="Cambria"/>
                <a:cs typeface="Cambria"/>
              </a:rPr>
              <a:t>lượng d</a:t>
            </a:r>
            <a:r>
              <a:rPr lang="en-US" sz="4400">
                <a:latin typeface="Cambria"/>
                <a:cs typeface="Cambria"/>
              </a:rPr>
              <a:t>ầ</a:t>
            </a:r>
            <a:r>
              <a:rPr sz="4400">
                <a:latin typeface="Cambria"/>
                <a:cs typeface="Cambria"/>
              </a:rPr>
              <a:t>u </a:t>
            </a:r>
            <a:r>
              <a:rPr sz="4400" dirty="0">
                <a:latin typeface="Cambria"/>
                <a:cs typeface="Cambria"/>
              </a:rPr>
              <a:t>mở bám trê</a:t>
            </a:r>
            <a:r>
              <a:rPr sz="4400">
                <a:latin typeface="Cambria"/>
                <a:cs typeface="Cambria"/>
              </a:rPr>
              <a:t>n qu</a:t>
            </a:r>
            <a:r>
              <a:rPr lang="en-US" sz="4400">
                <a:latin typeface="Cambria"/>
                <a:cs typeface="Cambria"/>
              </a:rPr>
              <a:t>ầ</a:t>
            </a:r>
            <a:r>
              <a:rPr sz="4400">
                <a:latin typeface="Cambria"/>
                <a:cs typeface="Cambria"/>
              </a:rPr>
              <a:t>n </a:t>
            </a:r>
            <a:r>
              <a:rPr sz="4400" dirty="0">
                <a:latin typeface="Cambria"/>
                <a:cs typeface="Cambria"/>
              </a:rPr>
              <a:t>áo là </a:t>
            </a:r>
            <a:r>
              <a:rPr sz="4400">
                <a:latin typeface="Cambria"/>
                <a:cs typeface="Cambria"/>
              </a:rPr>
              <a:t>60,</a:t>
            </a:r>
            <a:r>
              <a:rPr lang="en-US" sz="4400">
                <a:latin typeface="Cambria"/>
                <a:cs typeface="Cambria"/>
              </a:rPr>
              <a:t> </a:t>
            </a:r>
            <a:r>
              <a:rPr sz="4400">
                <a:latin typeface="Cambria"/>
                <a:cs typeface="Cambria"/>
              </a:rPr>
              <a:t>thı̀ </a:t>
            </a:r>
            <a:r>
              <a:rPr sz="4400" dirty="0">
                <a:latin typeface="Cambria"/>
                <a:cs typeface="Cambria"/>
              </a:rPr>
              <a:t>thời </a:t>
            </a:r>
            <a:r>
              <a:rPr sz="4400">
                <a:latin typeface="Cambria"/>
                <a:cs typeface="Cambria"/>
              </a:rPr>
              <a:t>gian gi</a:t>
            </a:r>
            <a:r>
              <a:rPr lang="en-US" sz="4400">
                <a:latin typeface="Cambria"/>
                <a:cs typeface="Cambria"/>
              </a:rPr>
              <a:t>ặ</a:t>
            </a:r>
            <a:r>
              <a:rPr sz="4400">
                <a:latin typeface="Cambria"/>
                <a:cs typeface="Cambria"/>
              </a:rPr>
              <a:t>t </a:t>
            </a:r>
            <a:r>
              <a:rPr sz="4400" dirty="0">
                <a:latin typeface="Cambria"/>
                <a:cs typeface="Cambria"/>
              </a:rPr>
              <a:t>là 36</a:t>
            </a:r>
            <a:endParaRPr sz="4400">
              <a:latin typeface="Cambria"/>
              <a:cs typeface="Cambria"/>
            </a:endParaRPr>
          </a:p>
        </p:txBody>
      </p:sp>
      <p:sp>
        <p:nvSpPr>
          <p:cNvPr id="16" name="Rectangle 15"/>
          <p:cNvSpPr/>
          <p:nvPr/>
        </p:nvSpPr>
        <p:spPr>
          <a:xfrm>
            <a:off x="8070850" y="3906248"/>
            <a:ext cx="6787520" cy="901465"/>
          </a:xfrm>
          <a:prstGeom prst="rect">
            <a:avLst/>
          </a:prstGeom>
        </p:spPr>
        <p:txBody>
          <a:bodyPr wrap="square">
            <a:spAutoFit/>
          </a:bodyPr>
          <a:lstStyle/>
          <a:p>
            <a:pPr>
              <a:lnSpc>
                <a:spcPct val="150000"/>
              </a:lnSpc>
            </a:pPr>
            <a:r>
              <a:rPr lang="en-US" sz="4000">
                <a:latin typeface="Cambria" panose="02040503050406030204" pitchFamily="18" charset="0"/>
                <a:ea typeface="Cambria" panose="02040503050406030204" pitchFamily="18" charset="0"/>
              </a:rPr>
              <a:t>trường</a:t>
            </a:r>
            <a:r>
              <a:rPr lang="vi-VN" sz="4000">
                <a:latin typeface="Cambria" panose="02040503050406030204" pitchFamily="18" charset="0"/>
                <a:ea typeface="Cambria" panose="02040503050406030204" pitchFamily="18" charset="0"/>
              </a:rPr>
              <a:t> hợp kh</a:t>
            </a:r>
            <a:r>
              <a:rPr lang="en-US" sz="4000">
                <a:latin typeface="Cambria" panose="02040503050406030204" pitchFamily="18" charset="0"/>
                <a:ea typeface="Cambria" panose="02040503050406030204" pitchFamily="18" charset="0"/>
              </a:rPr>
              <a:t>ô</a:t>
            </a:r>
            <a:r>
              <a:rPr lang="vi-VN" sz="4000">
                <a:latin typeface="Cambria" panose="02040503050406030204" pitchFamily="18" charset="0"/>
                <a:ea typeface="Cambria" panose="02040503050406030204" pitchFamily="18" charset="0"/>
              </a:rPr>
              <a:t>ng r</a:t>
            </a:r>
            <a:r>
              <a:rPr lang="en-US" sz="4000">
                <a:latin typeface="Cambria" panose="02040503050406030204" pitchFamily="18" charset="0"/>
                <a:ea typeface="Cambria" panose="02040503050406030204" pitchFamily="18" charset="0"/>
              </a:rPr>
              <a:t>ời</a:t>
            </a:r>
            <a:r>
              <a:rPr lang="vi-VN" sz="4000">
                <a:latin typeface="Cambria" panose="02040503050406030204" pitchFamily="18" charset="0"/>
                <a:ea typeface="Cambria" panose="02040503050406030204" pitchFamily="18" charset="0"/>
              </a:rPr>
              <a:t> </a:t>
            </a:r>
            <a:r>
              <a:rPr lang="en-US" sz="4000">
                <a:latin typeface="Cambria" panose="02040503050406030204" pitchFamily="18" charset="0"/>
                <a:ea typeface="Cambria" panose="02040503050406030204" pitchFamily="18" charset="0"/>
              </a:rPr>
              <a:t>rạc</a:t>
            </a:r>
            <a:r>
              <a:rPr lang="vi-VN" sz="4000">
                <a:latin typeface="Cambria" panose="02040503050406030204" pitchFamily="18" charset="0"/>
                <a:ea typeface="Cambria" panose="02040503050406030204" pitchFamily="18" charset="0"/>
              </a:rPr>
              <a:t>: </a:t>
            </a:r>
            <a:endParaRPr lang="en-US" sz="4000">
              <a:latin typeface="Cambria" panose="02040503050406030204" pitchFamily="18" charset="0"/>
              <a:ea typeface="Cambria" panose="02040503050406030204" pitchFamily="18" charset="0"/>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0" y="3797299"/>
            <a:ext cx="4687253"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0018" y="3914546"/>
            <a:ext cx="4699454" cy="2349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31850" y="1158875"/>
            <a:ext cx="18211800" cy="2077492"/>
          </a:xfrm>
          <a:prstGeom prst="rect">
            <a:avLst/>
          </a:prstGeom>
        </p:spPr>
        <p:txBody>
          <a:bodyPr vert="horz" wrap="square" lIns="0" tIns="45720" rIns="0" bIns="0" rtlCol="0">
            <a:spAutoFit/>
          </a:bodyPr>
          <a:lstStyle/>
          <a:p>
            <a:pPr marL="514984" marR="135255" indent="-502920">
              <a:lnSpc>
                <a:spcPct val="150000"/>
              </a:lnSpc>
              <a:buSzPct val="123529"/>
              <a:buChar char="•"/>
              <a:tabLst>
                <a:tab pos="515620" algn="l"/>
              </a:tabLst>
            </a:pPr>
            <a:r>
              <a:rPr sz="4400" dirty="0">
                <a:latin typeface="Cambria"/>
                <a:cs typeface="Cambria"/>
              </a:rPr>
              <a:t>Cũng lưu ý, trong gói </a:t>
            </a:r>
            <a:r>
              <a:rPr sz="4400">
                <a:latin typeface="Cambria"/>
                <a:cs typeface="Cambria"/>
              </a:rPr>
              <a:t>thư vi</a:t>
            </a:r>
            <a:r>
              <a:rPr lang="vi-VN" sz="4400">
                <a:latin typeface="Cambria"/>
                <a:cs typeface="Cambria"/>
              </a:rPr>
              <a:t>ệ</a:t>
            </a:r>
            <a:r>
              <a:rPr sz="4400">
                <a:latin typeface="Cambria"/>
                <a:cs typeface="Cambria"/>
              </a:rPr>
              <a:t>n skfuzzy,</a:t>
            </a:r>
            <a:r>
              <a:rPr lang="en-US" sz="4400">
                <a:latin typeface="Cambria"/>
                <a:cs typeface="Cambria"/>
              </a:rPr>
              <a:t> </a:t>
            </a:r>
            <a:r>
              <a:rPr sz="4400">
                <a:latin typeface="Cambria"/>
                <a:cs typeface="Cambria"/>
              </a:rPr>
              <a:t>có </a:t>
            </a:r>
            <a:r>
              <a:rPr sz="4400" dirty="0">
                <a:latin typeface="Cambria"/>
                <a:cs typeface="Cambria"/>
              </a:rPr>
              <a:t>hàm </a:t>
            </a:r>
            <a:r>
              <a:rPr sz="4400">
                <a:latin typeface="Cambria"/>
                <a:cs typeface="Cambria"/>
              </a:rPr>
              <a:t>giải mờ</a:t>
            </a:r>
            <a:r>
              <a:rPr lang="en-US" sz="4400">
                <a:latin typeface="Cambria"/>
                <a:cs typeface="Cambria"/>
              </a:rPr>
              <a:t> </a:t>
            </a:r>
          </a:p>
          <a:p>
            <a:pPr marL="12064" marR="135255">
              <a:lnSpc>
                <a:spcPct val="150000"/>
              </a:lnSpc>
              <a:buSzPct val="123529"/>
              <a:tabLst>
                <a:tab pos="515620" algn="l"/>
              </a:tabLst>
            </a:pPr>
            <a:r>
              <a:rPr sz="4400" i="1">
                <a:latin typeface="Cambria"/>
                <a:cs typeface="Cambria"/>
              </a:rPr>
              <a:t>skfuzy.defuzz</a:t>
            </a:r>
            <a:r>
              <a:rPr sz="4400">
                <a:latin typeface="Cambria"/>
                <a:cs typeface="Cambria"/>
              </a:rPr>
              <a:t>(X,mf,mode</a:t>
            </a:r>
            <a:r>
              <a:rPr sz="4400" dirty="0">
                <a:latin typeface="Cambria"/>
                <a:cs typeface="Cambria"/>
              </a:rPr>
              <a:t>), nên </a:t>
            </a:r>
            <a:r>
              <a:rPr sz="4400">
                <a:latin typeface="Cambria"/>
                <a:cs typeface="Cambria"/>
              </a:rPr>
              <a:t>có th</a:t>
            </a:r>
            <a:r>
              <a:rPr lang="en-US" sz="4400">
                <a:latin typeface="Cambria"/>
                <a:cs typeface="Cambria"/>
              </a:rPr>
              <a:t>ể </a:t>
            </a:r>
            <a:r>
              <a:rPr sz="4400">
                <a:latin typeface="Cambria"/>
                <a:cs typeface="Cambria"/>
              </a:rPr>
              <a:t>gọi trực ti</a:t>
            </a:r>
            <a:r>
              <a:rPr lang="en-US" sz="4400">
                <a:latin typeface="Cambria"/>
                <a:cs typeface="Cambria"/>
              </a:rPr>
              <a:t>ế</a:t>
            </a:r>
            <a:r>
              <a:rPr sz="4400">
                <a:latin typeface="Cambria"/>
                <a:cs typeface="Cambria"/>
              </a:rPr>
              <a:t>p </a:t>
            </a:r>
            <a:r>
              <a:rPr sz="4400" dirty="0">
                <a:latin typeface="Cambria"/>
                <a:cs typeface="Cambria"/>
              </a:rPr>
              <a:t>thay vı̀ phải tı́nh </a:t>
            </a:r>
            <a:r>
              <a:rPr sz="4400">
                <a:latin typeface="Cambria"/>
                <a:cs typeface="Cambria"/>
              </a:rPr>
              <a:t>các t</a:t>
            </a:r>
            <a:r>
              <a:rPr lang="en-US" sz="4400">
                <a:latin typeface="Cambria"/>
                <a:cs typeface="Cambria"/>
              </a:rPr>
              <a:t>ổ</a:t>
            </a:r>
            <a:r>
              <a:rPr sz="4400">
                <a:latin typeface="Cambria"/>
                <a:cs typeface="Cambria"/>
              </a:rPr>
              <a:t>ng</a:t>
            </a:r>
            <a:r>
              <a:rPr sz="4400" dirty="0">
                <a:latin typeface="Cambria"/>
                <a:cs typeface="Cambria"/>
              </a:rPr>
              <a:t>:</a:t>
            </a:r>
            <a:endParaRPr sz="4400">
              <a:latin typeface="Cambria"/>
              <a:cs typeface="Cambria"/>
            </a:endParaRPr>
          </a:p>
        </p:txBody>
      </p:sp>
      <p:sp>
        <p:nvSpPr>
          <p:cNvPr id="3" name="object 3"/>
          <p:cNvSpPr txBox="1"/>
          <p:nvPr/>
        </p:nvSpPr>
        <p:spPr>
          <a:xfrm>
            <a:off x="5632450" y="3444875"/>
            <a:ext cx="8094980" cy="689291"/>
          </a:xfrm>
          <a:prstGeom prst="rect">
            <a:avLst/>
          </a:prstGeom>
        </p:spPr>
        <p:txBody>
          <a:bodyPr vert="horz" wrap="square" lIns="0" tIns="12065" rIns="0" bIns="0" rtlCol="0">
            <a:spAutoFit/>
          </a:bodyPr>
          <a:lstStyle/>
          <a:p>
            <a:pPr marL="12700">
              <a:lnSpc>
                <a:spcPct val="100000"/>
              </a:lnSpc>
              <a:spcBef>
                <a:spcPts val="95"/>
              </a:spcBef>
            </a:pPr>
            <a:r>
              <a:rPr lang="en-US" sz="4400">
                <a:solidFill>
                  <a:srgbClr val="0433FF"/>
                </a:solidFill>
                <a:latin typeface="Cambria"/>
                <a:cs typeface="Cambria"/>
              </a:rPr>
              <a:t>t</a:t>
            </a:r>
            <a:r>
              <a:rPr sz="4400">
                <a:solidFill>
                  <a:srgbClr val="0433FF"/>
                </a:solidFill>
                <a:latin typeface="Cambria"/>
                <a:cs typeface="Cambria"/>
              </a:rPr>
              <a:t>0</a:t>
            </a:r>
            <a:r>
              <a:rPr lang="en-US" sz="4400">
                <a:solidFill>
                  <a:srgbClr val="0433FF"/>
                </a:solidFill>
                <a:latin typeface="Cambria"/>
                <a:cs typeface="Cambria"/>
              </a:rPr>
              <a:t> </a:t>
            </a:r>
            <a:r>
              <a:rPr sz="4400">
                <a:solidFill>
                  <a:srgbClr val="0433FF"/>
                </a:solidFill>
                <a:latin typeface="Cambria"/>
                <a:cs typeface="Cambria"/>
              </a:rPr>
              <a:t>=</a:t>
            </a:r>
            <a:r>
              <a:rPr lang="en-US" sz="4400">
                <a:solidFill>
                  <a:srgbClr val="0433FF"/>
                </a:solidFill>
                <a:latin typeface="Cambria"/>
                <a:cs typeface="Cambria"/>
              </a:rPr>
              <a:t> </a:t>
            </a:r>
            <a:r>
              <a:rPr sz="4400">
                <a:solidFill>
                  <a:srgbClr val="0433FF"/>
                </a:solidFill>
                <a:latin typeface="Cambria"/>
                <a:cs typeface="Cambria"/>
              </a:rPr>
              <a:t>fz.defuzz(Z,T</a:t>
            </a:r>
            <a:r>
              <a:rPr sz="4400" dirty="0">
                <a:solidFill>
                  <a:srgbClr val="0433FF"/>
                </a:solidFill>
                <a:latin typeface="Cambria"/>
                <a:cs typeface="Cambria"/>
              </a:rPr>
              <a:t>,"</a:t>
            </a:r>
            <a:r>
              <a:rPr sz="4400">
                <a:solidFill>
                  <a:srgbClr val="0433FF"/>
                </a:solidFill>
                <a:latin typeface="Cambria"/>
                <a:cs typeface="Cambria"/>
              </a:rPr>
              <a:t>centroid")</a:t>
            </a:r>
            <a:endParaRPr sz="4400">
              <a:latin typeface="Cambria"/>
              <a:cs typeface="Cambria"/>
            </a:endParaRPr>
          </a:p>
        </p:txBody>
      </p:sp>
      <p:pic>
        <p:nvPicPr>
          <p:cNvPr id="4" name="object 4"/>
          <p:cNvPicPr/>
          <p:nvPr/>
        </p:nvPicPr>
        <p:blipFill>
          <a:blip r:embed="rId2" cstate="print"/>
          <a:stretch>
            <a:fillRect/>
          </a:stretch>
        </p:blipFill>
        <p:spPr>
          <a:xfrm>
            <a:off x="2660650" y="4359275"/>
            <a:ext cx="15163800" cy="6019800"/>
          </a:xfrm>
          <a:prstGeom prst="rect">
            <a:avLst/>
          </a:prstGeom>
        </p:spPr>
      </p:pic>
      <p:sp>
        <p:nvSpPr>
          <p:cNvPr id="5" name="object 5"/>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6" name="object 6"/>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24</a:t>
            </a:fld>
            <a:endParaRPr spc="15"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5" name="object 5"/>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25</a:t>
            </a:fld>
            <a:endParaRPr dirty="0"/>
          </a:p>
        </p:txBody>
      </p:sp>
      <p:sp>
        <p:nvSpPr>
          <p:cNvPr id="2" name="object 2"/>
          <p:cNvSpPr txBox="1">
            <a:spLocks noGrp="1"/>
          </p:cNvSpPr>
          <p:nvPr>
            <p:ph type="title"/>
          </p:nvPr>
        </p:nvSpPr>
        <p:spPr>
          <a:xfrm>
            <a:off x="1004867" y="777875"/>
            <a:ext cx="584678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Ví dụ 16</a:t>
            </a:r>
            <a:endParaRPr sz="7000">
              <a:latin typeface="Cambria"/>
              <a:cs typeface="Cambria"/>
            </a:endParaRPr>
          </a:p>
        </p:txBody>
      </p:sp>
      <p:sp>
        <p:nvSpPr>
          <p:cNvPr id="3" name="object 3"/>
          <p:cNvSpPr txBox="1"/>
          <p:nvPr/>
        </p:nvSpPr>
        <p:spPr>
          <a:xfrm>
            <a:off x="1011216" y="2301875"/>
            <a:ext cx="18642034" cy="8263801"/>
          </a:xfrm>
          <a:prstGeom prst="rect">
            <a:avLst/>
          </a:prstGeom>
        </p:spPr>
        <p:txBody>
          <a:bodyPr vert="horz" wrap="square" lIns="0" tIns="45720" rIns="0" bIns="0" rtlCol="0">
            <a:spAutoFit/>
          </a:bodyPr>
          <a:lstStyle/>
          <a:p>
            <a:pPr marL="527685" marR="156845" indent="-502920">
              <a:lnSpc>
                <a:spcPct val="150000"/>
              </a:lnSpc>
              <a:buSzPct val="123529"/>
              <a:buChar char="•"/>
              <a:tabLst>
                <a:tab pos="528320" algn="l"/>
              </a:tabLst>
            </a:pPr>
            <a:r>
              <a:rPr sz="4250">
                <a:latin typeface="Cambria"/>
                <a:cs typeface="Cambria"/>
              </a:rPr>
              <a:t>C</a:t>
            </a:r>
            <a:r>
              <a:rPr lang="en-US" sz="4250">
                <a:latin typeface="Cambria"/>
                <a:cs typeface="Cambria"/>
              </a:rPr>
              <a:t>ầ</a:t>
            </a:r>
            <a:r>
              <a:rPr sz="4250">
                <a:latin typeface="Cambria"/>
                <a:cs typeface="Cambria"/>
              </a:rPr>
              <a:t>n m</a:t>
            </a:r>
            <a:r>
              <a:rPr lang="en-US" sz="4250">
                <a:latin typeface="Cambria"/>
                <a:cs typeface="Cambria"/>
              </a:rPr>
              <a:t>ộ</a:t>
            </a:r>
            <a:r>
              <a:rPr sz="4250">
                <a:latin typeface="Cambria"/>
                <a:cs typeface="Cambria"/>
              </a:rPr>
              <a:t>t h</a:t>
            </a:r>
            <a:r>
              <a:rPr lang="vi-VN" sz="4250">
                <a:latin typeface="Cambria"/>
                <a:cs typeface="Cambria"/>
              </a:rPr>
              <a:t>ệ</a:t>
            </a:r>
            <a:r>
              <a:rPr sz="4250">
                <a:latin typeface="Cambria"/>
                <a:cs typeface="Cambria"/>
              </a:rPr>
              <a:t>th</a:t>
            </a:r>
            <a:r>
              <a:rPr lang="en-US" sz="4250">
                <a:latin typeface="Cambria"/>
                <a:cs typeface="Cambria"/>
              </a:rPr>
              <a:t>ố</a:t>
            </a:r>
            <a:r>
              <a:rPr sz="4250">
                <a:latin typeface="Cambria"/>
                <a:cs typeface="Cambria"/>
              </a:rPr>
              <a:t>ng đi</a:t>
            </a:r>
            <a:r>
              <a:rPr lang="en-US" sz="4250">
                <a:latin typeface="Cambria"/>
                <a:cs typeface="Cambria"/>
              </a:rPr>
              <a:t>ề</a:t>
            </a:r>
            <a:r>
              <a:rPr sz="4250">
                <a:latin typeface="Cambria"/>
                <a:cs typeface="Cambria"/>
              </a:rPr>
              <a:t>u khi</a:t>
            </a:r>
            <a:r>
              <a:rPr lang="en-US" sz="4250">
                <a:latin typeface="Cambria"/>
                <a:cs typeface="Cambria"/>
              </a:rPr>
              <a:t>ể</a:t>
            </a:r>
            <a:r>
              <a:rPr sz="4250">
                <a:latin typeface="Cambria"/>
                <a:cs typeface="Cambria"/>
              </a:rPr>
              <a:t>n tự đ</a:t>
            </a:r>
            <a:r>
              <a:rPr lang="en-US" sz="4250">
                <a:latin typeface="Cambria"/>
                <a:cs typeface="Cambria"/>
              </a:rPr>
              <a:t>ộ</a:t>
            </a:r>
            <a:r>
              <a:rPr sz="4250">
                <a:latin typeface="Cambria"/>
                <a:cs typeface="Cambria"/>
              </a:rPr>
              <a:t>ng </a:t>
            </a:r>
            <a:r>
              <a:rPr sz="4250" dirty="0">
                <a:latin typeface="Cambria"/>
                <a:cs typeface="Cambria"/>
              </a:rPr>
              <a:t>bơm nước </a:t>
            </a:r>
            <a:r>
              <a:rPr sz="4250">
                <a:latin typeface="Cambria"/>
                <a:cs typeface="Cambria"/>
              </a:rPr>
              <a:t>từ b</a:t>
            </a:r>
            <a:r>
              <a:rPr lang="en-US" sz="4250">
                <a:latin typeface="Cambria"/>
                <a:cs typeface="Cambria"/>
              </a:rPr>
              <a:t>ể</a:t>
            </a:r>
            <a:r>
              <a:rPr sz="4250">
                <a:latin typeface="Cambria"/>
                <a:cs typeface="Cambria"/>
              </a:rPr>
              <a:t> </a:t>
            </a:r>
            <a:r>
              <a:rPr sz="4250" dirty="0">
                <a:latin typeface="Cambria"/>
                <a:cs typeface="Cambria"/>
              </a:rPr>
              <a:t>bên dưới (</a:t>
            </a:r>
            <a:r>
              <a:rPr sz="4250" i="1">
                <a:latin typeface="Cambria"/>
                <a:cs typeface="Cambria"/>
              </a:rPr>
              <a:t>cistern</a:t>
            </a:r>
            <a:r>
              <a:rPr sz="4250">
                <a:latin typeface="Cambria"/>
                <a:cs typeface="Cambria"/>
              </a:rPr>
              <a:t>)</a:t>
            </a:r>
            <a:r>
              <a:rPr lang="en-US" sz="4250">
                <a:latin typeface="Cambria"/>
                <a:cs typeface="Cambria"/>
              </a:rPr>
              <a:t> </a:t>
            </a:r>
            <a:r>
              <a:rPr sz="4250">
                <a:latin typeface="Cambria"/>
                <a:cs typeface="Cambria"/>
              </a:rPr>
              <a:t>le</a:t>
            </a:r>
            <a:r>
              <a:rPr sz="4250" dirty="0">
                <a:latin typeface="Cambria"/>
                <a:cs typeface="Cambria"/>
              </a:rPr>
              <a:t>̂</a:t>
            </a:r>
            <a:r>
              <a:rPr sz="4250">
                <a:latin typeface="Cambria"/>
                <a:cs typeface="Cambria"/>
              </a:rPr>
              <a:t>n b</a:t>
            </a:r>
            <a:r>
              <a:rPr lang="en-US" sz="4250">
                <a:latin typeface="Cambria"/>
                <a:cs typeface="Cambria"/>
              </a:rPr>
              <a:t>ồ</a:t>
            </a:r>
            <a:r>
              <a:rPr sz="4250">
                <a:latin typeface="Cambria"/>
                <a:cs typeface="Cambria"/>
              </a:rPr>
              <a:t>n </a:t>
            </a:r>
            <a:r>
              <a:rPr sz="4250" dirty="0">
                <a:latin typeface="Cambria"/>
                <a:cs typeface="Cambria"/>
              </a:rPr>
              <a:t>chứa nước (</a:t>
            </a:r>
            <a:r>
              <a:rPr sz="4250" i="1" dirty="0">
                <a:latin typeface="Cambria"/>
                <a:cs typeface="Cambria"/>
              </a:rPr>
              <a:t>tank</a:t>
            </a:r>
            <a:r>
              <a:rPr sz="4250" dirty="0">
                <a:latin typeface="Cambria"/>
                <a:cs typeface="Cambria"/>
              </a:rPr>
              <a:t>) trên cao.</a:t>
            </a:r>
            <a:endParaRPr sz="4250">
              <a:latin typeface="Cambria"/>
              <a:cs typeface="Cambria"/>
            </a:endParaRPr>
          </a:p>
          <a:p>
            <a:pPr marL="527685" indent="-502920">
              <a:lnSpc>
                <a:spcPct val="150000"/>
              </a:lnSpc>
              <a:buSzPct val="123529"/>
              <a:buChar char="•"/>
              <a:tabLst>
                <a:tab pos="528320" algn="l"/>
              </a:tabLst>
            </a:pPr>
            <a:r>
              <a:rPr sz="4250" dirty="0">
                <a:latin typeface="Cambria"/>
                <a:cs typeface="Cambria"/>
              </a:rPr>
              <a:t>Giả </a:t>
            </a:r>
            <a:r>
              <a:rPr sz="4250">
                <a:latin typeface="Cambria"/>
                <a:cs typeface="Cambria"/>
              </a:rPr>
              <a:t>sử b</a:t>
            </a:r>
            <a:r>
              <a:rPr lang="en-US" sz="4250">
                <a:latin typeface="Cambria"/>
                <a:cs typeface="Cambria"/>
              </a:rPr>
              <a:t>ể</a:t>
            </a:r>
            <a:r>
              <a:rPr sz="4250">
                <a:latin typeface="Cambria"/>
                <a:cs typeface="Cambria"/>
              </a:rPr>
              <a:t> và b</a:t>
            </a:r>
            <a:r>
              <a:rPr lang="en-US" sz="4250">
                <a:latin typeface="Cambria"/>
                <a:cs typeface="Cambria"/>
              </a:rPr>
              <a:t>ồ</a:t>
            </a:r>
            <a:r>
              <a:rPr sz="4250">
                <a:latin typeface="Cambria"/>
                <a:cs typeface="Cambria"/>
              </a:rPr>
              <a:t>n </a:t>
            </a:r>
            <a:r>
              <a:rPr sz="4250" dirty="0">
                <a:latin typeface="Cambria"/>
                <a:cs typeface="Cambria"/>
              </a:rPr>
              <a:t>có dung tı́ch là </a:t>
            </a:r>
            <a:r>
              <a:rPr sz="4650" dirty="0">
                <a:latin typeface="Cambria"/>
                <a:cs typeface="Cambria"/>
              </a:rPr>
              <a:t>2</a:t>
            </a:r>
            <a:r>
              <a:rPr sz="4650" i="1" dirty="0">
                <a:latin typeface="Times New Roman"/>
                <a:cs typeface="Times New Roman"/>
              </a:rPr>
              <a:t>m</a:t>
            </a:r>
            <a:r>
              <a:rPr sz="4950" baseline="29461" dirty="0">
                <a:latin typeface="Cambria"/>
                <a:cs typeface="Cambria"/>
              </a:rPr>
              <a:t>3</a:t>
            </a:r>
            <a:r>
              <a:rPr sz="4250" dirty="0">
                <a:latin typeface="Cambria"/>
                <a:cs typeface="Cambria"/>
              </a:rPr>
              <a:t>, thời gian </a:t>
            </a:r>
            <a:r>
              <a:rPr sz="4250">
                <a:latin typeface="Cambria"/>
                <a:cs typeface="Cambria"/>
              </a:rPr>
              <a:t>bơm t</a:t>
            </a:r>
            <a:r>
              <a:rPr lang="en-US" sz="4250">
                <a:latin typeface="Cambria"/>
                <a:cs typeface="Cambria"/>
              </a:rPr>
              <a:t>ố</a:t>
            </a:r>
            <a:r>
              <a:rPr sz="4250">
                <a:latin typeface="Cambria"/>
                <a:cs typeface="Cambria"/>
              </a:rPr>
              <a:t>i </a:t>
            </a:r>
            <a:r>
              <a:rPr sz="4250" dirty="0">
                <a:latin typeface="Cambria"/>
                <a:cs typeface="Cambria"/>
              </a:rPr>
              <a:t>đa là 30 phút.</a:t>
            </a:r>
            <a:endParaRPr sz="4250">
              <a:latin typeface="Cambria"/>
              <a:cs typeface="Cambria"/>
            </a:endParaRPr>
          </a:p>
          <a:p>
            <a:pPr marL="527685" marR="56515" indent="-502920">
              <a:lnSpc>
                <a:spcPct val="150000"/>
              </a:lnSpc>
              <a:buSzPct val="123529"/>
              <a:buChar char="•"/>
              <a:tabLst>
                <a:tab pos="528320" algn="l"/>
              </a:tabLst>
            </a:pPr>
            <a:r>
              <a:rPr sz="4250" dirty="0">
                <a:latin typeface="Cambria"/>
                <a:cs typeface="Cambria"/>
              </a:rPr>
              <a:t>Có 3 tı̀nh trạng nước </a:t>
            </a:r>
            <a:r>
              <a:rPr sz="4250">
                <a:latin typeface="Cambria"/>
                <a:cs typeface="Cambria"/>
              </a:rPr>
              <a:t>trong b</a:t>
            </a:r>
            <a:r>
              <a:rPr lang="en-US" sz="4250">
                <a:latin typeface="Cambria"/>
                <a:cs typeface="Cambria"/>
              </a:rPr>
              <a:t>ể</a:t>
            </a:r>
            <a:r>
              <a:rPr sz="4250">
                <a:latin typeface="Cambria"/>
                <a:cs typeface="Cambria"/>
              </a:rPr>
              <a:t>: đ</a:t>
            </a:r>
            <a:r>
              <a:rPr lang="en-US" sz="4250">
                <a:latin typeface="Cambria"/>
                <a:cs typeface="Cambria"/>
              </a:rPr>
              <a:t>ầ</a:t>
            </a:r>
            <a:r>
              <a:rPr sz="4250">
                <a:latin typeface="Cambria"/>
                <a:cs typeface="Cambria"/>
              </a:rPr>
              <a:t>y </a:t>
            </a:r>
            <a:r>
              <a:rPr sz="4250" dirty="0">
                <a:latin typeface="Cambria"/>
                <a:cs typeface="Cambria"/>
              </a:rPr>
              <a:t>nước (</a:t>
            </a:r>
            <a:r>
              <a:rPr sz="4650" i="1" dirty="0">
                <a:latin typeface="Times New Roman"/>
                <a:cs typeface="Times New Roman"/>
              </a:rPr>
              <a:t>C</a:t>
            </a:r>
            <a:r>
              <a:rPr sz="4950" i="1" baseline="-19360" dirty="0">
                <a:latin typeface="Times New Roman"/>
                <a:cs typeface="Times New Roman"/>
              </a:rPr>
              <a:t>f</a:t>
            </a:r>
            <a:r>
              <a:rPr sz="4250" dirty="0">
                <a:latin typeface="Cambria"/>
                <a:cs typeface="Cambria"/>
              </a:rPr>
              <a:t>), còn </a:t>
            </a:r>
            <a:r>
              <a:rPr sz="4250">
                <a:latin typeface="Cambria"/>
                <a:cs typeface="Cambria"/>
              </a:rPr>
              <a:t>vừa đ</a:t>
            </a:r>
            <a:r>
              <a:rPr lang="en-US" sz="4250">
                <a:latin typeface="Cambria"/>
                <a:cs typeface="Cambria"/>
              </a:rPr>
              <a:t>ể</a:t>
            </a:r>
            <a:r>
              <a:rPr sz="4250">
                <a:latin typeface="Cambria"/>
                <a:cs typeface="Cambria"/>
              </a:rPr>
              <a:t> </a:t>
            </a:r>
            <a:r>
              <a:rPr sz="4250" dirty="0">
                <a:latin typeface="Cambria"/>
                <a:cs typeface="Cambria"/>
              </a:rPr>
              <a:t>dùng (</a:t>
            </a:r>
            <a:r>
              <a:rPr sz="4650" i="1" dirty="0">
                <a:latin typeface="Times New Roman"/>
                <a:cs typeface="Times New Roman"/>
              </a:rPr>
              <a:t>C</a:t>
            </a:r>
            <a:r>
              <a:rPr sz="4950" i="1" baseline="-19360" dirty="0">
                <a:latin typeface="Times New Roman"/>
                <a:cs typeface="Times New Roman"/>
              </a:rPr>
              <a:t>m</a:t>
            </a:r>
            <a:r>
              <a:rPr sz="4250" dirty="0">
                <a:latin typeface="Cambria"/>
                <a:cs typeface="Cambria"/>
              </a:rPr>
              <a:t>) </a:t>
            </a:r>
            <a:r>
              <a:rPr sz="4250">
                <a:latin typeface="Cambria"/>
                <a:cs typeface="Cambria"/>
              </a:rPr>
              <a:t>và b</a:t>
            </a:r>
            <a:r>
              <a:rPr lang="en-US" sz="4250">
                <a:latin typeface="Cambria"/>
                <a:cs typeface="Cambria"/>
              </a:rPr>
              <a:t>ể </a:t>
            </a:r>
            <a:r>
              <a:rPr sz="4250">
                <a:latin typeface="Cambria"/>
                <a:cs typeface="Cambria"/>
              </a:rPr>
              <a:t>g</a:t>
            </a:r>
            <a:r>
              <a:rPr lang="en-US" sz="4250">
                <a:latin typeface="Cambria"/>
                <a:cs typeface="Cambria"/>
              </a:rPr>
              <a:t>ầ</a:t>
            </a:r>
            <a:r>
              <a:rPr sz="4250">
                <a:latin typeface="Cambria"/>
                <a:cs typeface="Cambria"/>
              </a:rPr>
              <a:t>n </a:t>
            </a:r>
            <a:r>
              <a:rPr sz="4250" dirty="0">
                <a:latin typeface="Cambria"/>
                <a:cs typeface="Cambria"/>
              </a:rPr>
              <a:t>cạn (</a:t>
            </a:r>
            <a:r>
              <a:rPr sz="4650" i="1" dirty="0">
                <a:latin typeface="Times New Roman"/>
                <a:cs typeface="Times New Roman"/>
              </a:rPr>
              <a:t>C</a:t>
            </a:r>
            <a:r>
              <a:rPr sz="4950" i="1" baseline="-19360" dirty="0">
                <a:latin typeface="Times New Roman"/>
                <a:cs typeface="Times New Roman"/>
              </a:rPr>
              <a:t>e</a:t>
            </a:r>
            <a:r>
              <a:rPr sz="4250" dirty="0">
                <a:latin typeface="Cambria"/>
                <a:cs typeface="Cambria"/>
              </a:rPr>
              <a:t>)</a:t>
            </a:r>
            <a:endParaRPr sz="4250">
              <a:latin typeface="Cambria"/>
              <a:cs typeface="Cambria"/>
            </a:endParaRPr>
          </a:p>
          <a:p>
            <a:pPr marL="527685" indent="-502920">
              <a:lnSpc>
                <a:spcPct val="150000"/>
              </a:lnSpc>
              <a:buSzPct val="123529"/>
              <a:buChar char="•"/>
              <a:tabLst>
                <a:tab pos="528320" algn="l"/>
              </a:tabLst>
            </a:pPr>
            <a:r>
              <a:rPr sz="4250">
                <a:latin typeface="Cambria"/>
                <a:cs typeface="Cambria"/>
              </a:rPr>
              <a:t>Với b</a:t>
            </a:r>
            <a:r>
              <a:rPr lang="en-US" sz="4250">
                <a:latin typeface="Cambria"/>
                <a:cs typeface="Cambria"/>
              </a:rPr>
              <a:t>ồ</a:t>
            </a:r>
            <a:r>
              <a:rPr sz="4250">
                <a:latin typeface="Cambria"/>
                <a:cs typeface="Cambria"/>
              </a:rPr>
              <a:t>n </a:t>
            </a:r>
            <a:r>
              <a:rPr sz="4250" dirty="0">
                <a:latin typeface="Cambria"/>
                <a:cs typeface="Cambria"/>
              </a:rPr>
              <a:t>trên cao, có 2 tı̀nh trạng: còn nước (</a:t>
            </a:r>
            <a:r>
              <a:rPr sz="4650" i="1" dirty="0">
                <a:latin typeface="Times New Roman"/>
                <a:cs typeface="Times New Roman"/>
              </a:rPr>
              <a:t>T</a:t>
            </a:r>
            <a:r>
              <a:rPr sz="4950" i="1" baseline="-19360" dirty="0">
                <a:latin typeface="Times New Roman"/>
                <a:cs typeface="Times New Roman"/>
              </a:rPr>
              <a:t>f</a:t>
            </a:r>
            <a:r>
              <a:rPr sz="4250" dirty="0">
                <a:latin typeface="Cambria"/>
                <a:cs typeface="Cambria"/>
              </a:rPr>
              <a:t>) và </a:t>
            </a:r>
            <a:r>
              <a:rPr sz="4250">
                <a:latin typeface="Cambria"/>
                <a:cs typeface="Cambria"/>
              </a:rPr>
              <a:t>đã g</a:t>
            </a:r>
            <a:r>
              <a:rPr lang="en-US" sz="4250">
                <a:latin typeface="Cambria"/>
                <a:cs typeface="Cambria"/>
              </a:rPr>
              <a:t>ầ</a:t>
            </a:r>
            <a:r>
              <a:rPr sz="4250">
                <a:latin typeface="Cambria"/>
                <a:cs typeface="Cambria"/>
              </a:rPr>
              <a:t>n h</a:t>
            </a:r>
            <a:r>
              <a:rPr lang="en-US" sz="4250">
                <a:latin typeface="Cambria"/>
                <a:cs typeface="Cambria"/>
              </a:rPr>
              <a:t>ế</a:t>
            </a:r>
            <a:r>
              <a:rPr sz="4250">
                <a:latin typeface="Cambria"/>
                <a:cs typeface="Cambria"/>
              </a:rPr>
              <a:t>t </a:t>
            </a:r>
            <a:r>
              <a:rPr sz="4250" dirty="0">
                <a:latin typeface="Cambria"/>
                <a:cs typeface="Cambria"/>
              </a:rPr>
              <a:t>(</a:t>
            </a:r>
            <a:r>
              <a:rPr sz="4650" i="1" dirty="0">
                <a:latin typeface="Times New Roman"/>
                <a:cs typeface="Times New Roman"/>
              </a:rPr>
              <a:t>T</a:t>
            </a:r>
            <a:r>
              <a:rPr sz="4950" i="1" baseline="-19360" dirty="0">
                <a:latin typeface="Times New Roman"/>
                <a:cs typeface="Times New Roman"/>
              </a:rPr>
              <a:t>e</a:t>
            </a:r>
            <a:r>
              <a:rPr sz="4250" dirty="0">
                <a:latin typeface="Cambria"/>
                <a:cs typeface="Cambria"/>
              </a:rPr>
              <a:t>)</a:t>
            </a:r>
            <a:endParaRPr sz="4250">
              <a:latin typeface="Cambria"/>
              <a:cs typeface="Cambria"/>
            </a:endParaRPr>
          </a:p>
          <a:p>
            <a:pPr marL="527685" marR="81280" indent="-502920">
              <a:lnSpc>
                <a:spcPct val="150000"/>
              </a:lnSpc>
              <a:buSzPct val="123529"/>
              <a:buChar char="•"/>
              <a:tabLst>
                <a:tab pos="528320" algn="l"/>
              </a:tabLst>
            </a:pPr>
            <a:r>
              <a:rPr sz="4250" dirty="0">
                <a:latin typeface="Cambria"/>
                <a:cs typeface="Cambria"/>
              </a:rPr>
              <a:t>Còn thời gian, </a:t>
            </a:r>
            <a:r>
              <a:rPr sz="4250">
                <a:latin typeface="Cambria"/>
                <a:cs typeface="Cambria"/>
              </a:rPr>
              <a:t>có th</a:t>
            </a:r>
            <a:r>
              <a:rPr lang="en-US" sz="4250">
                <a:latin typeface="Cambria"/>
                <a:cs typeface="Cambria"/>
              </a:rPr>
              <a:t>ể</a:t>
            </a:r>
            <a:r>
              <a:rPr sz="4250">
                <a:latin typeface="Cambria"/>
                <a:cs typeface="Cambria"/>
              </a:rPr>
              <a:t> </a:t>
            </a:r>
            <a:r>
              <a:rPr sz="4250" dirty="0">
                <a:latin typeface="Cambria"/>
                <a:cs typeface="Cambria"/>
              </a:rPr>
              <a:t>3 trạng thái: bơm lâu (</a:t>
            </a:r>
            <a:r>
              <a:rPr sz="4250" i="1" dirty="0">
                <a:latin typeface="Cambria"/>
                <a:cs typeface="Cambria"/>
              </a:rPr>
              <a:t>L</a:t>
            </a:r>
            <a:r>
              <a:rPr sz="4250" dirty="0">
                <a:latin typeface="Cambria"/>
                <a:cs typeface="Cambria"/>
              </a:rPr>
              <a:t>), bơm vừa phải (</a:t>
            </a:r>
            <a:r>
              <a:rPr sz="4250" i="1" dirty="0">
                <a:latin typeface="Cambria"/>
                <a:cs typeface="Cambria"/>
              </a:rPr>
              <a:t>M</a:t>
            </a:r>
            <a:r>
              <a:rPr sz="4250" dirty="0">
                <a:latin typeface="Cambria"/>
                <a:cs typeface="Cambria"/>
              </a:rPr>
              <a:t>) </a:t>
            </a:r>
            <a:r>
              <a:rPr sz="4250">
                <a:latin typeface="Cambria"/>
                <a:cs typeface="Cambria"/>
              </a:rPr>
              <a:t>và bơm</a:t>
            </a:r>
            <a:r>
              <a:rPr lang="en-US" sz="4250">
                <a:latin typeface="Cambria"/>
                <a:cs typeface="Cambria"/>
              </a:rPr>
              <a:t> </a:t>
            </a:r>
            <a:r>
              <a:rPr sz="4250">
                <a:latin typeface="Cambria"/>
                <a:cs typeface="Cambria"/>
              </a:rPr>
              <a:t>nhanh </a:t>
            </a:r>
            <a:r>
              <a:rPr sz="4250" dirty="0">
                <a:latin typeface="Cambria"/>
                <a:cs typeface="Cambria"/>
              </a:rPr>
              <a:t>(</a:t>
            </a:r>
            <a:r>
              <a:rPr sz="4250" i="1" dirty="0">
                <a:latin typeface="Cambria"/>
                <a:cs typeface="Cambria"/>
              </a:rPr>
              <a:t>S</a:t>
            </a:r>
            <a:r>
              <a:rPr sz="4250" dirty="0">
                <a:latin typeface="Cambria"/>
                <a:cs typeface="Cambria"/>
              </a:rPr>
              <a:t>)</a:t>
            </a:r>
            <a:endParaRPr sz="4250">
              <a:latin typeface="Cambria"/>
              <a:cs typeface="Cambri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9449" y="930275"/>
            <a:ext cx="10417887" cy="3087384"/>
          </a:xfrm>
          <a:prstGeom prst="rect">
            <a:avLst/>
          </a:prstGeom>
        </p:spPr>
        <p:txBody>
          <a:bodyPr vert="horz" wrap="square" lIns="0" tIns="40005" rIns="0" bIns="0" rtlCol="0">
            <a:spAutoFit/>
          </a:bodyPr>
          <a:lstStyle/>
          <a:p>
            <a:pPr marL="514984" marR="43815" indent="-502920">
              <a:lnSpc>
                <a:spcPct val="150000"/>
              </a:lnSpc>
              <a:buSzPct val="123529"/>
              <a:buChar char="•"/>
              <a:tabLst>
                <a:tab pos="515620" algn="l"/>
              </a:tabLst>
            </a:pPr>
            <a:r>
              <a:rPr sz="4400" dirty="0">
                <a:latin typeface="Cambria"/>
                <a:cs typeface="Cambria"/>
              </a:rPr>
              <a:t>Từ đây, </a:t>
            </a:r>
            <a:r>
              <a:rPr sz="4400">
                <a:latin typeface="Cambria"/>
                <a:cs typeface="Cambria"/>
              </a:rPr>
              <a:t>có th</a:t>
            </a:r>
            <a:r>
              <a:rPr lang="en-US" sz="4400">
                <a:latin typeface="Cambria"/>
                <a:cs typeface="Cambria"/>
              </a:rPr>
              <a:t>ể</a:t>
            </a:r>
            <a:r>
              <a:rPr sz="4400">
                <a:latin typeface="Cambria"/>
                <a:cs typeface="Cambria"/>
              </a:rPr>
              <a:t> thi</a:t>
            </a:r>
            <a:r>
              <a:rPr lang="en-US" sz="4400">
                <a:latin typeface="Cambria"/>
                <a:cs typeface="Cambria"/>
              </a:rPr>
              <a:t>ế</a:t>
            </a:r>
            <a:r>
              <a:rPr sz="4400">
                <a:latin typeface="Cambria"/>
                <a:cs typeface="Cambria"/>
              </a:rPr>
              <a:t>t l</a:t>
            </a:r>
            <a:r>
              <a:rPr lang="en-US" sz="4400">
                <a:latin typeface="Cambria"/>
                <a:cs typeface="Cambria"/>
              </a:rPr>
              <a:t>ậ</a:t>
            </a:r>
            <a:r>
              <a:rPr sz="4400">
                <a:latin typeface="Cambria"/>
                <a:cs typeface="Cambria"/>
              </a:rPr>
              <a:t>p </a:t>
            </a:r>
            <a:r>
              <a:rPr sz="4400" dirty="0">
                <a:latin typeface="Cambria"/>
                <a:cs typeface="Cambria"/>
              </a:rPr>
              <a:t>các </a:t>
            </a:r>
            <a:r>
              <a:rPr sz="4400">
                <a:latin typeface="Cambria"/>
                <a:cs typeface="Cambria"/>
              </a:rPr>
              <a:t>hàm thu</a:t>
            </a:r>
            <a:r>
              <a:rPr lang="en-US" sz="4400">
                <a:latin typeface="Cambria"/>
                <a:cs typeface="Cambria"/>
              </a:rPr>
              <a:t>ộ</a:t>
            </a:r>
            <a:r>
              <a:rPr sz="4400">
                <a:latin typeface="Cambria"/>
                <a:cs typeface="Cambria"/>
              </a:rPr>
              <a:t>c </a:t>
            </a:r>
            <a:r>
              <a:rPr sz="4400" dirty="0">
                <a:latin typeface="Cambria"/>
                <a:cs typeface="Cambria"/>
              </a:rPr>
              <a:t>cho </a:t>
            </a:r>
            <a:r>
              <a:rPr sz="4400">
                <a:latin typeface="Cambria"/>
                <a:cs typeface="Cambria"/>
              </a:rPr>
              <a:t>những </a:t>
            </a:r>
            <a:r>
              <a:rPr lang="vi-VN" sz="4400">
                <a:latin typeface="Cambria"/>
                <a:cs typeface="Cambria"/>
              </a:rPr>
              <a:t>tập </a:t>
            </a:r>
            <a:r>
              <a:rPr sz="4400">
                <a:latin typeface="Cambria"/>
                <a:cs typeface="Cambria"/>
              </a:rPr>
              <a:t>mờ </a:t>
            </a:r>
            <a:r>
              <a:rPr sz="4400" dirty="0">
                <a:latin typeface="Cambria"/>
                <a:cs typeface="Cambria"/>
              </a:rPr>
              <a:t>tương </a:t>
            </a:r>
            <a:r>
              <a:rPr sz="4400">
                <a:latin typeface="Cambria"/>
                <a:cs typeface="Cambria"/>
              </a:rPr>
              <a:t>ứng v</a:t>
            </a:r>
            <a:r>
              <a:rPr lang="en-US" sz="4400">
                <a:latin typeface="Cambria"/>
                <a:cs typeface="Cambria"/>
              </a:rPr>
              <a:t>ề</a:t>
            </a:r>
            <a:r>
              <a:rPr sz="4400">
                <a:latin typeface="Cambria"/>
                <a:cs typeface="Cambria"/>
              </a:rPr>
              <a:t> b</a:t>
            </a:r>
            <a:r>
              <a:rPr lang="en-US" sz="4400">
                <a:latin typeface="Cambria"/>
                <a:cs typeface="Cambria"/>
              </a:rPr>
              <a:t>ể </a:t>
            </a:r>
            <a:r>
              <a:rPr sz="4400">
                <a:latin typeface="Cambria"/>
                <a:cs typeface="Cambria"/>
              </a:rPr>
              <a:t>nước </a:t>
            </a:r>
            <a:r>
              <a:rPr sz="4400" dirty="0">
                <a:latin typeface="Cambria"/>
                <a:cs typeface="Cambria"/>
              </a:rPr>
              <a:t>(</a:t>
            </a:r>
            <a:r>
              <a:rPr sz="4400" i="1" dirty="0">
                <a:latin typeface="Cambria"/>
                <a:cs typeface="Cambria"/>
              </a:rPr>
              <a:t>Cistern</a:t>
            </a:r>
            <a:r>
              <a:rPr sz="4400" dirty="0">
                <a:latin typeface="Cambria"/>
                <a:cs typeface="Cambria"/>
              </a:rPr>
              <a:t>) </a:t>
            </a:r>
            <a:r>
              <a:rPr sz="4400">
                <a:latin typeface="Cambria"/>
                <a:cs typeface="Cambria"/>
              </a:rPr>
              <a:t>và b</a:t>
            </a:r>
            <a:r>
              <a:rPr lang="en-US" sz="4400">
                <a:latin typeface="Cambria"/>
                <a:cs typeface="Cambria"/>
              </a:rPr>
              <a:t>ồ</a:t>
            </a:r>
            <a:r>
              <a:rPr sz="4400">
                <a:latin typeface="Cambria"/>
                <a:cs typeface="Cambria"/>
              </a:rPr>
              <a:t>n </a:t>
            </a:r>
            <a:r>
              <a:rPr sz="4400" dirty="0">
                <a:latin typeface="Cambria"/>
                <a:cs typeface="Cambria"/>
              </a:rPr>
              <a:t>chứa (</a:t>
            </a:r>
            <a:r>
              <a:rPr sz="4400" i="1" dirty="0">
                <a:latin typeface="Cambria"/>
                <a:cs typeface="Cambria"/>
              </a:rPr>
              <a:t>Tank</a:t>
            </a:r>
            <a:r>
              <a:rPr sz="4400" dirty="0">
                <a:latin typeface="Cambria"/>
                <a:cs typeface="Cambria"/>
              </a:rPr>
              <a:t>) như sau:</a:t>
            </a:r>
            <a:endParaRPr sz="4400">
              <a:latin typeface="Cambria"/>
              <a:cs typeface="Cambria"/>
            </a:endParaRPr>
          </a:p>
        </p:txBody>
      </p:sp>
      <p:pic>
        <p:nvPicPr>
          <p:cNvPr id="15" name="object 15"/>
          <p:cNvPicPr/>
          <p:nvPr/>
        </p:nvPicPr>
        <p:blipFill>
          <a:blip r:embed="rId2" cstate="print"/>
          <a:stretch>
            <a:fillRect/>
          </a:stretch>
        </p:blipFill>
        <p:spPr>
          <a:xfrm>
            <a:off x="11576050" y="930275"/>
            <a:ext cx="7870113" cy="9220200"/>
          </a:xfrm>
          <a:prstGeom prst="rect">
            <a:avLst/>
          </a:prstGeom>
        </p:spPr>
      </p:pic>
      <p:sp>
        <p:nvSpPr>
          <p:cNvPr id="16" name="object 16"/>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17" name="object 17"/>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26</a:t>
            </a:fld>
            <a:endParaRPr spc="15"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450" y="4017659"/>
            <a:ext cx="9220200" cy="5987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98450" y="1616075"/>
            <a:ext cx="7086600" cy="2071721"/>
          </a:xfrm>
          <a:prstGeom prst="rect">
            <a:avLst/>
          </a:prstGeom>
        </p:spPr>
        <p:txBody>
          <a:bodyPr vert="horz" wrap="square" lIns="0" tIns="40005" rIns="0" bIns="0" rtlCol="0">
            <a:spAutoFit/>
          </a:bodyPr>
          <a:lstStyle/>
          <a:p>
            <a:pPr marL="514984" marR="5080" indent="-502920">
              <a:lnSpc>
                <a:spcPct val="150000"/>
              </a:lnSpc>
              <a:buSzPct val="123529"/>
              <a:buChar char="•"/>
              <a:tabLst>
                <a:tab pos="515620" algn="l"/>
              </a:tabLst>
            </a:pPr>
            <a:r>
              <a:rPr sz="4400">
                <a:latin typeface="Cambria"/>
                <a:cs typeface="Cambria"/>
              </a:rPr>
              <a:t>Đ</a:t>
            </a:r>
            <a:r>
              <a:rPr lang="en-US" sz="4400">
                <a:latin typeface="Cambria"/>
                <a:cs typeface="Cambria"/>
              </a:rPr>
              <a:t>ể</a:t>
            </a:r>
            <a:r>
              <a:rPr sz="4400">
                <a:latin typeface="Cambria"/>
                <a:cs typeface="Cambria"/>
              </a:rPr>
              <a:t> </a:t>
            </a:r>
            <a:r>
              <a:rPr sz="4400" dirty="0">
                <a:latin typeface="Cambria"/>
                <a:cs typeface="Cambria"/>
              </a:rPr>
              <a:t>có cái nhı̀n trực </a:t>
            </a:r>
            <a:r>
              <a:rPr sz="4400">
                <a:latin typeface="Cambria"/>
                <a:cs typeface="Cambria"/>
              </a:rPr>
              <a:t>quan,</a:t>
            </a:r>
            <a:r>
              <a:rPr lang="en-US" sz="4400">
                <a:latin typeface="Cambria"/>
                <a:cs typeface="Cambria"/>
              </a:rPr>
              <a:t> </a:t>
            </a:r>
            <a:r>
              <a:rPr sz="4400">
                <a:latin typeface="Cambria"/>
                <a:cs typeface="Cambria"/>
              </a:rPr>
              <a:t>có th</a:t>
            </a:r>
            <a:r>
              <a:rPr lang="en-US" sz="4400">
                <a:latin typeface="Cambria"/>
                <a:cs typeface="Cambria"/>
              </a:rPr>
              <a:t>ể</a:t>
            </a:r>
            <a:r>
              <a:rPr sz="4400">
                <a:latin typeface="Cambria"/>
                <a:cs typeface="Cambria"/>
              </a:rPr>
              <a:t> vẻ đ</a:t>
            </a:r>
            <a:r>
              <a:rPr lang="en-US" sz="4400">
                <a:latin typeface="Cambria"/>
                <a:cs typeface="Cambria"/>
              </a:rPr>
              <a:t>ồ</a:t>
            </a:r>
            <a:r>
              <a:rPr sz="4400">
                <a:latin typeface="Cambria"/>
                <a:cs typeface="Cambria"/>
              </a:rPr>
              <a:t> thị b</a:t>
            </a:r>
            <a:r>
              <a:rPr lang="en-US" sz="4400">
                <a:latin typeface="Cambria"/>
                <a:cs typeface="Cambria"/>
              </a:rPr>
              <a:t>ằ</a:t>
            </a:r>
            <a:r>
              <a:rPr sz="4400">
                <a:latin typeface="Cambria"/>
                <a:cs typeface="Cambria"/>
              </a:rPr>
              <a:t>ng </a:t>
            </a:r>
            <a:r>
              <a:rPr sz="4400" dirty="0">
                <a:latin typeface="Cambria"/>
                <a:cs typeface="Cambria"/>
              </a:rPr>
              <a:t>cách</a:t>
            </a:r>
            <a:endParaRPr sz="4400">
              <a:latin typeface="Cambria"/>
              <a:cs typeface="Cambria"/>
            </a:endParaRPr>
          </a:p>
        </p:txBody>
      </p:sp>
      <p:sp>
        <p:nvSpPr>
          <p:cNvPr id="3" name="object 3"/>
          <p:cNvSpPr txBox="1"/>
          <p:nvPr/>
        </p:nvSpPr>
        <p:spPr>
          <a:xfrm>
            <a:off x="571523" y="5121275"/>
            <a:ext cx="7084608" cy="3949223"/>
          </a:xfrm>
          <a:prstGeom prst="rect">
            <a:avLst/>
          </a:prstGeom>
        </p:spPr>
        <p:txBody>
          <a:bodyPr vert="horz" wrap="square" lIns="0" tIns="12065" rIns="0" bIns="0" rtlCol="0">
            <a:spAutoFit/>
          </a:bodyPr>
          <a:lstStyle/>
          <a:p>
            <a:pPr marL="12700" algn="just">
              <a:lnSpc>
                <a:spcPct val="150000"/>
              </a:lnSpc>
            </a:pPr>
            <a:r>
              <a:rPr sz="4400">
                <a:solidFill>
                  <a:srgbClr val="0433FF"/>
                </a:solidFill>
                <a:latin typeface="Cambria"/>
                <a:cs typeface="Cambria"/>
              </a:rPr>
              <a:t>C =</a:t>
            </a:r>
            <a:r>
              <a:rPr lang="en-US" sz="4400">
                <a:solidFill>
                  <a:srgbClr val="0433FF"/>
                </a:solidFill>
                <a:latin typeface="Cambria"/>
                <a:cs typeface="Cambria"/>
              </a:rPr>
              <a:t> </a:t>
            </a:r>
            <a:r>
              <a:rPr sz="4400">
                <a:solidFill>
                  <a:srgbClr val="0433FF"/>
                </a:solidFill>
                <a:latin typeface="Cambria"/>
                <a:cs typeface="Cambria"/>
              </a:rPr>
              <a:t>np.linspace</a:t>
            </a:r>
            <a:r>
              <a:rPr sz="4400" dirty="0">
                <a:solidFill>
                  <a:srgbClr val="0433FF"/>
                </a:solidFill>
                <a:latin typeface="Cambria"/>
                <a:cs typeface="Cambria"/>
              </a:rPr>
              <a:t>( 0,2 )</a:t>
            </a:r>
            <a:endParaRPr sz="4400">
              <a:latin typeface="Cambria"/>
              <a:cs typeface="Cambria"/>
            </a:endParaRPr>
          </a:p>
          <a:p>
            <a:pPr marL="12700" marR="5080" algn="just">
              <a:lnSpc>
                <a:spcPct val="150000"/>
              </a:lnSpc>
            </a:pPr>
            <a:r>
              <a:rPr sz="4400">
                <a:solidFill>
                  <a:srgbClr val="0433FF"/>
                </a:solidFill>
                <a:latin typeface="Cambria"/>
                <a:cs typeface="Cambria"/>
              </a:rPr>
              <a:t>Cf </a:t>
            </a:r>
            <a:r>
              <a:rPr sz="4400" dirty="0">
                <a:solidFill>
                  <a:srgbClr val="0433FF"/>
                </a:solidFill>
                <a:latin typeface="Cambria"/>
                <a:cs typeface="Cambria"/>
              </a:rPr>
              <a:t>= [MuCf(x) </a:t>
            </a:r>
            <a:r>
              <a:rPr sz="4400">
                <a:solidFill>
                  <a:srgbClr val="0433FF"/>
                </a:solidFill>
                <a:latin typeface="Cambria"/>
                <a:cs typeface="Cambria"/>
              </a:rPr>
              <a:t>for x</a:t>
            </a:r>
            <a:r>
              <a:rPr lang="en-US" sz="4400">
                <a:solidFill>
                  <a:srgbClr val="0433FF"/>
                </a:solidFill>
                <a:latin typeface="Cambria"/>
                <a:cs typeface="Cambria"/>
              </a:rPr>
              <a:t> </a:t>
            </a:r>
            <a:r>
              <a:rPr sz="4400">
                <a:solidFill>
                  <a:srgbClr val="0433FF"/>
                </a:solidFill>
                <a:latin typeface="Cambria"/>
                <a:cs typeface="Cambria"/>
              </a:rPr>
              <a:t>in C]</a:t>
            </a:r>
            <a:r>
              <a:rPr lang="en-US" sz="4400">
                <a:solidFill>
                  <a:srgbClr val="0433FF"/>
                </a:solidFill>
                <a:latin typeface="Cambria"/>
                <a:cs typeface="Cambria"/>
              </a:rPr>
              <a:t> </a:t>
            </a:r>
          </a:p>
          <a:p>
            <a:pPr marL="12700" marR="5080" algn="just">
              <a:lnSpc>
                <a:spcPct val="150000"/>
              </a:lnSpc>
            </a:pPr>
            <a:r>
              <a:rPr sz="4400">
                <a:solidFill>
                  <a:srgbClr val="0433FF"/>
                </a:solidFill>
                <a:latin typeface="Cambria"/>
                <a:cs typeface="Cambria"/>
              </a:rPr>
              <a:t>Cm =</a:t>
            </a:r>
            <a:r>
              <a:rPr lang="en-US" sz="4400">
                <a:solidFill>
                  <a:srgbClr val="0433FF"/>
                </a:solidFill>
                <a:latin typeface="Cambria"/>
                <a:cs typeface="Cambria"/>
              </a:rPr>
              <a:t> </a:t>
            </a:r>
            <a:r>
              <a:rPr sz="4400">
                <a:solidFill>
                  <a:srgbClr val="0433FF"/>
                </a:solidFill>
                <a:latin typeface="Cambria"/>
                <a:cs typeface="Cambria"/>
              </a:rPr>
              <a:t>[MuCm(x)</a:t>
            </a:r>
            <a:r>
              <a:rPr lang="en-US" sz="4400">
                <a:solidFill>
                  <a:srgbClr val="0433FF"/>
                </a:solidFill>
                <a:latin typeface="Cambria"/>
                <a:cs typeface="Cambria"/>
              </a:rPr>
              <a:t> </a:t>
            </a:r>
            <a:r>
              <a:rPr sz="4400">
                <a:solidFill>
                  <a:srgbClr val="0433FF"/>
                </a:solidFill>
                <a:latin typeface="Cambria"/>
                <a:cs typeface="Cambria"/>
              </a:rPr>
              <a:t>for </a:t>
            </a:r>
            <a:r>
              <a:rPr sz="4400" dirty="0">
                <a:solidFill>
                  <a:srgbClr val="0433FF"/>
                </a:solidFill>
                <a:latin typeface="Cambria"/>
                <a:cs typeface="Cambria"/>
              </a:rPr>
              <a:t>x in </a:t>
            </a:r>
            <a:r>
              <a:rPr sz="4400">
                <a:solidFill>
                  <a:srgbClr val="0433FF"/>
                </a:solidFill>
                <a:latin typeface="Cambria"/>
                <a:cs typeface="Cambria"/>
              </a:rPr>
              <a:t>C]</a:t>
            </a:r>
            <a:r>
              <a:rPr lang="en-US" sz="4400">
                <a:solidFill>
                  <a:srgbClr val="0433FF"/>
                </a:solidFill>
                <a:latin typeface="Cambria"/>
                <a:cs typeface="Cambria"/>
              </a:rPr>
              <a:t> </a:t>
            </a:r>
          </a:p>
          <a:p>
            <a:pPr marL="12700" marR="5080" algn="just">
              <a:lnSpc>
                <a:spcPct val="150000"/>
              </a:lnSpc>
            </a:pPr>
            <a:r>
              <a:rPr sz="4400">
                <a:solidFill>
                  <a:srgbClr val="0433FF"/>
                </a:solidFill>
                <a:latin typeface="Cambria"/>
                <a:cs typeface="Cambria"/>
              </a:rPr>
              <a:t>Ce </a:t>
            </a:r>
            <a:r>
              <a:rPr sz="4400" dirty="0">
                <a:solidFill>
                  <a:srgbClr val="0433FF"/>
                </a:solidFill>
                <a:latin typeface="Cambria"/>
                <a:cs typeface="Cambria"/>
              </a:rPr>
              <a:t>= [MuCe(x) for x in C]</a:t>
            </a:r>
            <a:endParaRPr sz="4400">
              <a:latin typeface="Cambria"/>
              <a:cs typeface="Cambria"/>
            </a:endParaRPr>
          </a:p>
        </p:txBody>
      </p:sp>
      <p:pic>
        <p:nvPicPr>
          <p:cNvPr id="4" name="object 4"/>
          <p:cNvPicPr/>
          <p:nvPr/>
        </p:nvPicPr>
        <p:blipFill>
          <a:blip r:embed="rId2" cstate="print"/>
          <a:stretch>
            <a:fillRect/>
          </a:stretch>
        </p:blipFill>
        <p:spPr>
          <a:xfrm>
            <a:off x="7628010" y="549275"/>
            <a:ext cx="12177640" cy="9906000"/>
          </a:xfrm>
          <a:prstGeom prst="rect">
            <a:avLst/>
          </a:prstGeom>
        </p:spPr>
      </p:pic>
      <p:sp>
        <p:nvSpPr>
          <p:cNvPr id="5" name="object 5"/>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6" name="object 6"/>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27</a:t>
            </a:fld>
            <a:endParaRPr spc="15"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69572" y="448286"/>
            <a:ext cx="17007278" cy="694421"/>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400" dirty="0">
                <a:latin typeface="Cambria"/>
                <a:cs typeface="Cambria"/>
              </a:rPr>
              <a:t>Các </a:t>
            </a:r>
            <a:r>
              <a:rPr sz="4400">
                <a:latin typeface="Cambria"/>
                <a:cs typeface="Cambria"/>
              </a:rPr>
              <a:t>hàm thu</a:t>
            </a:r>
            <a:r>
              <a:rPr lang="en-US" sz="4400">
                <a:latin typeface="Cambria"/>
                <a:cs typeface="Cambria"/>
              </a:rPr>
              <a:t>ộ</a:t>
            </a:r>
            <a:r>
              <a:rPr sz="4400">
                <a:latin typeface="Cambria"/>
                <a:cs typeface="Cambria"/>
              </a:rPr>
              <a:t>c </a:t>
            </a:r>
            <a:r>
              <a:rPr sz="4400" dirty="0">
                <a:latin typeface="Cambria"/>
                <a:cs typeface="Cambria"/>
              </a:rPr>
              <a:t>cho </a:t>
            </a:r>
            <a:r>
              <a:rPr sz="4400">
                <a:latin typeface="Cambria"/>
                <a:cs typeface="Cambria"/>
              </a:rPr>
              <a:t>những </a:t>
            </a:r>
            <a:r>
              <a:rPr lang="vi-VN" sz="4400">
                <a:latin typeface="Cambria"/>
                <a:cs typeface="Cambria"/>
              </a:rPr>
              <a:t>tập </a:t>
            </a:r>
            <a:r>
              <a:rPr sz="4400">
                <a:latin typeface="Cambria"/>
                <a:cs typeface="Cambria"/>
              </a:rPr>
              <a:t>mờ v</a:t>
            </a:r>
            <a:r>
              <a:rPr lang="en-US" sz="4400">
                <a:latin typeface="Cambria"/>
                <a:cs typeface="Cambria"/>
              </a:rPr>
              <a:t>ề</a:t>
            </a:r>
            <a:r>
              <a:rPr sz="4400">
                <a:latin typeface="Cambria"/>
                <a:cs typeface="Cambria"/>
              </a:rPr>
              <a:t> b</a:t>
            </a:r>
            <a:r>
              <a:rPr lang="en-US" sz="4400">
                <a:latin typeface="Cambria"/>
                <a:cs typeface="Cambria"/>
              </a:rPr>
              <a:t>ồ</a:t>
            </a:r>
            <a:r>
              <a:rPr sz="4400">
                <a:latin typeface="Cambria"/>
                <a:cs typeface="Cambria"/>
              </a:rPr>
              <a:t>n </a:t>
            </a:r>
            <a:r>
              <a:rPr sz="4400" dirty="0">
                <a:latin typeface="Cambria"/>
                <a:cs typeface="Cambria"/>
              </a:rPr>
              <a:t>chứa (</a:t>
            </a:r>
            <a:r>
              <a:rPr sz="4400" i="1" dirty="0">
                <a:latin typeface="Cambria"/>
                <a:cs typeface="Cambria"/>
              </a:rPr>
              <a:t>Tank</a:t>
            </a:r>
            <a:r>
              <a:rPr sz="4400" dirty="0">
                <a:latin typeface="Cambria"/>
                <a:cs typeface="Cambria"/>
              </a:rPr>
              <a:t>) như sau:</a:t>
            </a:r>
            <a:endParaRPr sz="4400">
              <a:latin typeface="Cambria"/>
              <a:cs typeface="Cambria"/>
            </a:endParaRPr>
          </a:p>
        </p:txBody>
      </p:sp>
      <p:pic>
        <p:nvPicPr>
          <p:cNvPr id="12" name="object 12"/>
          <p:cNvPicPr/>
          <p:nvPr/>
        </p:nvPicPr>
        <p:blipFill>
          <a:blip r:embed="rId2" cstate="print"/>
          <a:stretch>
            <a:fillRect/>
          </a:stretch>
        </p:blipFill>
        <p:spPr>
          <a:xfrm>
            <a:off x="10280650" y="2228665"/>
            <a:ext cx="9419274" cy="7464610"/>
          </a:xfrm>
          <a:prstGeom prst="rect">
            <a:avLst/>
          </a:prstGeom>
        </p:spPr>
      </p:pic>
      <p:sp>
        <p:nvSpPr>
          <p:cNvPr id="13" name="object 13"/>
          <p:cNvSpPr txBox="1"/>
          <p:nvPr/>
        </p:nvSpPr>
        <p:spPr>
          <a:xfrm>
            <a:off x="2127251" y="5014258"/>
            <a:ext cx="6172200" cy="5898410"/>
          </a:xfrm>
          <a:prstGeom prst="rect">
            <a:avLst/>
          </a:prstGeom>
        </p:spPr>
        <p:txBody>
          <a:bodyPr vert="horz" wrap="square" lIns="0" tIns="12065" rIns="0" bIns="0" rtlCol="0">
            <a:spAutoFit/>
          </a:bodyPr>
          <a:lstStyle/>
          <a:p>
            <a:pPr marL="12700">
              <a:spcBef>
                <a:spcPts val="300"/>
              </a:spcBef>
              <a:tabLst>
                <a:tab pos="1021080" algn="l"/>
              </a:tabLst>
            </a:pPr>
            <a:r>
              <a:rPr sz="3600" dirty="0">
                <a:solidFill>
                  <a:srgbClr val="0433FF"/>
                </a:solidFill>
                <a:latin typeface="Cambria"/>
                <a:cs typeface="Cambria"/>
              </a:rPr>
              <a:t>def	MuTf(y):</a:t>
            </a:r>
            <a:endParaRPr sz="3600">
              <a:latin typeface="Cambria"/>
              <a:cs typeface="Cambria"/>
            </a:endParaRPr>
          </a:p>
          <a:p>
            <a:pPr marL="2030095" marR="509270" indent="-1009015">
              <a:spcBef>
                <a:spcPts val="300"/>
              </a:spcBef>
            </a:pPr>
            <a:r>
              <a:rPr sz="3600">
                <a:solidFill>
                  <a:srgbClr val="0433FF"/>
                </a:solidFill>
                <a:latin typeface="Cambria"/>
                <a:cs typeface="Cambria"/>
              </a:rPr>
              <a:t>if</a:t>
            </a:r>
            <a:r>
              <a:rPr lang="en-US" sz="3600">
                <a:solidFill>
                  <a:srgbClr val="0433FF"/>
                </a:solidFill>
                <a:latin typeface="Cambria"/>
                <a:cs typeface="Cambria"/>
              </a:rPr>
              <a:t> </a:t>
            </a:r>
            <a:r>
              <a:rPr sz="3600">
                <a:solidFill>
                  <a:srgbClr val="0433FF"/>
                </a:solidFill>
                <a:latin typeface="Cambria"/>
                <a:cs typeface="Cambria"/>
              </a:rPr>
              <a:t>0</a:t>
            </a:r>
            <a:r>
              <a:rPr lang="en-US" sz="3600">
                <a:solidFill>
                  <a:srgbClr val="0433FF"/>
                </a:solidFill>
                <a:latin typeface="Cambria"/>
                <a:cs typeface="Cambria"/>
              </a:rPr>
              <a:t> </a:t>
            </a:r>
            <a:r>
              <a:rPr sz="3600">
                <a:solidFill>
                  <a:srgbClr val="0433FF"/>
                </a:solidFill>
                <a:latin typeface="Cambria"/>
                <a:cs typeface="Cambria"/>
              </a:rPr>
              <a:t>&lt;=</a:t>
            </a:r>
            <a:r>
              <a:rPr lang="en-US" sz="3600">
                <a:solidFill>
                  <a:srgbClr val="0433FF"/>
                </a:solidFill>
                <a:latin typeface="Cambria"/>
                <a:cs typeface="Cambria"/>
              </a:rPr>
              <a:t> </a:t>
            </a:r>
            <a:r>
              <a:rPr sz="3600">
                <a:solidFill>
                  <a:srgbClr val="0433FF"/>
                </a:solidFill>
                <a:latin typeface="Cambria"/>
                <a:cs typeface="Cambria"/>
              </a:rPr>
              <a:t>y</a:t>
            </a:r>
            <a:r>
              <a:rPr lang="en-US" sz="3600">
                <a:solidFill>
                  <a:srgbClr val="0433FF"/>
                </a:solidFill>
                <a:latin typeface="Cambria"/>
                <a:cs typeface="Cambria"/>
              </a:rPr>
              <a:t> </a:t>
            </a:r>
            <a:r>
              <a:rPr sz="3600">
                <a:solidFill>
                  <a:srgbClr val="0433FF"/>
                </a:solidFill>
                <a:latin typeface="Cambria"/>
                <a:cs typeface="Cambria"/>
              </a:rPr>
              <a:t>and</a:t>
            </a:r>
            <a:r>
              <a:rPr lang="en-US" sz="3600">
                <a:solidFill>
                  <a:srgbClr val="0433FF"/>
                </a:solidFill>
                <a:latin typeface="Cambria"/>
                <a:cs typeface="Cambria"/>
              </a:rPr>
              <a:t> </a:t>
            </a:r>
            <a:r>
              <a:rPr sz="3600">
                <a:solidFill>
                  <a:srgbClr val="0433FF"/>
                </a:solidFill>
                <a:latin typeface="Cambria"/>
                <a:cs typeface="Cambria"/>
              </a:rPr>
              <a:t>y</a:t>
            </a:r>
            <a:r>
              <a:rPr lang="en-US" sz="3600">
                <a:solidFill>
                  <a:srgbClr val="0433FF"/>
                </a:solidFill>
                <a:latin typeface="Cambria"/>
                <a:cs typeface="Cambria"/>
              </a:rPr>
              <a:t> </a:t>
            </a:r>
            <a:r>
              <a:rPr sz="3600">
                <a:solidFill>
                  <a:srgbClr val="0433FF"/>
                </a:solidFill>
                <a:latin typeface="Cambria"/>
                <a:cs typeface="Cambria"/>
              </a:rPr>
              <a:t>&lt;=</a:t>
            </a:r>
            <a:r>
              <a:rPr lang="en-US" sz="3600" dirty="0">
                <a:solidFill>
                  <a:srgbClr val="0433FF"/>
                </a:solidFill>
                <a:latin typeface="Cambria"/>
                <a:cs typeface="Cambria"/>
              </a:rPr>
              <a:t> </a:t>
            </a:r>
            <a:r>
              <a:rPr sz="3600">
                <a:solidFill>
                  <a:srgbClr val="0433FF"/>
                </a:solidFill>
                <a:latin typeface="Cambria"/>
                <a:cs typeface="Cambria"/>
              </a:rPr>
              <a:t>1:</a:t>
            </a:r>
            <a:endParaRPr lang="en-US" sz="3600">
              <a:solidFill>
                <a:srgbClr val="0433FF"/>
              </a:solidFill>
              <a:latin typeface="Cambria"/>
              <a:cs typeface="Cambria"/>
            </a:endParaRPr>
          </a:p>
          <a:p>
            <a:pPr marL="2030095" marR="509270" indent="-1009015">
              <a:spcBef>
                <a:spcPts val="300"/>
              </a:spcBef>
            </a:pPr>
            <a:r>
              <a:rPr lang="en-US" sz="3600">
                <a:solidFill>
                  <a:srgbClr val="0433FF"/>
                </a:solidFill>
                <a:latin typeface="Cambria"/>
                <a:cs typeface="Cambria"/>
              </a:rPr>
              <a:t>	</a:t>
            </a:r>
            <a:r>
              <a:rPr sz="3600">
                <a:solidFill>
                  <a:srgbClr val="0433FF"/>
                </a:solidFill>
                <a:latin typeface="Cambria"/>
                <a:cs typeface="Cambria"/>
              </a:rPr>
              <a:t>return</a:t>
            </a:r>
            <a:r>
              <a:rPr lang="en-US" sz="3600" dirty="0">
                <a:solidFill>
                  <a:srgbClr val="0433FF"/>
                </a:solidFill>
                <a:latin typeface="Cambria"/>
                <a:cs typeface="Cambria"/>
              </a:rPr>
              <a:t> </a:t>
            </a:r>
            <a:r>
              <a:rPr sz="3600">
                <a:solidFill>
                  <a:srgbClr val="0433FF"/>
                </a:solidFill>
                <a:latin typeface="Cambria"/>
                <a:cs typeface="Cambria"/>
              </a:rPr>
              <a:t>y</a:t>
            </a:r>
            <a:endParaRPr sz="3600">
              <a:latin typeface="Cambria"/>
              <a:cs typeface="Cambria"/>
            </a:endParaRPr>
          </a:p>
          <a:p>
            <a:pPr marL="2030095" marR="5080" indent="-1009015">
              <a:spcBef>
                <a:spcPts val="300"/>
              </a:spcBef>
            </a:pPr>
            <a:r>
              <a:rPr sz="3600">
                <a:solidFill>
                  <a:srgbClr val="0433FF"/>
                </a:solidFill>
                <a:latin typeface="Cambria"/>
                <a:cs typeface="Cambria"/>
              </a:rPr>
              <a:t>elif</a:t>
            </a:r>
            <a:r>
              <a:rPr lang="en-US" sz="3600">
                <a:solidFill>
                  <a:srgbClr val="0433FF"/>
                </a:solidFill>
                <a:latin typeface="Cambria"/>
                <a:cs typeface="Cambria"/>
              </a:rPr>
              <a:t> </a:t>
            </a:r>
            <a:r>
              <a:rPr sz="3600">
                <a:solidFill>
                  <a:srgbClr val="0433FF"/>
                </a:solidFill>
                <a:latin typeface="Cambria"/>
                <a:cs typeface="Cambria"/>
              </a:rPr>
              <a:t>1</a:t>
            </a:r>
            <a:r>
              <a:rPr lang="en-US" sz="3600">
                <a:solidFill>
                  <a:srgbClr val="0433FF"/>
                </a:solidFill>
                <a:latin typeface="Cambria"/>
                <a:cs typeface="Cambria"/>
              </a:rPr>
              <a:t> </a:t>
            </a:r>
            <a:r>
              <a:rPr sz="3600">
                <a:solidFill>
                  <a:srgbClr val="0433FF"/>
                </a:solidFill>
                <a:latin typeface="Cambria"/>
                <a:cs typeface="Cambria"/>
              </a:rPr>
              <a:t>&lt;=</a:t>
            </a:r>
            <a:r>
              <a:rPr lang="en-US" sz="3600">
                <a:solidFill>
                  <a:srgbClr val="0433FF"/>
                </a:solidFill>
                <a:latin typeface="Cambria"/>
                <a:cs typeface="Cambria"/>
              </a:rPr>
              <a:t> </a:t>
            </a:r>
            <a:r>
              <a:rPr sz="3600">
                <a:solidFill>
                  <a:srgbClr val="0433FF"/>
                </a:solidFill>
                <a:latin typeface="Cambria"/>
                <a:cs typeface="Cambria"/>
              </a:rPr>
              <a:t>y</a:t>
            </a:r>
            <a:r>
              <a:rPr lang="en-US" sz="3600">
                <a:solidFill>
                  <a:srgbClr val="0433FF"/>
                </a:solidFill>
                <a:latin typeface="Cambria"/>
                <a:cs typeface="Cambria"/>
              </a:rPr>
              <a:t> </a:t>
            </a:r>
            <a:r>
              <a:rPr sz="3600">
                <a:solidFill>
                  <a:srgbClr val="0433FF"/>
                </a:solidFill>
                <a:latin typeface="Cambria"/>
                <a:cs typeface="Cambria"/>
              </a:rPr>
              <a:t>and</a:t>
            </a:r>
            <a:r>
              <a:rPr lang="en-US" sz="3600">
                <a:solidFill>
                  <a:srgbClr val="0433FF"/>
                </a:solidFill>
                <a:latin typeface="Cambria"/>
                <a:cs typeface="Cambria"/>
              </a:rPr>
              <a:t> </a:t>
            </a:r>
            <a:r>
              <a:rPr sz="3600">
                <a:solidFill>
                  <a:srgbClr val="0433FF"/>
                </a:solidFill>
                <a:latin typeface="Cambria"/>
                <a:cs typeface="Cambria"/>
              </a:rPr>
              <a:t>y</a:t>
            </a:r>
            <a:r>
              <a:rPr lang="en-US" sz="3600">
                <a:solidFill>
                  <a:srgbClr val="0433FF"/>
                </a:solidFill>
                <a:latin typeface="Cambria"/>
                <a:cs typeface="Cambria"/>
              </a:rPr>
              <a:t> </a:t>
            </a:r>
            <a:r>
              <a:rPr sz="3600">
                <a:solidFill>
                  <a:srgbClr val="0433FF"/>
                </a:solidFill>
                <a:latin typeface="Cambria"/>
                <a:cs typeface="Cambria"/>
              </a:rPr>
              <a:t>&lt;=</a:t>
            </a:r>
            <a:r>
              <a:rPr lang="en-US" sz="3600">
                <a:solidFill>
                  <a:srgbClr val="0433FF"/>
                </a:solidFill>
                <a:latin typeface="Cambria"/>
                <a:cs typeface="Cambria"/>
              </a:rPr>
              <a:t> </a:t>
            </a:r>
            <a:r>
              <a:rPr sz="3600">
                <a:solidFill>
                  <a:srgbClr val="0433FF"/>
                </a:solidFill>
                <a:latin typeface="Cambria"/>
                <a:cs typeface="Cambria"/>
              </a:rPr>
              <a:t>2:</a:t>
            </a:r>
            <a:endParaRPr lang="en-US" sz="3600">
              <a:solidFill>
                <a:srgbClr val="0433FF"/>
              </a:solidFill>
              <a:latin typeface="Cambria"/>
              <a:cs typeface="Cambria"/>
            </a:endParaRPr>
          </a:p>
          <a:p>
            <a:pPr marL="2030095" marR="5080" indent="-1009015">
              <a:spcBef>
                <a:spcPts val="300"/>
              </a:spcBef>
            </a:pPr>
            <a:r>
              <a:rPr lang="en-US" sz="3600">
                <a:solidFill>
                  <a:srgbClr val="0433FF"/>
                </a:solidFill>
                <a:latin typeface="Cambria"/>
                <a:cs typeface="Cambria"/>
              </a:rPr>
              <a:t>	</a:t>
            </a:r>
            <a:r>
              <a:rPr sz="3600">
                <a:solidFill>
                  <a:srgbClr val="0433FF"/>
                </a:solidFill>
                <a:latin typeface="Cambria"/>
                <a:cs typeface="Cambria"/>
              </a:rPr>
              <a:t>return</a:t>
            </a:r>
            <a:r>
              <a:rPr lang="en-US" sz="3600" dirty="0">
                <a:solidFill>
                  <a:srgbClr val="0433FF"/>
                </a:solidFill>
                <a:latin typeface="Cambria"/>
                <a:cs typeface="Cambria"/>
              </a:rPr>
              <a:t> </a:t>
            </a:r>
            <a:r>
              <a:rPr sz="3600">
                <a:solidFill>
                  <a:srgbClr val="0433FF"/>
                </a:solidFill>
                <a:latin typeface="Cambria"/>
                <a:cs typeface="Cambria"/>
              </a:rPr>
              <a:t>1</a:t>
            </a:r>
            <a:endParaRPr sz="3600">
              <a:latin typeface="Cambria"/>
              <a:cs typeface="Cambria"/>
            </a:endParaRPr>
          </a:p>
          <a:p>
            <a:pPr marL="12700">
              <a:spcBef>
                <a:spcPts val="300"/>
              </a:spcBef>
            </a:pPr>
            <a:r>
              <a:rPr sz="3600" dirty="0">
                <a:solidFill>
                  <a:srgbClr val="0433FF"/>
                </a:solidFill>
                <a:latin typeface="Cambria"/>
                <a:cs typeface="Cambria"/>
              </a:rPr>
              <a:t>def	</a:t>
            </a:r>
            <a:r>
              <a:rPr sz="3600">
                <a:solidFill>
                  <a:srgbClr val="0433FF"/>
                </a:solidFill>
                <a:latin typeface="Cambria"/>
                <a:cs typeface="Cambria"/>
              </a:rPr>
              <a:t>MuTe(y):</a:t>
            </a:r>
            <a:endParaRPr lang="en-US" sz="3600">
              <a:solidFill>
                <a:srgbClr val="0433FF"/>
              </a:solidFill>
              <a:latin typeface="Cambria"/>
              <a:cs typeface="Cambria"/>
            </a:endParaRPr>
          </a:p>
          <a:p>
            <a:pPr marL="12700">
              <a:spcBef>
                <a:spcPts val="300"/>
              </a:spcBef>
            </a:pPr>
            <a:r>
              <a:rPr lang="en-US" sz="3600">
                <a:solidFill>
                  <a:srgbClr val="0433FF"/>
                </a:solidFill>
                <a:latin typeface="Cambria"/>
                <a:cs typeface="Cambria"/>
              </a:rPr>
              <a:t>	</a:t>
            </a:r>
            <a:r>
              <a:rPr sz="3600">
                <a:solidFill>
                  <a:srgbClr val="0433FF"/>
                </a:solidFill>
                <a:latin typeface="Cambria"/>
                <a:cs typeface="Cambria"/>
              </a:rPr>
              <a:t>if</a:t>
            </a:r>
            <a:r>
              <a:rPr lang="en-US" sz="3600">
                <a:solidFill>
                  <a:srgbClr val="0433FF"/>
                </a:solidFill>
                <a:latin typeface="Cambria"/>
                <a:cs typeface="Cambria"/>
              </a:rPr>
              <a:t> </a:t>
            </a:r>
            <a:r>
              <a:rPr sz="3600">
                <a:solidFill>
                  <a:srgbClr val="0433FF"/>
                </a:solidFill>
                <a:latin typeface="Cambria"/>
                <a:cs typeface="Cambria"/>
              </a:rPr>
              <a:t>0</a:t>
            </a:r>
            <a:r>
              <a:rPr lang="en-US" sz="3600">
                <a:solidFill>
                  <a:srgbClr val="0433FF"/>
                </a:solidFill>
                <a:latin typeface="Cambria"/>
                <a:cs typeface="Cambria"/>
              </a:rPr>
              <a:t> </a:t>
            </a:r>
            <a:r>
              <a:rPr sz="3600">
                <a:solidFill>
                  <a:srgbClr val="0433FF"/>
                </a:solidFill>
                <a:latin typeface="Cambria"/>
                <a:cs typeface="Cambria"/>
              </a:rPr>
              <a:t>&lt;=</a:t>
            </a:r>
            <a:r>
              <a:rPr lang="en-US" sz="3600">
                <a:solidFill>
                  <a:srgbClr val="0433FF"/>
                </a:solidFill>
                <a:latin typeface="Cambria"/>
                <a:cs typeface="Cambria"/>
              </a:rPr>
              <a:t> </a:t>
            </a:r>
            <a:r>
              <a:rPr sz="3600">
                <a:solidFill>
                  <a:srgbClr val="0433FF"/>
                </a:solidFill>
                <a:latin typeface="Cambria"/>
                <a:cs typeface="Cambria"/>
              </a:rPr>
              <a:t>y</a:t>
            </a:r>
            <a:r>
              <a:rPr lang="en-US" sz="3600">
                <a:solidFill>
                  <a:srgbClr val="0433FF"/>
                </a:solidFill>
                <a:latin typeface="Cambria"/>
                <a:cs typeface="Cambria"/>
              </a:rPr>
              <a:t> </a:t>
            </a:r>
            <a:r>
              <a:rPr sz="3600">
                <a:solidFill>
                  <a:srgbClr val="0433FF"/>
                </a:solidFill>
                <a:latin typeface="Cambria"/>
                <a:cs typeface="Cambria"/>
              </a:rPr>
              <a:t>and</a:t>
            </a:r>
            <a:r>
              <a:rPr lang="en-US" sz="3600">
                <a:solidFill>
                  <a:srgbClr val="0433FF"/>
                </a:solidFill>
                <a:latin typeface="Cambria"/>
                <a:cs typeface="Cambria"/>
              </a:rPr>
              <a:t> </a:t>
            </a:r>
            <a:r>
              <a:rPr sz="3600">
                <a:solidFill>
                  <a:srgbClr val="0433FF"/>
                </a:solidFill>
                <a:latin typeface="Cambria"/>
                <a:cs typeface="Cambria"/>
              </a:rPr>
              <a:t>y</a:t>
            </a:r>
            <a:r>
              <a:rPr lang="en-US" sz="3600">
                <a:solidFill>
                  <a:srgbClr val="0433FF"/>
                </a:solidFill>
                <a:latin typeface="Cambria"/>
                <a:cs typeface="Cambria"/>
              </a:rPr>
              <a:t> </a:t>
            </a:r>
            <a:r>
              <a:rPr sz="3600">
                <a:solidFill>
                  <a:srgbClr val="0433FF"/>
                </a:solidFill>
                <a:latin typeface="Cambria"/>
                <a:cs typeface="Cambria"/>
              </a:rPr>
              <a:t>&lt;=</a:t>
            </a:r>
            <a:r>
              <a:rPr lang="en-US" sz="3600" dirty="0">
                <a:solidFill>
                  <a:srgbClr val="0433FF"/>
                </a:solidFill>
                <a:latin typeface="Cambria"/>
                <a:cs typeface="Cambria"/>
              </a:rPr>
              <a:t> </a:t>
            </a:r>
            <a:r>
              <a:rPr sz="3600">
                <a:solidFill>
                  <a:srgbClr val="0433FF"/>
                </a:solidFill>
                <a:latin typeface="Cambria"/>
                <a:cs typeface="Cambria"/>
              </a:rPr>
              <a:t>1:</a:t>
            </a:r>
            <a:endParaRPr lang="en-US" sz="3600">
              <a:solidFill>
                <a:srgbClr val="0433FF"/>
              </a:solidFill>
              <a:latin typeface="Cambria"/>
              <a:cs typeface="Cambria"/>
            </a:endParaRPr>
          </a:p>
          <a:p>
            <a:pPr marL="12700">
              <a:spcBef>
                <a:spcPts val="300"/>
              </a:spcBef>
            </a:pPr>
            <a:r>
              <a:rPr lang="en-US" sz="3600">
                <a:solidFill>
                  <a:srgbClr val="0433FF"/>
                </a:solidFill>
                <a:latin typeface="Cambria"/>
                <a:cs typeface="Cambria"/>
              </a:rPr>
              <a:t>		</a:t>
            </a:r>
            <a:r>
              <a:rPr sz="3600">
                <a:solidFill>
                  <a:srgbClr val="0433FF"/>
                </a:solidFill>
                <a:latin typeface="Cambria"/>
                <a:cs typeface="Cambria"/>
              </a:rPr>
              <a:t>return</a:t>
            </a:r>
            <a:r>
              <a:rPr lang="en-US" sz="3600">
                <a:solidFill>
                  <a:srgbClr val="0433FF"/>
                </a:solidFill>
                <a:latin typeface="Cambria"/>
                <a:cs typeface="Cambria"/>
              </a:rPr>
              <a:t> </a:t>
            </a:r>
            <a:r>
              <a:rPr sz="3600">
                <a:solidFill>
                  <a:srgbClr val="0433FF"/>
                </a:solidFill>
                <a:latin typeface="Cambria"/>
                <a:cs typeface="Cambria"/>
              </a:rPr>
              <a:t>1-</a:t>
            </a:r>
            <a:r>
              <a:rPr lang="en-US" sz="3600">
                <a:solidFill>
                  <a:srgbClr val="0433FF"/>
                </a:solidFill>
                <a:latin typeface="Cambria"/>
                <a:cs typeface="Cambria"/>
              </a:rPr>
              <a:t> </a:t>
            </a:r>
            <a:r>
              <a:rPr sz="3600">
                <a:solidFill>
                  <a:srgbClr val="0433FF"/>
                </a:solidFill>
                <a:latin typeface="Cambria"/>
                <a:cs typeface="Cambria"/>
              </a:rPr>
              <a:t>y</a:t>
            </a:r>
            <a:endParaRPr lang="en-US" sz="3600">
              <a:latin typeface="Cambria"/>
              <a:cs typeface="Cambria"/>
            </a:endParaRPr>
          </a:p>
          <a:p>
            <a:pPr marL="12700">
              <a:spcBef>
                <a:spcPts val="300"/>
              </a:spcBef>
            </a:pPr>
            <a:r>
              <a:rPr lang="en-US" sz="3600">
                <a:solidFill>
                  <a:srgbClr val="0433FF"/>
                </a:solidFill>
                <a:latin typeface="Cambria"/>
                <a:cs typeface="Cambria"/>
              </a:rPr>
              <a:t>	e</a:t>
            </a:r>
            <a:r>
              <a:rPr sz="3600">
                <a:solidFill>
                  <a:srgbClr val="0433FF"/>
                </a:solidFill>
                <a:latin typeface="Cambria"/>
                <a:cs typeface="Cambria"/>
              </a:rPr>
              <a:t>lif</a:t>
            </a:r>
            <a:r>
              <a:rPr lang="en-US" sz="3600">
                <a:solidFill>
                  <a:srgbClr val="0433FF"/>
                </a:solidFill>
                <a:latin typeface="Cambria"/>
                <a:cs typeface="Cambria"/>
              </a:rPr>
              <a:t> </a:t>
            </a:r>
            <a:r>
              <a:rPr sz="3600">
                <a:solidFill>
                  <a:srgbClr val="0433FF"/>
                </a:solidFill>
                <a:latin typeface="Cambria"/>
                <a:cs typeface="Cambria"/>
              </a:rPr>
              <a:t>1</a:t>
            </a:r>
            <a:r>
              <a:rPr lang="en-US" sz="3600">
                <a:solidFill>
                  <a:srgbClr val="0433FF"/>
                </a:solidFill>
                <a:latin typeface="Cambria"/>
                <a:cs typeface="Cambria"/>
              </a:rPr>
              <a:t> </a:t>
            </a:r>
            <a:r>
              <a:rPr sz="3600">
                <a:solidFill>
                  <a:srgbClr val="0433FF"/>
                </a:solidFill>
                <a:latin typeface="Cambria"/>
                <a:cs typeface="Cambria"/>
              </a:rPr>
              <a:t>&lt;=</a:t>
            </a:r>
            <a:r>
              <a:rPr lang="en-US" sz="3600">
                <a:solidFill>
                  <a:srgbClr val="0433FF"/>
                </a:solidFill>
                <a:latin typeface="Cambria"/>
                <a:cs typeface="Cambria"/>
              </a:rPr>
              <a:t> </a:t>
            </a:r>
            <a:r>
              <a:rPr sz="3600">
                <a:solidFill>
                  <a:srgbClr val="0433FF"/>
                </a:solidFill>
                <a:latin typeface="Cambria"/>
                <a:cs typeface="Cambria"/>
              </a:rPr>
              <a:t>y</a:t>
            </a:r>
            <a:r>
              <a:rPr lang="en-US" sz="3600">
                <a:solidFill>
                  <a:srgbClr val="0433FF"/>
                </a:solidFill>
                <a:latin typeface="Cambria"/>
                <a:cs typeface="Cambria"/>
              </a:rPr>
              <a:t> </a:t>
            </a:r>
            <a:r>
              <a:rPr sz="3600">
                <a:solidFill>
                  <a:srgbClr val="0433FF"/>
                </a:solidFill>
                <a:latin typeface="Cambria"/>
                <a:cs typeface="Cambria"/>
              </a:rPr>
              <a:t>and</a:t>
            </a:r>
            <a:r>
              <a:rPr lang="en-US" sz="3600">
                <a:solidFill>
                  <a:srgbClr val="0433FF"/>
                </a:solidFill>
                <a:latin typeface="Cambria"/>
                <a:cs typeface="Cambria"/>
              </a:rPr>
              <a:t> </a:t>
            </a:r>
            <a:r>
              <a:rPr sz="3600">
                <a:solidFill>
                  <a:srgbClr val="0433FF"/>
                </a:solidFill>
                <a:latin typeface="Cambria"/>
                <a:cs typeface="Cambria"/>
              </a:rPr>
              <a:t>y</a:t>
            </a:r>
            <a:r>
              <a:rPr lang="en-US" sz="3600">
                <a:solidFill>
                  <a:srgbClr val="0433FF"/>
                </a:solidFill>
                <a:latin typeface="Cambria"/>
                <a:cs typeface="Cambria"/>
              </a:rPr>
              <a:t> </a:t>
            </a:r>
            <a:r>
              <a:rPr sz="3600">
                <a:solidFill>
                  <a:srgbClr val="0433FF"/>
                </a:solidFill>
                <a:latin typeface="Cambria"/>
                <a:cs typeface="Cambria"/>
              </a:rPr>
              <a:t>&lt;=</a:t>
            </a:r>
            <a:r>
              <a:rPr lang="en-US" sz="3600">
                <a:solidFill>
                  <a:srgbClr val="0433FF"/>
                </a:solidFill>
                <a:latin typeface="Cambria"/>
                <a:cs typeface="Cambria"/>
              </a:rPr>
              <a:t> </a:t>
            </a:r>
            <a:r>
              <a:rPr sz="3600">
                <a:solidFill>
                  <a:srgbClr val="0433FF"/>
                </a:solidFill>
                <a:latin typeface="Cambria"/>
                <a:cs typeface="Cambria"/>
              </a:rPr>
              <a:t>2:</a:t>
            </a:r>
            <a:endParaRPr lang="en-US" sz="3600">
              <a:solidFill>
                <a:srgbClr val="0433FF"/>
              </a:solidFill>
              <a:latin typeface="Cambria"/>
              <a:cs typeface="Cambria"/>
            </a:endParaRPr>
          </a:p>
          <a:p>
            <a:pPr marL="12700">
              <a:spcBef>
                <a:spcPts val="300"/>
              </a:spcBef>
            </a:pPr>
            <a:r>
              <a:rPr lang="en-US" sz="3600">
                <a:solidFill>
                  <a:srgbClr val="0433FF"/>
                </a:solidFill>
                <a:latin typeface="Cambria"/>
                <a:cs typeface="Cambria"/>
              </a:rPr>
              <a:t>		</a:t>
            </a:r>
            <a:r>
              <a:rPr sz="3600">
                <a:solidFill>
                  <a:srgbClr val="0433FF"/>
                </a:solidFill>
                <a:latin typeface="Cambria"/>
                <a:cs typeface="Cambria"/>
              </a:rPr>
              <a:t>return</a:t>
            </a:r>
            <a:r>
              <a:rPr lang="en-US" sz="3600">
                <a:solidFill>
                  <a:srgbClr val="0433FF"/>
                </a:solidFill>
                <a:latin typeface="Cambria"/>
                <a:cs typeface="Cambria"/>
              </a:rPr>
              <a:t> </a:t>
            </a:r>
            <a:r>
              <a:rPr sz="3600">
                <a:solidFill>
                  <a:srgbClr val="0433FF"/>
                </a:solidFill>
                <a:latin typeface="Cambria"/>
                <a:cs typeface="Cambria"/>
              </a:rPr>
              <a:t>0</a:t>
            </a:r>
            <a:endParaRPr sz="3600">
              <a:latin typeface="Cambria"/>
              <a:cs typeface="Cambria"/>
            </a:endParaRPr>
          </a:p>
        </p:txBody>
      </p:sp>
      <p:sp>
        <p:nvSpPr>
          <p:cNvPr id="14" name="object 1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15" name="object 15"/>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28</a:t>
            </a:fld>
            <a:endParaRPr spc="15"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0" y="1387475"/>
            <a:ext cx="8106726" cy="3621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093994" y="709630"/>
            <a:ext cx="9887280" cy="10257407"/>
          </a:xfrm>
          <a:prstGeom prst="rect">
            <a:avLst/>
          </a:prstGeom>
        </p:spPr>
      </p:pic>
      <p:sp>
        <p:nvSpPr>
          <p:cNvPr id="3" name="object 3"/>
          <p:cNvSpPr txBox="1"/>
          <p:nvPr/>
        </p:nvSpPr>
        <p:spPr>
          <a:xfrm>
            <a:off x="831850" y="2530475"/>
            <a:ext cx="6329680" cy="5437964"/>
          </a:xfrm>
          <a:prstGeom prst="rect">
            <a:avLst/>
          </a:prstGeom>
        </p:spPr>
        <p:txBody>
          <a:bodyPr vert="horz" wrap="square" lIns="0" tIns="12065" rIns="0" bIns="0" rtlCol="0">
            <a:spAutoFit/>
          </a:bodyPr>
          <a:lstStyle/>
          <a:p>
            <a:pPr marL="12700">
              <a:lnSpc>
                <a:spcPct val="150000"/>
              </a:lnSpc>
            </a:pPr>
            <a:r>
              <a:rPr sz="4000">
                <a:solidFill>
                  <a:srgbClr val="0433FF"/>
                </a:solidFill>
                <a:latin typeface="Cambria"/>
                <a:cs typeface="Cambria"/>
              </a:rPr>
              <a:t>T</a:t>
            </a:r>
            <a:r>
              <a:rPr lang="en-US" sz="4000">
                <a:solidFill>
                  <a:srgbClr val="0433FF"/>
                </a:solidFill>
                <a:latin typeface="Cambria"/>
                <a:cs typeface="Cambria"/>
              </a:rPr>
              <a:t> </a:t>
            </a:r>
            <a:r>
              <a:rPr sz="4000">
                <a:solidFill>
                  <a:srgbClr val="0433FF"/>
                </a:solidFill>
                <a:latin typeface="Cambria"/>
                <a:cs typeface="Cambria"/>
              </a:rPr>
              <a:t>=</a:t>
            </a:r>
            <a:r>
              <a:rPr lang="en-US" sz="4000">
                <a:solidFill>
                  <a:srgbClr val="0433FF"/>
                </a:solidFill>
                <a:latin typeface="Cambria"/>
                <a:cs typeface="Cambria"/>
              </a:rPr>
              <a:t> </a:t>
            </a:r>
            <a:r>
              <a:rPr sz="4000">
                <a:solidFill>
                  <a:srgbClr val="0433FF"/>
                </a:solidFill>
                <a:latin typeface="Cambria"/>
                <a:cs typeface="Cambria"/>
              </a:rPr>
              <a:t>np.linspace(0,2)</a:t>
            </a:r>
            <a:endParaRPr sz="4000">
              <a:latin typeface="Cambria"/>
              <a:cs typeface="Cambria"/>
            </a:endParaRPr>
          </a:p>
          <a:p>
            <a:pPr marL="12700" marR="5080">
              <a:lnSpc>
                <a:spcPct val="150000"/>
              </a:lnSpc>
            </a:pPr>
            <a:r>
              <a:rPr lang="en-US" sz="4000">
                <a:solidFill>
                  <a:srgbClr val="0433FF"/>
                </a:solidFill>
                <a:latin typeface="Cambria"/>
                <a:cs typeface="Cambria"/>
              </a:rPr>
              <a:t>T</a:t>
            </a:r>
            <a:r>
              <a:rPr sz="4000">
                <a:solidFill>
                  <a:srgbClr val="0433FF"/>
                </a:solidFill>
                <a:latin typeface="Cambria"/>
                <a:cs typeface="Cambria"/>
              </a:rPr>
              <a:t>f</a:t>
            </a:r>
            <a:r>
              <a:rPr lang="en-US" sz="4000">
                <a:solidFill>
                  <a:srgbClr val="0433FF"/>
                </a:solidFill>
                <a:latin typeface="Cambria"/>
                <a:cs typeface="Cambria"/>
              </a:rPr>
              <a:t> </a:t>
            </a:r>
            <a:r>
              <a:rPr sz="4000">
                <a:solidFill>
                  <a:srgbClr val="0433FF"/>
                </a:solidFill>
                <a:latin typeface="Cambria"/>
                <a:cs typeface="Cambria"/>
              </a:rPr>
              <a:t>=</a:t>
            </a:r>
            <a:r>
              <a:rPr lang="en-US" sz="4000">
                <a:solidFill>
                  <a:srgbClr val="0433FF"/>
                </a:solidFill>
                <a:latin typeface="Cambria"/>
                <a:cs typeface="Cambria"/>
              </a:rPr>
              <a:t> </a:t>
            </a:r>
            <a:r>
              <a:rPr sz="4000">
                <a:solidFill>
                  <a:srgbClr val="0433FF"/>
                </a:solidFill>
                <a:latin typeface="Cambria"/>
                <a:cs typeface="Cambria"/>
              </a:rPr>
              <a:t>[MuTf(y)</a:t>
            </a:r>
            <a:r>
              <a:rPr lang="en-US" sz="4000">
                <a:solidFill>
                  <a:srgbClr val="0433FF"/>
                </a:solidFill>
                <a:latin typeface="Cambria"/>
                <a:cs typeface="Cambria"/>
              </a:rPr>
              <a:t> </a:t>
            </a:r>
            <a:r>
              <a:rPr sz="4000">
                <a:solidFill>
                  <a:srgbClr val="0433FF"/>
                </a:solidFill>
                <a:latin typeface="Cambria"/>
                <a:cs typeface="Cambria"/>
              </a:rPr>
              <a:t>for</a:t>
            </a:r>
            <a:r>
              <a:rPr lang="en-US" sz="4000">
                <a:solidFill>
                  <a:srgbClr val="0433FF"/>
                </a:solidFill>
                <a:latin typeface="Cambria"/>
                <a:cs typeface="Cambria"/>
              </a:rPr>
              <a:t> </a:t>
            </a:r>
            <a:r>
              <a:rPr sz="4000">
                <a:solidFill>
                  <a:srgbClr val="0433FF"/>
                </a:solidFill>
                <a:latin typeface="Cambria"/>
                <a:cs typeface="Cambria"/>
              </a:rPr>
              <a:t>y</a:t>
            </a:r>
            <a:r>
              <a:rPr lang="en-US" sz="4000">
                <a:solidFill>
                  <a:srgbClr val="0433FF"/>
                </a:solidFill>
                <a:latin typeface="Cambria"/>
                <a:cs typeface="Cambria"/>
              </a:rPr>
              <a:t> </a:t>
            </a:r>
            <a:r>
              <a:rPr sz="4000">
                <a:solidFill>
                  <a:srgbClr val="0433FF"/>
                </a:solidFill>
                <a:latin typeface="Cambria"/>
                <a:cs typeface="Cambria"/>
              </a:rPr>
              <a:t>in</a:t>
            </a:r>
            <a:r>
              <a:rPr lang="en-US" sz="4000">
                <a:solidFill>
                  <a:srgbClr val="0433FF"/>
                </a:solidFill>
                <a:latin typeface="Cambria"/>
                <a:cs typeface="Cambria"/>
              </a:rPr>
              <a:t> </a:t>
            </a:r>
            <a:r>
              <a:rPr sz="4000">
                <a:solidFill>
                  <a:srgbClr val="0433FF"/>
                </a:solidFill>
                <a:latin typeface="Cambria"/>
                <a:cs typeface="Cambria"/>
              </a:rPr>
              <a:t>T]</a:t>
            </a:r>
            <a:endParaRPr lang="en-US" sz="4000">
              <a:solidFill>
                <a:srgbClr val="0433FF"/>
              </a:solidFill>
              <a:latin typeface="Cambria"/>
              <a:cs typeface="Cambria"/>
            </a:endParaRPr>
          </a:p>
          <a:p>
            <a:pPr marL="12700" marR="5080">
              <a:lnSpc>
                <a:spcPct val="150000"/>
              </a:lnSpc>
            </a:pPr>
            <a:r>
              <a:rPr sz="4000">
                <a:solidFill>
                  <a:srgbClr val="0433FF"/>
                </a:solidFill>
                <a:latin typeface="Cambria"/>
                <a:cs typeface="Cambria"/>
              </a:rPr>
              <a:t>Te</a:t>
            </a:r>
            <a:r>
              <a:rPr lang="en-US" sz="4000">
                <a:solidFill>
                  <a:srgbClr val="0433FF"/>
                </a:solidFill>
                <a:latin typeface="Cambria"/>
                <a:cs typeface="Cambria"/>
              </a:rPr>
              <a:t> </a:t>
            </a:r>
            <a:r>
              <a:rPr sz="4000">
                <a:solidFill>
                  <a:srgbClr val="0433FF"/>
                </a:solidFill>
                <a:latin typeface="Cambria"/>
                <a:cs typeface="Cambria"/>
              </a:rPr>
              <a:t>=</a:t>
            </a:r>
            <a:r>
              <a:rPr lang="en-US" sz="4000">
                <a:solidFill>
                  <a:srgbClr val="0433FF"/>
                </a:solidFill>
                <a:latin typeface="Cambria"/>
                <a:cs typeface="Cambria"/>
              </a:rPr>
              <a:t> </a:t>
            </a:r>
            <a:r>
              <a:rPr sz="4000">
                <a:solidFill>
                  <a:srgbClr val="0433FF"/>
                </a:solidFill>
                <a:latin typeface="Cambria"/>
                <a:cs typeface="Cambria"/>
              </a:rPr>
              <a:t>[MuTe(y)</a:t>
            </a:r>
            <a:r>
              <a:rPr lang="en-US" sz="4000">
                <a:solidFill>
                  <a:srgbClr val="0433FF"/>
                </a:solidFill>
                <a:latin typeface="Cambria"/>
                <a:cs typeface="Cambria"/>
              </a:rPr>
              <a:t> </a:t>
            </a:r>
            <a:r>
              <a:rPr sz="4000">
                <a:solidFill>
                  <a:srgbClr val="0433FF"/>
                </a:solidFill>
                <a:latin typeface="Cambria"/>
                <a:cs typeface="Cambria"/>
              </a:rPr>
              <a:t>for</a:t>
            </a:r>
            <a:r>
              <a:rPr lang="en-US" sz="4000">
                <a:solidFill>
                  <a:srgbClr val="0433FF"/>
                </a:solidFill>
                <a:latin typeface="Cambria"/>
                <a:cs typeface="Cambria"/>
              </a:rPr>
              <a:t> </a:t>
            </a:r>
            <a:r>
              <a:rPr sz="4000">
                <a:solidFill>
                  <a:srgbClr val="0433FF"/>
                </a:solidFill>
                <a:latin typeface="Cambria"/>
                <a:cs typeface="Cambria"/>
              </a:rPr>
              <a:t>y</a:t>
            </a:r>
            <a:r>
              <a:rPr lang="en-US" sz="4000">
                <a:solidFill>
                  <a:srgbClr val="0433FF"/>
                </a:solidFill>
                <a:latin typeface="Cambria"/>
                <a:cs typeface="Cambria"/>
              </a:rPr>
              <a:t> </a:t>
            </a:r>
            <a:r>
              <a:rPr sz="4000">
                <a:solidFill>
                  <a:srgbClr val="0433FF"/>
                </a:solidFill>
                <a:latin typeface="Cambria"/>
                <a:cs typeface="Cambria"/>
              </a:rPr>
              <a:t>in</a:t>
            </a:r>
            <a:r>
              <a:rPr lang="en-US" sz="4000" dirty="0">
                <a:solidFill>
                  <a:srgbClr val="0433FF"/>
                </a:solidFill>
                <a:latin typeface="Cambria"/>
                <a:cs typeface="Cambria"/>
              </a:rPr>
              <a:t> </a:t>
            </a:r>
            <a:r>
              <a:rPr sz="4000">
                <a:solidFill>
                  <a:srgbClr val="0433FF"/>
                </a:solidFill>
                <a:latin typeface="Cambria"/>
                <a:cs typeface="Cambria"/>
              </a:rPr>
              <a:t>T]</a:t>
            </a:r>
            <a:endParaRPr lang="en-US" sz="4000">
              <a:solidFill>
                <a:srgbClr val="0433FF"/>
              </a:solidFill>
              <a:latin typeface="Cambria"/>
              <a:cs typeface="Cambria"/>
            </a:endParaRPr>
          </a:p>
          <a:p>
            <a:pPr marL="12700" marR="5080">
              <a:lnSpc>
                <a:spcPct val="150000"/>
              </a:lnSpc>
            </a:pPr>
            <a:r>
              <a:rPr lang="en-US" sz="4000">
                <a:solidFill>
                  <a:srgbClr val="0433FF"/>
                </a:solidFill>
                <a:latin typeface="Cambria"/>
                <a:cs typeface="Cambria"/>
              </a:rPr>
              <a:t>plt.plot(T, Tf)</a:t>
            </a:r>
            <a:endParaRPr lang="en-US" sz="4000">
              <a:latin typeface="Cambria"/>
              <a:cs typeface="Cambria"/>
            </a:endParaRPr>
          </a:p>
          <a:p>
            <a:pPr marL="12700" marR="5080">
              <a:lnSpc>
                <a:spcPct val="150000"/>
              </a:lnSpc>
            </a:pPr>
            <a:r>
              <a:rPr lang="en-US" sz="4000">
                <a:solidFill>
                  <a:srgbClr val="0433FF"/>
                </a:solidFill>
                <a:latin typeface="Cambria"/>
                <a:cs typeface="Cambria"/>
              </a:rPr>
              <a:t>plt.plot(T, Te)</a:t>
            </a:r>
            <a:endParaRPr lang="en-US" sz="4000">
              <a:latin typeface="Cambria"/>
              <a:cs typeface="Cambria"/>
            </a:endParaRPr>
          </a:p>
          <a:p>
            <a:pPr marL="12700" marR="5080">
              <a:lnSpc>
                <a:spcPct val="150000"/>
              </a:lnSpc>
            </a:pPr>
            <a:r>
              <a:rPr lang="en-US" sz="4000">
                <a:solidFill>
                  <a:srgbClr val="0433FF"/>
                </a:solidFill>
                <a:latin typeface="Cambria"/>
                <a:cs typeface="Cambria"/>
              </a:rPr>
              <a:t>plt.show()</a:t>
            </a:r>
            <a:endParaRPr lang="en-US" sz="4000">
              <a:latin typeface="Cambria"/>
              <a:cs typeface="Cambria"/>
            </a:endParaRPr>
          </a:p>
        </p:txBody>
      </p:sp>
      <p:sp>
        <p:nvSpPr>
          <p:cNvPr id="6" name="object 6"/>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7" name="object 7"/>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29</a:t>
            </a:fld>
            <a:endParaRPr spc="1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object 5"/>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3</a:t>
            </a:fld>
            <a:endParaRPr spc="15" dirty="0"/>
          </a:p>
        </p:txBody>
      </p:sp>
      <p:sp>
        <p:nvSpPr>
          <p:cNvPr id="2" name="object 2"/>
          <p:cNvSpPr txBox="1">
            <a:spLocks noGrp="1"/>
          </p:cNvSpPr>
          <p:nvPr>
            <p:ph type="title"/>
          </p:nvPr>
        </p:nvSpPr>
        <p:spPr>
          <a:xfrm>
            <a:off x="1023916" y="773831"/>
            <a:ext cx="1192373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Khái niệm điều khiển mờ</a:t>
            </a:r>
            <a:endParaRPr sz="7000">
              <a:latin typeface="Cambria"/>
              <a:cs typeface="Cambria"/>
            </a:endParaRPr>
          </a:p>
        </p:txBody>
      </p:sp>
      <p:sp>
        <p:nvSpPr>
          <p:cNvPr id="3" name="object 3"/>
          <p:cNvSpPr txBox="1"/>
          <p:nvPr/>
        </p:nvSpPr>
        <p:spPr>
          <a:xfrm>
            <a:off x="1023916" y="2382777"/>
            <a:ext cx="18476933" cy="7369809"/>
          </a:xfrm>
          <a:prstGeom prst="rect">
            <a:avLst/>
          </a:prstGeom>
        </p:spPr>
        <p:txBody>
          <a:bodyPr vert="horz" wrap="square" lIns="0" tIns="45720" rIns="0" bIns="0" rtlCol="0">
            <a:spAutoFit/>
          </a:bodyPr>
          <a:lstStyle/>
          <a:p>
            <a:pPr marL="514984" marR="5080" indent="-502920">
              <a:lnSpc>
                <a:spcPts val="5030"/>
              </a:lnSpc>
              <a:spcBef>
                <a:spcPts val="360"/>
              </a:spcBef>
              <a:buSzPct val="123529"/>
              <a:buChar char="•"/>
              <a:tabLst>
                <a:tab pos="515620" algn="l"/>
              </a:tabLst>
            </a:pPr>
            <a:r>
              <a:rPr sz="4250">
                <a:latin typeface="Cambria"/>
                <a:cs typeface="Cambria"/>
              </a:rPr>
              <a:t>Đi</a:t>
            </a:r>
            <a:r>
              <a:rPr lang="en-US" sz="4250">
                <a:latin typeface="Cambria"/>
                <a:cs typeface="Cambria"/>
              </a:rPr>
              <a:t>ề</a:t>
            </a:r>
            <a:r>
              <a:rPr sz="4250">
                <a:latin typeface="Cambria"/>
                <a:cs typeface="Cambria"/>
              </a:rPr>
              <a:t>u khi</a:t>
            </a:r>
            <a:r>
              <a:rPr lang="en-US" sz="4250">
                <a:latin typeface="Cambria"/>
                <a:cs typeface="Cambria"/>
              </a:rPr>
              <a:t>ể</a:t>
            </a:r>
            <a:r>
              <a:rPr sz="4250">
                <a:latin typeface="Cambria"/>
                <a:cs typeface="Cambria"/>
              </a:rPr>
              <a:t>n </a:t>
            </a:r>
            <a:r>
              <a:rPr sz="4250" dirty="0">
                <a:latin typeface="Cambria"/>
                <a:cs typeface="Cambria"/>
              </a:rPr>
              <a:t>mờ (</a:t>
            </a:r>
            <a:r>
              <a:rPr sz="4250" i="1" dirty="0">
                <a:latin typeface="Cambria"/>
                <a:cs typeface="Cambria"/>
              </a:rPr>
              <a:t>Fuzzy Control</a:t>
            </a:r>
            <a:r>
              <a:rPr sz="4250" dirty="0">
                <a:latin typeface="Cambria"/>
                <a:cs typeface="Cambria"/>
              </a:rPr>
              <a:t>) </a:t>
            </a:r>
            <a:r>
              <a:rPr sz="4250">
                <a:latin typeface="Cambria"/>
                <a:cs typeface="Cambria"/>
              </a:rPr>
              <a:t>là m</a:t>
            </a:r>
            <a:r>
              <a:rPr lang="en-US" sz="4250">
                <a:latin typeface="Cambria"/>
                <a:cs typeface="Cambria"/>
              </a:rPr>
              <a:t>ộ</a:t>
            </a:r>
            <a:r>
              <a:rPr sz="4250">
                <a:latin typeface="Cambria"/>
                <a:cs typeface="Cambria"/>
              </a:rPr>
              <a:t>t </a:t>
            </a:r>
            <a:r>
              <a:rPr sz="4250" dirty="0">
                <a:latin typeface="Cambria"/>
                <a:cs typeface="Cambria"/>
              </a:rPr>
              <a:t>lı̃nh vực ứng dụng </a:t>
            </a:r>
            <a:r>
              <a:rPr sz="4250">
                <a:latin typeface="Cambria"/>
                <a:cs typeface="Cambria"/>
              </a:rPr>
              <a:t>được Zad</a:t>
            </a:r>
            <a:r>
              <a:rPr lang="en-US" sz="4250">
                <a:latin typeface="Cambria"/>
                <a:cs typeface="Cambria"/>
              </a:rPr>
              <a:t>ễ</a:t>
            </a:r>
            <a:r>
              <a:rPr sz="4250">
                <a:latin typeface="Cambria"/>
                <a:cs typeface="Cambria"/>
              </a:rPr>
              <a:t> đ</a:t>
            </a:r>
            <a:r>
              <a:rPr lang="en-US" sz="4250">
                <a:latin typeface="Cambria"/>
                <a:cs typeface="Cambria"/>
              </a:rPr>
              <a:t>ề</a:t>
            </a:r>
            <a:r>
              <a:rPr sz="4250">
                <a:latin typeface="Cambria"/>
                <a:cs typeface="Cambria"/>
              </a:rPr>
              <a:t> c</a:t>
            </a:r>
            <a:r>
              <a:rPr lang="en-US" sz="4250">
                <a:latin typeface="Cambria"/>
                <a:cs typeface="Cambria"/>
              </a:rPr>
              <a:t>ậ</a:t>
            </a:r>
            <a:r>
              <a:rPr sz="4250">
                <a:latin typeface="Cambria"/>
                <a:cs typeface="Cambria"/>
              </a:rPr>
              <a:t>p</a:t>
            </a:r>
            <a:r>
              <a:rPr lang="en-US" sz="4250">
                <a:latin typeface="Cambria"/>
                <a:cs typeface="Cambria"/>
              </a:rPr>
              <a:t> </a:t>
            </a:r>
            <a:r>
              <a:rPr sz="4250">
                <a:latin typeface="Cambria"/>
                <a:cs typeface="Cambria"/>
              </a:rPr>
              <a:t>đ</a:t>
            </a:r>
            <a:r>
              <a:rPr lang="en-US" sz="4250">
                <a:latin typeface="Cambria"/>
                <a:cs typeface="Cambria"/>
              </a:rPr>
              <a:t>ế</a:t>
            </a:r>
            <a:r>
              <a:rPr sz="4250">
                <a:latin typeface="Cambria"/>
                <a:cs typeface="Cambria"/>
              </a:rPr>
              <a:t>n </a:t>
            </a:r>
            <a:r>
              <a:rPr sz="4250" dirty="0">
                <a:latin typeface="Cambria"/>
                <a:cs typeface="Cambria"/>
              </a:rPr>
              <a:t>như là những ứng </a:t>
            </a:r>
            <a:r>
              <a:rPr sz="4250">
                <a:latin typeface="Cambria"/>
                <a:cs typeface="Cambria"/>
              </a:rPr>
              <a:t>dụng đ</a:t>
            </a:r>
            <a:r>
              <a:rPr lang="en-US" sz="4250">
                <a:latin typeface="Cambria"/>
                <a:cs typeface="Cambria"/>
              </a:rPr>
              <a:t>ầ</a:t>
            </a:r>
            <a:r>
              <a:rPr sz="4250">
                <a:latin typeface="Cambria"/>
                <a:cs typeface="Cambria"/>
              </a:rPr>
              <a:t>u </a:t>
            </a:r>
            <a:r>
              <a:rPr sz="4250" dirty="0">
                <a:latin typeface="Cambria"/>
                <a:cs typeface="Cambria"/>
              </a:rPr>
              <a:t>tiên</a:t>
            </a:r>
            <a:r>
              <a:rPr sz="4250">
                <a:latin typeface="Cambria"/>
                <a:cs typeface="Cambria"/>
              </a:rPr>
              <a:t>, r</a:t>
            </a:r>
            <a:r>
              <a:rPr lang="en-US" sz="4250">
                <a:latin typeface="Cambria"/>
                <a:cs typeface="Cambria"/>
              </a:rPr>
              <a:t>ồ</a:t>
            </a:r>
            <a:r>
              <a:rPr sz="4250">
                <a:latin typeface="Cambria"/>
                <a:cs typeface="Cambria"/>
              </a:rPr>
              <a:t>i </a:t>
            </a:r>
            <a:r>
              <a:rPr sz="4250" dirty="0">
                <a:latin typeface="Cambria"/>
                <a:cs typeface="Cambria"/>
              </a:rPr>
              <a:t>sau đó </a:t>
            </a:r>
            <a:r>
              <a:rPr sz="4250">
                <a:latin typeface="Cambria"/>
                <a:cs typeface="Cambria"/>
              </a:rPr>
              <a:t>được c</a:t>
            </a:r>
            <a:r>
              <a:rPr lang="en-US" sz="4250">
                <a:latin typeface="Cambria"/>
                <a:cs typeface="Cambria"/>
              </a:rPr>
              <a:t>ộ</a:t>
            </a:r>
            <a:r>
              <a:rPr sz="4250">
                <a:latin typeface="Cambria"/>
                <a:cs typeface="Cambria"/>
              </a:rPr>
              <a:t>ng</a:t>
            </a:r>
            <a:r>
              <a:rPr lang="en-US" sz="4250">
                <a:latin typeface="Cambria"/>
                <a:cs typeface="Cambria"/>
              </a:rPr>
              <a:t> </a:t>
            </a:r>
            <a:r>
              <a:rPr sz="4250">
                <a:latin typeface="Cambria"/>
                <a:cs typeface="Cambria"/>
              </a:rPr>
              <a:t>đ</a:t>
            </a:r>
            <a:r>
              <a:rPr lang="en-US" sz="4250">
                <a:latin typeface="Cambria"/>
                <a:cs typeface="Cambria"/>
              </a:rPr>
              <a:t>ồ</a:t>
            </a:r>
            <a:r>
              <a:rPr sz="4250">
                <a:latin typeface="Cambria"/>
                <a:cs typeface="Cambria"/>
              </a:rPr>
              <a:t>ng các nhà</a:t>
            </a:r>
            <a:r>
              <a:rPr lang="en-US" sz="4250">
                <a:latin typeface="Cambria"/>
                <a:cs typeface="Cambria"/>
              </a:rPr>
              <a:t> </a:t>
            </a:r>
            <a:r>
              <a:rPr sz="4250">
                <a:latin typeface="Cambria"/>
                <a:cs typeface="Cambria"/>
              </a:rPr>
              <a:t>khoa </a:t>
            </a:r>
            <a:r>
              <a:rPr sz="4250" dirty="0">
                <a:latin typeface="Cambria"/>
                <a:cs typeface="Cambria"/>
              </a:rPr>
              <a:t>học Châ</a:t>
            </a:r>
            <a:r>
              <a:rPr sz="4250">
                <a:latin typeface="Cambria"/>
                <a:cs typeface="Cambria"/>
              </a:rPr>
              <a:t>u </a:t>
            </a:r>
            <a:r>
              <a:rPr lang="en-US" sz="4250">
                <a:latin typeface="Cambria"/>
                <a:cs typeface="Cambria"/>
              </a:rPr>
              <a:t>Âu</a:t>
            </a:r>
            <a:r>
              <a:rPr sz="4250">
                <a:latin typeface="Cambria"/>
                <a:cs typeface="Cambria"/>
              </a:rPr>
              <a:t> phát tri</a:t>
            </a:r>
            <a:r>
              <a:rPr lang="en-US" sz="4250">
                <a:latin typeface="Cambria"/>
                <a:cs typeface="Cambria"/>
              </a:rPr>
              <a:t>ể</a:t>
            </a:r>
            <a:r>
              <a:rPr sz="4250">
                <a:latin typeface="Cambria"/>
                <a:cs typeface="Cambria"/>
              </a:rPr>
              <a:t>n</a:t>
            </a:r>
            <a:r>
              <a:rPr sz="4250" dirty="0">
                <a:latin typeface="Cambria"/>
                <a:cs typeface="Cambria"/>
              </a:rPr>
              <a:t>.</a:t>
            </a:r>
            <a:endParaRPr sz="4250">
              <a:latin typeface="Cambria"/>
              <a:cs typeface="Cambria"/>
            </a:endParaRPr>
          </a:p>
          <a:p>
            <a:pPr marL="514984" marR="121920" indent="-502920">
              <a:lnSpc>
                <a:spcPts val="5030"/>
              </a:lnSpc>
              <a:spcBef>
                <a:spcPts val="2475"/>
              </a:spcBef>
              <a:buSzPct val="123529"/>
              <a:buChar char="•"/>
              <a:tabLst>
                <a:tab pos="515620" algn="l"/>
              </a:tabLst>
            </a:pPr>
            <a:r>
              <a:rPr sz="4250">
                <a:latin typeface="Cambria"/>
                <a:cs typeface="Cambria"/>
              </a:rPr>
              <a:t>Thực ch</a:t>
            </a:r>
            <a:r>
              <a:rPr lang="en-US" sz="4250">
                <a:latin typeface="Cambria"/>
                <a:cs typeface="Cambria"/>
              </a:rPr>
              <a:t>ấ</a:t>
            </a:r>
            <a:r>
              <a:rPr sz="4250">
                <a:latin typeface="Cambria"/>
                <a:cs typeface="Cambria"/>
              </a:rPr>
              <a:t>t đi</a:t>
            </a:r>
            <a:r>
              <a:rPr lang="en-US" sz="4250">
                <a:latin typeface="Cambria"/>
                <a:cs typeface="Cambria"/>
              </a:rPr>
              <a:t>ề</a:t>
            </a:r>
            <a:r>
              <a:rPr sz="4250">
                <a:latin typeface="Cambria"/>
                <a:cs typeface="Cambria"/>
              </a:rPr>
              <a:t>u khi</a:t>
            </a:r>
            <a:r>
              <a:rPr lang="en-US" sz="4250">
                <a:latin typeface="Cambria"/>
                <a:cs typeface="Cambria"/>
              </a:rPr>
              <a:t>ể</a:t>
            </a:r>
            <a:r>
              <a:rPr sz="4250">
                <a:latin typeface="Cambria"/>
                <a:cs typeface="Cambria"/>
              </a:rPr>
              <a:t>n </a:t>
            </a:r>
            <a:r>
              <a:rPr sz="4250" dirty="0">
                <a:latin typeface="Cambria"/>
                <a:cs typeface="Cambria"/>
              </a:rPr>
              <a:t>mờ là </a:t>
            </a:r>
            <a:r>
              <a:rPr sz="4250" b="1" i="1" dirty="0">
                <a:latin typeface="Cambria"/>
                <a:cs typeface="Cambria"/>
              </a:rPr>
              <a:t>điều khiển dựa trên lập luận mờ </a:t>
            </a:r>
            <a:r>
              <a:rPr sz="4250" dirty="0">
                <a:latin typeface="Cambria"/>
                <a:cs typeface="Cambria"/>
              </a:rPr>
              <a:t>(</a:t>
            </a:r>
            <a:r>
              <a:rPr sz="4250" i="1">
                <a:latin typeface="Cambria"/>
                <a:cs typeface="Cambria"/>
              </a:rPr>
              <a:t>Fuzzy Logic</a:t>
            </a:r>
            <a:r>
              <a:rPr lang="en-US" sz="4250" i="1">
                <a:latin typeface="Cambria"/>
                <a:cs typeface="Cambria"/>
              </a:rPr>
              <a:t> </a:t>
            </a:r>
            <a:r>
              <a:rPr sz="4250" i="1">
                <a:latin typeface="Cambria"/>
                <a:cs typeface="Cambria"/>
              </a:rPr>
              <a:t>Control</a:t>
            </a:r>
            <a:r>
              <a:rPr sz="4250" dirty="0">
                <a:latin typeface="Cambria"/>
                <a:cs typeface="Cambria"/>
              </a:rPr>
              <a:t>).</a:t>
            </a:r>
            <a:endParaRPr sz="4250">
              <a:latin typeface="Cambria"/>
              <a:cs typeface="Cambria"/>
            </a:endParaRPr>
          </a:p>
          <a:p>
            <a:pPr marL="514984" marR="252095" indent="-502920">
              <a:lnSpc>
                <a:spcPts val="5030"/>
              </a:lnSpc>
              <a:spcBef>
                <a:spcPts val="2470"/>
              </a:spcBef>
              <a:buSzPct val="123529"/>
              <a:buChar char="•"/>
              <a:tabLst>
                <a:tab pos="515620" algn="l"/>
              </a:tabLst>
            </a:pPr>
            <a:r>
              <a:rPr sz="4250" dirty="0">
                <a:latin typeface="Cambria"/>
                <a:cs typeface="Cambria"/>
              </a:rPr>
              <a:t>Nên mục tiêu </a:t>
            </a:r>
            <a:r>
              <a:rPr sz="4250">
                <a:latin typeface="Cambria"/>
                <a:cs typeface="Cambria"/>
              </a:rPr>
              <a:t>của đi</a:t>
            </a:r>
            <a:r>
              <a:rPr lang="en-US" sz="4250">
                <a:latin typeface="Cambria"/>
                <a:cs typeface="Cambria"/>
              </a:rPr>
              <a:t>ề</a:t>
            </a:r>
            <a:r>
              <a:rPr sz="4250">
                <a:latin typeface="Cambria"/>
                <a:cs typeface="Cambria"/>
              </a:rPr>
              <a:t>u khi</a:t>
            </a:r>
            <a:r>
              <a:rPr lang="en-US" sz="4250">
                <a:latin typeface="Cambria"/>
                <a:cs typeface="Cambria"/>
              </a:rPr>
              <a:t>ể</a:t>
            </a:r>
            <a:r>
              <a:rPr sz="4250">
                <a:latin typeface="Cambria"/>
                <a:cs typeface="Cambria"/>
              </a:rPr>
              <a:t>n </a:t>
            </a:r>
            <a:r>
              <a:rPr sz="4250" dirty="0">
                <a:latin typeface="Cambria"/>
                <a:cs typeface="Cambria"/>
              </a:rPr>
              <a:t>mờ là quản lý </a:t>
            </a:r>
            <a:r>
              <a:rPr sz="4250">
                <a:latin typeface="Cambria"/>
                <a:cs typeface="Cambria"/>
              </a:rPr>
              <a:t>các ti</a:t>
            </a:r>
            <a:r>
              <a:rPr lang="en-US" sz="4250">
                <a:latin typeface="Cambria"/>
                <a:cs typeface="Cambria"/>
              </a:rPr>
              <a:t>ế</a:t>
            </a:r>
            <a:r>
              <a:rPr sz="4250">
                <a:latin typeface="Cambria"/>
                <a:cs typeface="Cambria"/>
              </a:rPr>
              <a:t>n </a:t>
            </a:r>
            <a:r>
              <a:rPr sz="4250" dirty="0">
                <a:latin typeface="Cambria"/>
                <a:cs typeface="Cambria"/>
              </a:rPr>
              <a:t>trı̀nh </a:t>
            </a:r>
            <a:r>
              <a:rPr sz="4250">
                <a:latin typeface="Cambria"/>
                <a:cs typeface="Cambria"/>
              </a:rPr>
              <a:t>theo m</a:t>
            </a:r>
            <a:r>
              <a:rPr lang="vi-VN" sz="4250">
                <a:latin typeface="Cambria"/>
                <a:cs typeface="Cambria"/>
              </a:rPr>
              <a:t>ệ</a:t>
            </a:r>
            <a:r>
              <a:rPr sz="4250">
                <a:latin typeface="Cambria"/>
                <a:cs typeface="Cambria"/>
              </a:rPr>
              <a:t>nh l</a:t>
            </a:r>
            <a:r>
              <a:rPr lang="vi-VN" sz="4250">
                <a:latin typeface="Cambria"/>
                <a:cs typeface="Cambria"/>
              </a:rPr>
              <a:t>ệ</a:t>
            </a:r>
            <a:r>
              <a:rPr sz="4250">
                <a:latin typeface="Cambria"/>
                <a:cs typeface="Cambria"/>
              </a:rPr>
              <a:t>nh</a:t>
            </a:r>
            <a:r>
              <a:rPr lang="en-US" sz="4250">
                <a:latin typeface="Cambria"/>
                <a:cs typeface="Cambria"/>
              </a:rPr>
              <a:t> </a:t>
            </a:r>
            <a:r>
              <a:rPr sz="4250">
                <a:latin typeface="Cambria"/>
                <a:cs typeface="Cambria"/>
              </a:rPr>
              <a:t>tho</a:t>
            </a:r>
            <a:r>
              <a:rPr sz="4250" dirty="0">
                <a:latin typeface="Cambria"/>
                <a:cs typeface="Cambria"/>
              </a:rPr>
              <a:t>̂ng </a:t>
            </a:r>
            <a:r>
              <a:rPr sz="4250">
                <a:latin typeface="Cambria"/>
                <a:cs typeface="Cambria"/>
              </a:rPr>
              <a:t>qua vi</a:t>
            </a:r>
            <a:r>
              <a:rPr lang="vi-VN" sz="4250">
                <a:latin typeface="Cambria"/>
                <a:cs typeface="Cambria"/>
              </a:rPr>
              <a:t>ệ</a:t>
            </a:r>
            <a:r>
              <a:rPr sz="4250">
                <a:latin typeface="Cambria"/>
                <a:cs typeface="Cambria"/>
              </a:rPr>
              <a:t>c tác đ</a:t>
            </a:r>
            <a:r>
              <a:rPr lang="en-US" sz="4250">
                <a:latin typeface="Cambria"/>
                <a:cs typeface="Cambria"/>
              </a:rPr>
              <a:t>ộ</a:t>
            </a:r>
            <a:r>
              <a:rPr sz="4250">
                <a:latin typeface="Cambria"/>
                <a:cs typeface="Cambria"/>
              </a:rPr>
              <a:t>ng </a:t>
            </a:r>
            <a:r>
              <a:rPr sz="4250" dirty="0">
                <a:latin typeface="Cambria"/>
                <a:cs typeface="Cambria"/>
              </a:rPr>
              <a:t>lên các đại lượng mô </a:t>
            </a:r>
            <a:r>
              <a:rPr sz="4250">
                <a:latin typeface="Cambria"/>
                <a:cs typeface="Cambria"/>
              </a:rPr>
              <a:t>tả ti</a:t>
            </a:r>
            <a:r>
              <a:rPr lang="en-US" sz="4250">
                <a:latin typeface="Cambria"/>
                <a:cs typeface="Cambria"/>
              </a:rPr>
              <a:t>ế</a:t>
            </a:r>
            <a:r>
              <a:rPr sz="4250">
                <a:latin typeface="Cambria"/>
                <a:cs typeface="Cambria"/>
              </a:rPr>
              <a:t>n </a:t>
            </a:r>
            <a:r>
              <a:rPr sz="4250" dirty="0">
                <a:latin typeface="Cambria"/>
                <a:cs typeface="Cambria"/>
              </a:rPr>
              <a:t>trı̀nh </a:t>
            </a:r>
            <a:r>
              <a:rPr sz="4250" i="1" dirty="0">
                <a:latin typeface="Cambria"/>
                <a:cs typeface="Cambria"/>
              </a:rPr>
              <a:t>dựa trên </a:t>
            </a:r>
            <a:r>
              <a:rPr sz="4250" i="1">
                <a:latin typeface="Cambria"/>
                <a:cs typeface="Cambria"/>
              </a:rPr>
              <a:t>tri thức</a:t>
            </a:r>
            <a:r>
              <a:rPr lang="en-US" sz="4250" i="1">
                <a:latin typeface="Cambria"/>
                <a:cs typeface="Cambria"/>
              </a:rPr>
              <a:t> </a:t>
            </a:r>
            <a:r>
              <a:rPr sz="4250" i="1">
                <a:latin typeface="Cambria"/>
                <a:cs typeface="Cambria"/>
              </a:rPr>
              <a:t>chuyên gia </a:t>
            </a:r>
            <a:r>
              <a:rPr sz="4250">
                <a:latin typeface="Cambria"/>
                <a:cs typeface="Cambria"/>
              </a:rPr>
              <a:t>ho</a:t>
            </a:r>
            <a:r>
              <a:rPr lang="en-US" sz="4250">
                <a:latin typeface="Cambria"/>
                <a:cs typeface="Cambria"/>
              </a:rPr>
              <a:t>ặ</a:t>
            </a:r>
            <a:r>
              <a:rPr sz="4250">
                <a:latin typeface="Cambria"/>
                <a:cs typeface="Cambria"/>
              </a:rPr>
              <a:t>c </a:t>
            </a:r>
            <a:r>
              <a:rPr sz="4250" dirty="0">
                <a:latin typeface="Cambria"/>
                <a:cs typeface="Cambria"/>
              </a:rPr>
              <a:t>các </a:t>
            </a:r>
            <a:r>
              <a:rPr sz="4250" i="1" dirty="0">
                <a:latin typeface="Cambria"/>
                <a:cs typeface="Cambria"/>
              </a:rPr>
              <a:t>nhà kỹ thuật có kinh nghiệm</a:t>
            </a:r>
            <a:r>
              <a:rPr sz="4250" dirty="0">
                <a:latin typeface="Cambria"/>
                <a:cs typeface="Cambria"/>
              </a:rPr>
              <a:t>.</a:t>
            </a:r>
            <a:endParaRPr sz="4250">
              <a:latin typeface="Cambria"/>
              <a:cs typeface="Cambria"/>
            </a:endParaRPr>
          </a:p>
          <a:p>
            <a:pPr marL="514984" marR="257175" indent="-502920">
              <a:lnSpc>
                <a:spcPts val="5030"/>
              </a:lnSpc>
              <a:spcBef>
                <a:spcPts val="2420"/>
              </a:spcBef>
              <a:buSzPct val="123529"/>
              <a:buChar char="•"/>
              <a:tabLst>
                <a:tab pos="515620" algn="l"/>
              </a:tabLst>
            </a:pPr>
            <a:r>
              <a:rPr sz="4250" dirty="0">
                <a:latin typeface="Cambria"/>
                <a:cs typeface="Cambria"/>
              </a:rPr>
              <a:t>Đó là sự </a:t>
            </a:r>
            <a:r>
              <a:rPr sz="4250">
                <a:latin typeface="Cambria"/>
                <a:cs typeface="Cambria"/>
              </a:rPr>
              <a:t>khác bi</a:t>
            </a:r>
            <a:r>
              <a:rPr lang="vi-VN" sz="4250">
                <a:latin typeface="Cambria"/>
                <a:cs typeface="Cambria"/>
              </a:rPr>
              <a:t>ệ</a:t>
            </a:r>
            <a:r>
              <a:rPr sz="4250">
                <a:latin typeface="Cambria"/>
                <a:cs typeface="Cambria"/>
              </a:rPr>
              <a:t>t </a:t>
            </a:r>
            <a:r>
              <a:rPr sz="4250" dirty="0">
                <a:latin typeface="Cambria"/>
                <a:cs typeface="Cambria"/>
              </a:rPr>
              <a:t>so </a:t>
            </a:r>
            <a:r>
              <a:rPr sz="4250">
                <a:latin typeface="Cambria"/>
                <a:cs typeface="Cambria"/>
              </a:rPr>
              <a:t>với đi</a:t>
            </a:r>
            <a:r>
              <a:rPr lang="en-US" sz="4250">
                <a:latin typeface="Cambria"/>
                <a:cs typeface="Cambria"/>
              </a:rPr>
              <a:t>ề</a:t>
            </a:r>
            <a:r>
              <a:rPr sz="4250">
                <a:latin typeface="Cambria"/>
                <a:cs typeface="Cambria"/>
              </a:rPr>
              <a:t>u khi</a:t>
            </a:r>
            <a:r>
              <a:rPr lang="en-US" sz="4250">
                <a:latin typeface="Cambria"/>
                <a:cs typeface="Cambria"/>
              </a:rPr>
              <a:t>ể</a:t>
            </a:r>
            <a:r>
              <a:rPr sz="4250">
                <a:latin typeface="Cambria"/>
                <a:cs typeface="Cambria"/>
              </a:rPr>
              <a:t>n </a:t>
            </a:r>
            <a:r>
              <a:rPr sz="4250" dirty="0">
                <a:latin typeface="Cambria"/>
                <a:cs typeface="Cambria"/>
              </a:rPr>
              <a:t>thông thường chı̉ dựa trên các </a:t>
            </a:r>
            <a:r>
              <a:rPr sz="4250">
                <a:latin typeface="Cambria"/>
                <a:cs typeface="Cambria"/>
              </a:rPr>
              <a:t>tham s</a:t>
            </a:r>
            <a:r>
              <a:rPr lang="en-US" sz="4250">
                <a:latin typeface="Cambria"/>
                <a:cs typeface="Cambria"/>
              </a:rPr>
              <a:t>ố </a:t>
            </a:r>
            <a:r>
              <a:rPr sz="4250">
                <a:latin typeface="Cambria"/>
                <a:cs typeface="Cambria"/>
              </a:rPr>
              <a:t>v</a:t>
            </a:r>
            <a:r>
              <a:rPr lang="en-US" sz="4250">
                <a:latin typeface="Cambria"/>
                <a:cs typeface="Cambria"/>
              </a:rPr>
              <a:t>ậ</a:t>
            </a:r>
            <a:r>
              <a:rPr sz="4250">
                <a:latin typeface="Cambria"/>
                <a:cs typeface="Cambria"/>
              </a:rPr>
              <a:t>t</a:t>
            </a:r>
            <a:r>
              <a:rPr lang="en-US" sz="4250">
                <a:latin typeface="Cambria"/>
                <a:cs typeface="Cambria"/>
              </a:rPr>
              <a:t> </a:t>
            </a:r>
            <a:r>
              <a:rPr sz="4250">
                <a:latin typeface="Cambria"/>
                <a:cs typeface="Cambria"/>
              </a:rPr>
              <a:t>lý thu nh</a:t>
            </a:r>
            <a:r>
              <a:rPr lang="en-US" sz="4250">
                <a:latin typeface="Cambria"/>
                <a:cs typeface="Cambria"/>
              </a:rPr>
              <a:t>ậ</a:t>
            </a:r>
            <a:r>
              <a:rPr sz="4250">
                <a:latin typeface="Cambria"/>
                <a:cs typeface="Cambria"/>
              </a:rPr>
              <a:t>n </a:t>
            </a:r>
            <a:r>
              <a:rPr sz="4250" dirty="0">
                <a:latin typeface="Cambria"/>
                <a:cs typeface="Cambria"/>
              </a:rPr>
              <a:t>được.</a:t>
            </a:r>
            <a:endParaRPr sz="4250">
              <a:latin typeface="Cambria"/>
              <a:cs typeface="Cambri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17567" y="712258"/>
            <a:ext cx="4368622" cy="694421"/>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400">
                <a:latin typeface="Cambria"/>
                <a:cs typeface="Cambria"/>
              </a:rPr>
              <a:t>V</a:t>
            </a:r>
            <a:r>
              <a:rPr lang="en-US" sz="4400">
                <a:latin typeface="Cambria"/>
                <a:cs typeface="Cambria"/>
              </a:rPr>
              <a:t>ề</a:t>
            </a:r>
            <a:r>
              <a:rPr sz="4400">
                <a:latin typeface="Cambria"/>
                <a:cs typeface="Cambria"/>
              </a:rPr>
              <a:t> </a:t>
            </a:r>
            <a:r>
              <a:rPr sz="4400" dirty="0">
                <a:latin typeface="Cambria"/>
                <a:cs typeface="Cambria"/>
              </a:rPr>
              <a:t>thời gian:</a:t>
            </a:r>
            <a:endParaRPr sz="4400">
              <a:latin typeface="Cambria"/>
              <a:cs typeface="Cambria"/>
            </a:endParaRPr>
          </a:p>
        </p:txBody>
      </p:sp>
      <p:sp>
        <p:nvSpPr>
          <p:cNvPr id="26" name="object 26"/>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27" name="object 27"/>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30</a:t>
            </a:fld>
            <a:endParaRPr spc="15" dirty="0"/>
          </a:p>
        </p:txBody>
      </p:sp>
      <p:sp>
        <p:nvSpPr>
          <p:cNvPr id="22" name="object 22"/>
          <p:cNvSpPr txBox="1"/>
          <p:nvPr/>
        </p:nvSpPr>
        <p:spPr>
          <a:xfrm>
            <a:off x="10548863" y="712258"/>
            <a:ext cx="7338695" cy="2512867"/>
          </a:xfrm>
          <a:prstGeom prst="rect">
            <a:avLst/>
          </a:prstGeom>
        </p:spPr>
        <p:txBody>
          <a:bodyPr vert="horz" wrap="square" lIns="0" tIns="12065" rIns="0" bIns="0" rtlCol="0">
            <a:spAutoFit/>
          </a:bodyPr>
          <a:lstStyle/>
          <a:p>
            <a:pPr marL="12700">
              <a:lnSpc>
                <a:spcPts val="3875"/>
              </a:lnSpc>
              <a:spcBef>
                <a:spcPts val="95"/>
              </a:spcBef>
            </a:pPr>
            <a:r>
              <a:rPr sz="3600" spc="505" dirty="0">
                <a:solidFill>
                  <a:srgbClr val="0433FF"/>
                </a:solidFill>
                <a:latin typeface="Cambria"/>
                <a:cs typeface="Cambria"/>
              </a:rPr>
              <a:t>def	</a:t>
            </a:r>
            <a:r>
              <a:rPr sz="3600" spc="440" dirty="0">
                <a:solidFill>
                  <a:srgbClr val="0433FF"/>
                </a:solidFill>
                <a:latin typeface="Cambria"/>
                <a:cs typeface="Cambria"/>
              </a:rPr>
              <a:t>MuL(t):</a:t>
            </a:r>
            <a:endParaRPr sz="3600">
              <a:latin typeface="Cambria"/>
              <a:cs typeface="Cambria"/>
            </a:endParaRPr>
          </a:p>
          <a:p>
            <a:pPr marL="914400" marR="761365">
              <a:lnSpc>
                <a:spcPts val="3790"/>
              </a:lnSpc>
              <a:spcBef>
                <a:spcPts val="185"/>
              </a:spcBef>
            </a:pPr>
            <a:r>
              <a:rPr sz="3600" spc="1025">
                <a:solidFill>
                  <a:srgbClr val="0433FF"/>
                </a:solidFill>
                <a:latin typeface="Cambria"/>
                <a:cs typeface="Cambria"/>
              </a:rPr>
              <a:t>if</a:t>
            </a:r>
            <a:r>
              <a:rPr lang="en-US" sz="3600" spc="1025">
                <a:solidFill>
                  <a:srgbClr val="0433FF"/>
                </a:solidFill>
                <a:latin typeface="Cambria"/>
                <a:cs typeface="Cambria"/>
              </a:rPr>
              <a:t> </a:t>
            </a:r>
            <a:r>
              <a:rPr sz="3600" spc="155">
                <a:solidFill>
                  <a:srgbClr val="0433FF"/>
                </a:solidFill>
                <a:latin typeface="Cambria"/>
                <a:cs typeface="Cambria"/>
              </a:rPr>
              <a:t>0</a:t>
            </a:r>
            <a:r>
              <a:rPr lang="en-US" sz="3600" spc="155">
                <a:solidFill>
                  <a:srgbClr val="0433FF"/>
                </a:solidFill>
                <a:latin typeface="Cambria"/>
                <a:cs typeface="Cambria"/>
              </a:rPr>
              <a:t> </a:t>
            </a:r>
            <a:r>
              <a:rPr sz="3600" spc="155">
                <a:solidFill>
                  <a:srgbClr val="0433FF"/>
                </a:solidFill>
                <a:latin typeface="Cambria"/>
                <a:cs typeface="Cambria"/>
              </a:rPr>
              <a:t>&lt;=</a:t>
            </a:r>
            <a:r>
              <a:rPr lang="en-US" sz="3600" spc="155">
                <a:solidFill>
                  <a:srgbClr val="0433FF"/>
                </a:solidFill>
                <a:latin typeface="Cambria"/>
                <a:cs typeface="Cambria"/>
              </a:rPr>
              <a:t> </a:t>
            </a:r>
            <a:r>
              <a:rPr sz="3600" spc="865">
                <a:solidFill>
                  <a:srgbClr val="0433FF"/>
                </a:solidFill>
                <a:latin typeface="Cambria"/>
                <a:cs typeface="Cambria"/>
              </a:rPr>
              <a:t>t</a:t>
            </a:r>
            <a:r>
              <a:rPr lang="en-US" sz="3600" spc="865">
                <a:solidFill>
                  <a:srgbClr val="0433FF"/>
                </a:solidFill>
                <a:latin typeface="Cambria"/>
                <a:cs typeface="Cambria"/>
              </a:rPr>
              <a:t> </a:t>
            </a:r>
            <a:r>
              <a:rPr sz="3600" spc="220">
                <a:solidFill>
                  <a:srgbClr val="0433FF"/>
                </a:solidFill>
                <a:latin typeface="Cambria"/>
                <a:cs typeface="Cambria"/>
              </a:rPr>
              <a:t>and</a:t>
            </a:r>
            <a:r>
              <a:rPr lang="en-US" sz="3600" spc="220">
                <a:solidFill>
                  <a:srgbClr val="0433FF"/>
                </a:solidFill>
                <a:latin typeface="Cambria"/>
                <a:cs typeface="Cambria"/>
              </a:rPr>
              <a:t> </a:t>
            </a:r>
            <a:r>
              <a:rPr sz="3600" spc="865">
                <a:solidFill>
                  <a:srgbClr val="0433FF"/>
                </a:solidFill>
                <a:latin typeface="Cambria"/>
                <a:cs typeface="Cambria"/>
              </a:rPr>
              <a:t>t</a:t>
            </a:r>
            <a:r>
              <a:rPr lang="en-US" sz="3600" spc="865">
                <a:solidFill>
                  <a:srgbClr val="0433FF"/>
                </a:solidFill>
                <a:latin typeface="Cambria"/>
                <a:cs typeface="Cambria"/>
              </a:rPr>
              <a:t> </a:t>
            </a:r>
            <a:r>
              <a:rPr sz="3600" spc="155">
                <a:solidFill>
                  <a:srgbClr val="0433FF"/>
                </a:solidFill>
                <a:latin typeface="Cambria"/>
                <a:cs typeface="Cambria"/>
              </a:rPr>
              <a:t>&lt;=</a:t>
            </a:r>
            <a:r>
              <a:rPr lang="en-US" sz="3600" spc="155">
                <a:solidFill>
                  <a:srgbClr val="0433FF"/>
                </a:solidFill>
                <a:latin typeface="Cambria"/>
                <a:cs typeface="Cambria"/>
              </a:rPr>
              <a:t> </a:t>
            </a:r>
            <a:r>
              <a:rPr sz="3600" spc="375">
                <a:solidFill>
                  <a:srgbClr val="0433FF"/>
                </a:solidFill>
                <a:latin typeface="Cambria"/>
                <a:cs typeface="Cambria"/>
              </a:rPr>
              <a:t>20:</a:t>
            </a:r>
            <a:endParaRPr lang="en-US" sz="3600" spc="375">
              <a:solidFill>
                <a:srgbClr val="0433FF"/>
              </a:solidFill>
              <a:latin typeface="Cambria"/>
              <a:cs typeface="Cambria"/>
            </a:endParaRPr>
          </a:p>
          <a:p>
            <a:pPr marL="914400" marR="761365">
              <a:lnSpc>
                <a:spcPts val="3790"/>
              </a:lnSpc>
              <a:spcBef>
                <a:spcPts val="185"/>
              </a:spcBef>
            </a:pPr>
            <a:r>
              <a:rPr lang="en-US" sz="3600" spc="375">
                <a:solidFill>
                  <a:srgbClr val="0433FF"/>
                </a:solidFill>
                <a:latin typeface="Cambria"/>
                <a:cs typeface="Cambria"/>
              </a:rPr>
              <a:t>	</a:t>
            </a:r>
            <a:r>
              <a:rPr sz="3600" spc="465">
                <a:solidFill>
                  <a:srgbClr val="0433FF"/>
                </a:solidFill>
                <a:latin typeface="Cambria"/>
                <a:cs typeface="Cambria"/>
              </a:rPr>
              <a:t>return</a:t>
            </a:r>
            <a:r>
              <a:rPr lang="en-US" sz="3600" spc="465" dirty="0">
                <a:solidFill>
                  <a:srgbClr val="0433FF"/>
                </a:solidFill>
                <a:latin typeface="Cambria"/>
                <a:cs typeface="Cambria"/>
              </a:rPr>
              <a:t> </a:t>
            </a:r>
            <a:r>
              <a:rPr sz="3600" spc="155">
                <a:solidFill>
                  <a:srgbClr val="0433FF"/>
                </a:solidFill>
                <a:latin typeface="Cambria"/>
                <a:cs typeface="Cambria"/>
              </a:rPr>
              <a:t>0</a:t>
            </a:r>
            <a:endParaRPr sz="3600">
              <a:latin typeface="Cambria"/>
              <a:cs typeface="Cambria"/>
            </a:endParaRPr>
          </a:p>
          <a:p>
            <a:pPr marL="914400" marR="5080">
              <a:lnSpc>
                <a:spcPts val="3790"/>
              </a:lnSpc>
              <a:spcBef>
                <a:spcPts val="5"/>
              </a:spcBef>
            </a:pPr>
            <a:r>
              <a:rPr sz="3600" spc="880">
                <a:solidFill>
                  <a:srgbClr val="0433FF"/>
                </a:solidFill>
                <a:latin typeface="Cambria"/>
                <a:cs typeface="Cambria"/>
              </a:rPr>
              <a:t>elif</a:t>
            </a:r>
            <a:r>
              <a:rPr lang="en-US" sz="3600" spc="880">
                <a:solidFill>
                  <a:srgbClr val="0433FF"/>
                </a:solidFill>
                <a:latin typeface="Cambria"/>
                <a:cs typeface="Cambria"/>
              </a:rPr>
              <a:t> </a:t>
            </a:r>
            <a:r>
              <a:rPr sz="3600" spc="155">
                <a:solidFill>
                  <a:srgbClr val="0433FF"/>
                </a:solidFill>
                <a:latin typeface="Cambria"/>
                <a:cs typeface="Cambria"/>
              </a:rPr>
              <a:t>20</a:t>
            </a:r>
            <a:r>
              <a:rPr lang="en-US" sz="3600" spc="155">
                <a:solidFill>
                  <a:srgbClr val="0433FF"/>
                </a:solidFill>
                <a:latin typeface="Cambria"/>
                <a:cs typeface="Cambria"/>
              </a:rPr>
              <a:t> </a:t>
            </a:r>
            <a:r>
              <a:rPr sz="3600" spc="155">
                <a:solidFill>
                  <a:srgbClr val="0433FF"/>
                </a:solidFill>
                <a:latin typeface="Cambria"/>
                <a:cs typeface="Cambria"/>
              </a:rPr>
              <a:t>&lt;=</a:t>
            </a:r>
            <a:r>
              <a:rPr lang="en-US" sz="3600" spc="155">
                <a:solidFill>
                  <a:srgbClr val="0433FF"/>
                </a:solidFill>
                <a:latin typeface="Cambria"/>
                <a:cs typeface="Cambria"/>
              </a:rPr>
              <a:t> </a:t>
            </a:r>
            <a:r>
              <a:rPr sz="3600" spc="865">
                <a:solidFill>
                  <a:srgbClr val="0433FF"/>
                </a:solidFill>
                <a:latin typeface="Cambria"/>
                <a:cs typeface="Cambria"/>
              </a:rPr>
              <a:t>t</a:t>
            </a:r>
            <a:r>
              <a:rPr lang="en-US" sz="3600" spc="865">
                <a:solidFill>
                  <a:srgbClr val="0433FF"/>
                </a:solidFill>
                <a:latin typeface="Cambria"/>
                <a:cs typeface="Cambria"/>
              </a:rPr>
              <a:t> </a:t>
            </a:r>
            <a:r>
              <a:rPr sz="3600" spc="220">
                <a:solidFill>
                  <a:srgbClr val="0433FF"/>
                </a:solidFill>
                <a:latin typeface="Cambria"/>
                <a:cs typeface="Cambria"/>
              </a:rPr>
              <a:t>and</a:t>
            </a:r>
            <a:r>
              <a:rPr lang="en-US" sz="3600" spc="220">
                <a:solidFill>
                  <a:srgbClr val="0433FF"/>
                </a:solidFill>
                <a:latin typeface="Cambria"/>
                <a:cs typeface="Cambria"/>
              </a:rPr>
              <a:t> </a:t>
            </a:r>
            <a:r>
              <a:rPr sz="3600" spc="865">
                <a:solidFill>
                  <a:srgbClr val="0433FF"/>
                </a:solidFill>
                <a:latin typeface="Cambria"/>
                <a:cs typeface="Cambria"/>
              </a:rPr>
              <a:t>t</a:t>
            </a:r>
            <a:r>
              <a:rPr lang="en-US" sz="3600" spc="865">
                <a:solidFill>
                  <a:srgbClr val="0433FF"/>
                </a:solidFill>
                <a:latin typeface="Cambria"/>
                <a:cs typeface="Cambria"/>
              </a:rPr>
              <a:t> </a:t>
            </a:r>
            <a:r>
              <a:rPr sz="3600" spc="155">
                <a:solidFill>
                  <a:srgbClr val="0433FF"/>
                </a:solidFill>
                <a:latin typeface="Cambria"/>
                <a:cs typeface="Cambria"/>
              </a:rPr>
              <a:t>&lt;=</a:t>
            </a:r>
            <a:r>
              <a:rPr lang="en-US" sz="3600" spc="155">
                <a:solidFill>
                  <a:srgbClr val="0433FF"/>
                </a:solidFill>
                <a:latin typeface="Cambria"/>
                <a:cs typeface="Cambria"/>
              </a:rPr>
              <a:t> </a:t>
            </a:r>
            <a:r>
              <a:rPr sz="3600" spc="375">
                <a:solidFill>
                  <a:srgbClr val="0433FF"/>
                </a:solidFill>
                <a:latin typeface="Cambria"/>
                <a:cs typeface="Cambria"/>
              </a:rPr>
              <a:t>30:</a:t>
            </a:r>
            <a:endParaRPr lang="en-US" sz="3600" spc="375">
              <a:solidFill>
                <a:srgbClr val="0433FF"/>
              </a:solidFill>
              <a:latin typeface="Cambria"/>
              <a:cs typeface="Cambria"/>
            </a:endParaRPr>
          </a:p>
          <a:p>
            <a:pPr marL="914400" marR="5080">
              <a:lnSpc>
                <a:spcPts val="3790"/>
              </a:lnSpc>
              <a:spcBef>
                <a:spcPts val="5"/>
              </a:spcBef>
            </a:pPr>
            <a:r>
              <a:rPr lang="en-US" sz="3600" spc="375">
                <a:solidFill>
                  <a:srgbClr val="0433FF"/>
                </a:solidFill>
                <a:latin typeface="Cambria"/>
                <a:cs typeface="Cambria"/>
              </a:rPr>
              <a:t>	</a:t>
            </a:r>
            <a:r>
              <a:rPr sz="3600" spc="465">
                <a:solidFill>
                  <a:srgbClr val="0433FF"/>
                </a:solidFill>
                <a:latin typeface="Cambria"/>
                <a:cs typeface="Cambria"/>
              </a:rPr>
              <a:t>return</a:t>
            </a:r>
            <a:r>
              <a:rPr lang="en-US" sz="3600" spc="465">
                <a:solidFill>
                  <a:srgbClr val="0433FF"/>
                </a:solidFill>
                <a:latin typeface="Cambria"/>
                <a:cs typeface="Cambria"/>
              </a:rPr>
              <a:t> </a:t>
            </a:r>
            <a:r>
              <a:rPr sz="3600" spc="795">
                <a:solidFill>
                  <a:srgbClr val="0433FF"/>
                </a:solidFill>
                <a:latin typeface="Cambria"/>
                <a:cs typeface="Cambria"/>
              </a:rPr>
              <a:t>(</a:t>
            </a:r>
            <a:r>
              <a:rPr lang="en-US" sz="3600" spc="795">
                <a:solidFill>
                  <a:srgbClr val="0433FF"/>
                </a:solidFill>
                <a:latin typeface="Cambria"/>
                <a:cs typeface="Cambria"/>
              </a:rPr>
              <a:t>t - </a:t>
            </a:r>
            <a:r>
              <a:rPr sz="3600" spc="285">
                <a:solidFill>
                  <a:srgbClr val="0433FF"/>
                </a:solidFill>
                <a:latin typeface="Cambria"/>
                <a:cs typeface="Cambria"/>
              </a:rPr>
              <a:t>20</a:t>
            </a:r>
            <a:r>
              <a:rPr sz="3600" spc="285" dirty="0">
                <a:solidFill>
                  <a:srgbClr val="0433FF"/>
                </a:solidFill>
                <a:latin typeface="Cambria"/>
                <a:cs typeface="Cambria"/>
              </a:rPr>
              <a:t>)/10</a:t>
            </a:r>
            <a:endParaRPr sz="3600">
              <a:latin typeface="Cambria"/>
              <a:cs typeface="Cambria"/>
            </a:endParaRPr>
          </a:p>
        </p:txBody>
      </p:sp>
      <p:sp>
        <p:nvSpPr>
          <p:cNvPr id="23" name="object 23"/>
          <p:cNvSpPr txBox="1"/>
          <p:nvPr/>
        </p:nvSpPr>
        <p:spPr>
          <a:xfrm>
            <a:off x="10548862" y="3521075"/>
            <a:ext cx="7338695" cy="3487493"/>
          </a:xfrm>
          <a:prstGeom prst="rect">
            <a:avLst/>
          </a:prstGeom>
        </p:spPr>
        <p:txBody>
          <a:bodyPr vert="horz" wrap="square" lIns="0" tIns="12065" rIns="0" bIns="0" rtlCol="0">
            <a:spAutoFit/>
          </a:bodyPr>
          <a:lstStyle/>
          <a:p>
            <a:pPr marL="12700">
              <a:lnSpc>
                <a:spcPts val="3875"/>
              </a:lnSpc>
              <a:spcBef>
                <a:spcPts val="95"/>
              </a:spcBef>
            </a:pPr>
            <a:r>
              <a:rPr sz="3600" spc="505" dirty="0">
                <a:solidFill>
                  <a:srgbClr val="0433FF"/>
                </a:solidFill>
                <a:latin typeface="Cambria"/>
                <a:cs typeface="Cambria"/>
              </a:rPr>
              <a:t>def	</a:t>
            </a:r>
            <a:r>
              <a:rPr sz="3600" spc="310" dirty="0">
                <a:solidFill>
                  <a:srgbClr val="0433FF"/>
                </a:solidFill>
                <a:latin typeface="Cambria"/>
                <a:cs typeface="Cambria"/>
              </a:rPr>
              <a:t>MuM(t):</a:t>
            </a:r>
            <a:endParaRPr sz="3600">
              <a:latin typeface="Cambria"/>
              <a:cs typeface="Cambria"/>
            </a:endParaRPr>
          </a:p>
          <a:p>
            <a:pPr marL="914400" marR="761365">
              <a:lnSpc>
                <a:spcPts val="3790"/>
              </a:lnSpc>
              <a:spcBef>
                <a:spcPts val="185"/>
              </a:spcBef>
            </a:pPr>
            <a:r>
              <a:rPr lang="en-US" sz="3600" spc="1025">
                <a:solidFill>
                  <a:srgbClr val="0433FF"/>
                </a:solidFill>
                <a:latin typeface="Cambria"/>
                <a:cs typeface="Cambria"/>
              </a:rPr>
              <a:t>i</a:t>
            </a:r>
            <a:r>
              <a:rPr sz="3600" spc="1025">
                <a:solidFill>
                  <a:srgbClr val="0433FF"/>
                </a:solidFill>
                <a:latin typeface="Cambria"/>
                <a:cs typeface="Cambria"/>
              </a:rPr>
              <a:t>f</a:t>
            </a:r>
            <a:r>
              <a:rPr lang="en-US" sz="3600" spc="1025">
                <a:solidFill>
                  <a:srgbClr val="0433FF"/>
                </a:solidFill>
                <a:latin typeface="Cambria"/>
                <a:cs typeface="Cambria"/>
              </a:rPr>
              <a:t> </a:t>
            </a:r>
            <a:r>
              <a:rPr sz="3600" spc="155">
                <a:solidFill>
                  <a:srgbClr val="0433FF"/>
                </a:solidFill>
                <a:latin typeface="Cambria"/>
                <a:cs typeface="Cambria"/>
              </a:rPr>
              <a:t>0</a:t>
            </a:r>
            <a:r>
              <a:rPr lang="en-US" sz="3600" spc="155">
                <a:solidFill>
                  <a:srgbClr val="0433FF"/>
                </a:solidFill>
                <a:latin typeface="Cambria"/>
                <a:cs typeface="Cambria"/>
              </a:rPr>
              <a:t> </a:t>
            </a:r>
            <a:r>
              <a:rPr sz="3600" spc="155">
                <a:solidFill>
                  <a:srgbClr val="0433FF"/>
                </a:solidFill>
                <a:latin typeface="Cambria"/>
                <a:cs typeface="Cambria"/>
              </a:rPr>
              <a:t>&lt;=	</a:t>
            </a:r>
            <a:r>
              <a:rPr sz="3600" spc="865">
                <a:solidFill>
                  <a:srgbClr val="0433FF"/>
                </a:solidFill>
                <a:latin typeface="Cambria"/>
                <a:cs typeface="Cambria"/>
              </a:rPr>
              <a:t>t</a:t>
            </a:r>
            <a:r>
              <a:rPr lang="en-US" sz="3600" spc="865">
                <a:solidFill>
                  <a:srgbClr val="0433FF"/>
                </a:solidFill>
                <a:latin typeface="Cambria"/>
                <a:cs typeface="Cambria"/>
              </a:rPr>
              <a:t> </a:t>
            </a:r>
            <a:r>
              <a:rPr sz="3600" spc="220">
                <a:solidFill>
                  <a:srgbClr val="0433FF"/>
                </a:solidFill>
                <a:latin typeface="Cambria"/>
                <a:cs typeface="Cambria"/>
              </a:rPr>
              <a:t>and</a:t>
            </a:r>
            <a:r>
              <a:rPr lang="en-US" sz="3600" spc="220">
                <a:solidFill>
                  <a:srgbClr val="0433FF"/>
                </a:solidFill>
                <a:latin typeface="Cambria"/>
                <a:cs typeface="Cambria"/>
              </a:rPr>
              <a:t> </a:t>
            </a:r>
            <a:r>
              <a:rPr sz="3600" spc="865">
                <a:solidFill>
                  <a:srgbClr val="0433FF"/>
                </a:solidFill>
                <a:latin typeface="Cambria"/>
                <a:cs typeface="Cambria"/>
              </a:rPr>
              <a:t>t</a:t>
            </a:r>
            <a:r>
              <a:rPr lang="en-US" sz="3600" spc="865">
                <a:solidFill>
                  <a:srgbClr val="0433FF"/>
                </a:solidFill>
                <a:latin typeface="Cambria"/>
                <a:cs typeface="Cambria"/>
              </a:rPr>
              <a:t> </a:t>
            </a:r>
            <a:r>
              <a:rPr sz="3600" spc="155">
                <a:solidFill>
                  <a:srgbClr val="0433FF"/>
                </a:solidFill>
                <a:latin typeface="Cambria"/>
                <a:cs typeface="Cambria"/>
              </a:rPr>
              <a:t>&lt;=</a:t>
            </a:r>
            <a:r>
              <a:rPr lang="en-US" sz="3600" spc="155">
                <a:solidFill>
                  <a:srgbClr val="0433FF"/>
                </a:solidFill>
                <a:latin typeface="Cambria"/>
                <a:cs typeface="Cambria"/>
              </a:rPr>
              <a:t> </a:t>
            </a:r>
            <a:r>
              <a:rPr sz="3600" spc="375">
                <a:solidFill>
                  <a:srgbClr val="0433FF"/>
                </a:solidFill>
                <a:latin typeface="Cambria"/>
                <a:cs typeface="Cambria"/>
              </a:rPr>
              <a:t>10:</a:t>
            </a:r>
            <a:endParaRPr lang="en-US" sz="3600" spc="375">
              <a:solidFill>
                <a:srgbClr val="0433FF"/>
              </a:solidFill>
              <a:latin typeface="Cambria"/>
              <a:cs typeface="Cambria"/>
            </a:endParaRPr>
          </a:p>
          <a:p>
            <a:pPr marL="914400" marR="761365">
              <a:lnSpc>
                <a:spcPts val="3790"/>
              </a:lnSpc>
              <a:spcBef>
                <a:spcPts val="185"/>
              </a:spcBef>
            </a:pPr>
            <a:r>
              <a:rPr lang="en-US" sz="3600" spc="465">
                <a:solidFill>
                  <a:srgbClr val="0433FF"/>
                </a:solidFill>
                <a:latin typeface="Cambria"/>
                <a:cs typeface="Cambria"/>
              </a:rPr>
              <a:t>	</a:t>
            </a:r>
            <a:r>
              <a:rPr sz="3600" spc="465">
                <a:solidFill>
                  <a:srgbClr val="0433FF"/>
                </a:solidFill>
                <a:latin typeface="Cambria"/>
                <a:cs typeface="Cambria"/>
              </a:rPr>
              <a:t>return</a:t>
            </a:r>
            <a:r>
              <a:rPr sz="3600" spc="465" dirty="0">
                <a:solidFill>
                  <a:srgbClr val="0433FF"/>
                </a:solidFill>
                <a:latin typeface="Cambria"/>
                <a:cs typeface="Cambria"/>
              </a:rPr>
              <a:t>	</a:t>
            </a:r>
            <a:r>
              <a:rPr sz="3600" spc="385" dirty="0">
                <a:solidFill>
                  <a:srgbClr val="0433FF"/>
                </a:solidFill>
                <a:latin typeface="Cambria"/>
                <a:cs typeface="Cambria"/>
              </a:rPr>
              <a:t>t/10</a:t>
            </a:r>
            <a:endParaRPr sz="3600">
              <a:latin typeface="Cambria"/>
              <a:cs typeface="Cambria"/>
            </a:endParaRPr>
          </a:p>
          <a:p>
            <a:pPr marL="914400" marR="5080">
              <a:lnSpc>
                <a:spcPts val="3790"/>
              </a:lnSpc>
              <a:spcBef>
                <a:spcPts val="5"/>
              </a:spcBef>
            </a:pPr>
            <a:r>
              <a:rPr sz="3600" spc="880">
                <a:solidFill>
                  <a:srgbClr val="0433FF"/>
                </a:solidFill>
                <a:latin typeface="Cambria"/>
                <a:cs typeface="Cambria"/>
              </a:rPr>
              <a:t>elif</a:t>
            </a:r>
            <a:r>
              <a:rPr lang="en-US" sz="3600" spc="880">
                <a:solidFill>
                  <a:srgbClr val="0433FF"/>
                </a:solidFill>
                <a:latin typeface="Cambria"/>
                <a:cs typeface="Cambria"/>
              </a:rPr>
              <a:t> </a:t>
            </a:r>
            <a:r>
              <a:rPr sz="3600" spc="155">
                <a:solidFill>
                  <a:srgbClr val="0433FF"/>
                </a:solidFill>
                <a:latin typeface="Cambria"/>
                <a:cs typeface="Cambria"/>
              </a:rPr>
              <a:t>10	&lt;=</a:t>
            </a:r>
            <a:r>
              <a:rPr lang="en-US" sz="3600" spc="155">
                <a:solidFill>
                  <a:srgbClr val="0433FF"/>
                </a:solidFill>
                <a:latin typeface="Cambria"/>
                <a:cs typeface="Cambria"/>
              </a:rPr>
              <a:t> </a:t>
            </a:r>
            <a:r>
              <a:rPr sz="3600" spc="865">
                <a:solidFill>
                  <a:srgbClr val="0433FF"/>
                </a:solidFill>
                <a:latin typeface="Cambria"/>
                <a:cs typeface="Cambria"/>
              </a:rPr>
              <a:t>t</a:t>
            </a:r>
            <a:r>
              <a:rPr lang="en-US" sz="3600" spc="865">
                <a:solidFill>
                  <a:srgbClr val="0433FF"/>
                </a:solidFill>
                <a:latin typeface="Cambria"/>
                <a:cs typeface="Cambria"/>
              </a:rPr>
              <a:t> </a:t>
            </a:r>
            <a:r>
              <a:rPr sz="3600" spc="220">
                <a:solidFill>
                  <a:srgbClr val="0433FF"/>
                </a:solidFill>
                <a:latin typeface="Cambria"/>
                <a:cs typeface="Cambria"/>
              </a:rPr>
              <a:t>and</a:t>
            </a:r>
            <a:r>
              <a:rPr lang="en-US" sz="3600" spc="865">
                <a:solidFill>
                  <a:srgbClr val="0433FF"/>
                </a:solidFill>
                <a:latin typeface="Cambria"/>
                <a:cs typeface="Cambria"/>
              </a:rPr>
              <a:t> </a:t>
            </a:r>
            <a:r>
              <a:rPr sz="3600" spc="155">
                <a:solidFill>
                  <a:srgbClr val="0433FF"/>
                </a:solidFill>
                <a:latin typeface="Cambria"/>
                <a:cs typeface="Cambria"/>
              </a:rPr>
              <a:t>&lt;=</a:t>
            </a:r>
            <a:r>
              <a:rPr lang="en-US" sz="3600" spc="155">
                <a:solidFill>
                  <a:srgbClr val="0433FF"/>
                </a:solidFill>
                <a:latin typeface="Cambria"/>
                <a:cs typeface="Cambria"/>
              </a:rPr>
              <a:t> </a:t>
            </a:r>
            <a:r>
              <a:rPr sz="3600" spc="375">
                <a:solidFill>
                  <a:srgbClr val="0433FF"/>
                </a:solidFill>
                <a:latin typeface="Cambria"/>
                <a:cs typeface="Cambria"/>
              </a:rPr>
              <a:t>20:</a:t>
            </a:r>
            <a:r>
              <a:rPr lang="en-US" sz="3600" spc="375">
                <a:solidFill>
                  <a:srgbClr val="0433FF"/>
                </a:solidFill>
                <a:latin typeface="Cambria"/>
                <a:cs typeface="Cambria"/>
              </a:rPr>
              <a:t> 	</a:t>
            </a:r>
            <a:r>
              <a:rPr sz="3600" spc="465">
                <a:solidFill>
                  <a:srgbClr val="0433FF"/>
                </a:solidFill>
                <a:latin typeface="Cambria"/>
                <a:cs typeface="Cambria"/>
              </a:rPr>
              <a:t>return</a:t>
            </a:r>
            <a:r>
              <a:rPr lang="en-US" sz="3600" spc="465">
                <a:solidFill>
                  <a:srgbClr val="0433FF"/>
                </a:solidFill>
                <a:latin typeface="Cambria"/>
                <a:cs typeface="Cambria"/>
              </a:rPr>
              <a:t> </a:t>
            </a:r>
            <a:r>
              <a:rPr sz="3600" spc="155">
                <a:solidFill>
                  <a:srgbClr val="0433FF"/>
                </a:solidFill>
                <a:latin typeface="Cambria"/>
                <a:cs typeface="Cambria"/>
              </a:rPr>
              <a:t>1</a:t>
            </a:r>
            <a:endParaRPr sz="3600">
              <a:latin typeface="Cambria"/>
              <a:cs typeface="Cambria"/>
            </a:endParaRPr>
          </a:p>
          <a:p>
            <a:pPr marL="914400" marR="5080">
              <a:lnSpc>
                <a:spcPts val="3790"/>
              </a:lnSpc>
              <a:spcBef>
                <a:spcPts val="5"/>
              </a:spcBef>
            </a:pPr>
            <a:r>
              <a:rPr sz="3600" spc="880">
                <a:solidFill>
                  <a:srgbClr val="0433FF"/>
                </a:solidFill>
                <a:latin typeface="Cambria"/>
                <a:cs typeface="Cambria"/>
              </a:rPr>
              <a:t>elif</a:t>
            </a:r>
            <a:r>
              <a:rPr lang="en-US" sz="3600" spc="880">
                <a:solidFill>
                  <a:srgbClr val="0433FF"/>
                </a:solidFill>
                <a:latin typeface="Cambria"/>
                <a:cs typeface="Cambria"/>
              </a:rPr>
              <a:t> </a:t>
            </a:r>
            <a:r>
              <a:rPr sz="3600" spc="155">
                <a:solidFill>
                  <a:srgbClr val="0433FF"/>
                </a:solidFill>
                <a:latin typeface="Cambria"/>
                <a:cs typeface="Cambria"/>
              </a:rPr>
              <a:t>20	&lt;=</a:t>
            </a:r>
            <a:r>
              <a:rPr lang="en-US" sz="3600" spc="155">
                <a:solidFill>
                  <a:srgbClr val="0433FF"/>
                </a:solidFill>
                <a:latin typeface="Cambria"/>
                <a:cs typeface="Cambria"/>
              </a:rPr>
              <a:t> </a:t>
            </a:r>
            <a:r>
              <a:rPr lang="en-US" sz="3600" spc="865">
                <a:solidFill>
                  <a:srgbClr val="0433FF"/>
                </a:solidFill>
                <a:latin typeface="Cambria"/>
                <a:cs typeface="Cambria"/>
              </a:rPr>
              <a:t>t </a:t>
            </a:r>
            <a:r>
              <a:rPr sz="3600" spc="220">
                <a:solidFill>
                  <a:srgbClr val="0433FF"/>
                </a:solidFill>
                <a:latin typeface="Cambria"/>
                <a:cs typeface="Cambria"/>
              </a:rPr>
              <a:t>and</a:t>
            </a:r>
            <a:r>
              <a:rPr lang="en-US" sz="3600" spc="220">
                <a:solidFill>
                  <a:srgbClr val="0433FF"/>
                </a:solidFill>
                <a:latin typeface="Cambria"/>
                <a:cs typeface="Cambria"/>
              </a:rPr>
              <a:t> </a:t>
            </a:r>
            <a:r>
              <a:rPr sz="3600" spc="865">
                <a:solidFill>
                  <a:srgbClr val="0433FF"/>
                </a:solidFill>
                <a:latin typeface="Cambria"/>
                <a:cs typeface="Cambria"/>
              </a:rPr>
              <a:t>t</a:t>
            </a:r>
            <a:r>
              <a:rPr lang="en-US" sz="3600" spc="865">
                <a:solidFill>
                  <a:srgbClr val="0433FF"/>
                </a:solidFill>
                <a:latin typeface="Cambria"/>
                <a:cs typeface="Cambria"/>
              </a:rPr>
              <a:t> </a:t>
            </a:r>
            <a:r>
              <a:rPr sz="3600" spc="155">
                <a:solidFill>
                  <a:srgbClr val="0433FF"/>
                </a:solidFill>
                <a:latin typeface="Cambria"/>
                <a:cs typeface="Cambria"/>
              </a:rPr>
              <a:t>&lt;=</a:t>
            </a:r>
            <a:r>
              <a:rPr lang="en-US" sz="3600" spc="155" dirty="0">
                <a:solidFill>
                  <a:srgbClr val="0433FF"/>
                </a:solidFill>
                <a:latin typeface="Cambria"/>
                <a:cs typeface="Cambria"/>
              </a:rPr>
              <a:t> </a:t>
            </a:r>
            <a:r>
              <a:rPr sz="3600" spc="375">
                <a:solidFill>
                  <a:srgbClr val="0433FF"/>
                </a:solidFill>
                <a:latin typeface="Cambria"/>
                <a:cs typeface="Cambria"/>
              </a:rPr>
              <a:t>30:</a:t>
            </a:r>
            <a:r>
              <a:rPr lang="en-US" sz="3600" spc="375">
                <a:solidFill>
                  <a:srgbClr val="0433FF"/>
                </a:solidFill>
                <a:latin typeface="Cambria"/>
                <a:cs typeface="Cambria"/>
              </a:rPr>
              <a:t> 	</a:t>
            </a:r>
            <a:r>
              <a:rPr sz="3600" spc="465">
                <a:solidFill>
                  <a:srgbClr val="0433FF"/>
                </a:solidFill>
                <a:latin typeface="Cambria"/>
                <a:cs typeface="Cambria"/>
              </a:rPr>
              <a:t>return</a:t>
            </a:r>
            <a:r>
              <a:rPr lang="en-US" sz="3600" spc="465" dirty="0">
                <a:solidFill>
                  <a:srgbClr val="0433FF"/>
                </a:solidFill>
                <a:latin typeface="Cambria"/>
                <a:cs typeface="Cambria"/>
              </a:rPr>
              <a:t> </a:t>
            </a:r>
            <a:r>
              <a:rPr sz="3600" spc="345">
                <a:solidFill>
                  <a:srgbClr val="0433FF"/>
                </a:solidFill>
                <a:latin typeface="Cambria"/>
                <a:cs typeface="Cambria"/>
              </a:rPr>
              <a:t>(30</a:t>
            </a:r>
            <a:r>
              <a:rPr lang="en-US" sz="3600" spc="345">
                <a:solidFill>
                  <a:srgbClr val="0433FF"/>
                </a:solidFill>
                <a:latin typeface="Cambria"/>
                <a:cs typeface="Cambria"/>
              </a:rPr>
              <a:t> </a:t>
            </a:r>
            <a:r>
              <a:rPr sz="3600" spc="885">
                <a:solidFill>
                  <a:srgbClr val="0433FF"/>
                </a:solidFill>
                <a:latin typeface="Cambria"/>
                <a:cs typeface="Cambria"/>
              </a:rPr>
              <a:t>-</a:t>
            </a:r>
            <a:r>
              <a:rPr sz="3600" spc="455">
                <a:solidFill>
                  <a:srgbClr val="0433FF"/>
                </a:solidFill>
                <a:latin typeface="Cambria"/>
                <a:cs typeface="Cambria"/>
              </a:rPr>
              <a:t>t</a:t>
            </a:r>
            <a:r>
              <a:rPr sz="3600" spc="455" dirty="0">
                <a:solidFill>
                  <a:srgbClr val="0433FF"/>
                </a:solidFill>
                <a:latin typeface="Cambria"/>
                <a:cs typeface="Cambria"/>
              </a:rPr>
              <a:t>)/10</a:t>
            </a:r>
            <a:endParaRPr sz="3600">
              <a:latin typeface="Cambria"/>
              <a:cs typeface="Cambria"/>
            </a:endParaRPr>
          </a:p>
        </p:txBody>
      </p:sp>
      <p:sp>
        <p:nvSpPr>
          <p:cNvPr id="24" name="object 24"/>
          <p:cNvSpPr txBox="1"/>
          <p:nvPr/>
        </p:nvSpPr>
        <p:spPr>
          <a:xfrm>
            <a:off x="10548862" y="7407275"/>
            <a:ext cx="6582409" cy="2564163"/>
          </a:xfrm>
          <a:prstGeom prst="rect">
            <a:avLst/>
          </a:prstGeom>
        </p:spPr>
        <p:txBody>
          <a:bodyPr vert="horz" wrap="square" lIns="0" tIns="12065" rIns="0" bIns="0" rtlCol="0">
            <a:spAutoFit/>
          </a:bodyPr>
          <a:lstStyle/>
          <a:p>
            <a:pPr marL="12700">
              <a:lnSpc>
                <a:spcPts val="3875"/>
              </a:lnSpc>
              <a:spcBef>
                <a:spcPts val="95"/>
              </a:spcBef>
            </a:pPr>
            <a:r>
              <a:rPr sz="3600" spc="505" dirty="0">
                <a:solidFill>
                  <a:srgbClr val="0433FF"/>
                </a:solidFill>
                <a:latin typeface="Cambria"/>
                <a:cs typeface="Cambria"/>
              </a:rPr>
              <a:t>def	</a:t>
            </a:r>
            <a:r>
              <a:rPr sz="3600" spc="459" dirty="0">
                <a:solidFill>
                  <a:srgbClr val="0433FF"/>
                </a:solidFill>
                <a:latin typeface="Cambria"/>
                <a:cs typeface="Cambria"/>
              </a:rPr>
              <a:t>MuS(t):</a:t>
            </a:r>
            <a:endParaRPr sz="3600">
              <a:latin typeface="Cambria"/>
              <a:cs typeface="Cambria"/>
            </a:endParaRPr>
          </a:p>
          <a:p>
            <a:pPr marL="914400" marR="5080">
              <a:lnSpc>
                <a:spcPts val="3790"/>
              </a:lnSpc>
              <a:spcBef>
                <a:spcPts val="185"/>
              </a:spcBef>
            </a:pPr>
            <a:r>
              <a:rPr sz="3600" spc="1025">
                <a:solidFill>
                  <a:srgbClr val="0433FF"/>
                </a:solidFill>
                <a:latin typeface="Cambria"/>
                <a:cs typeface="Cambria"/>
              </a:rPr>
              <a:t>if</a:t>
            </a:r>
            <a:r>
              <a:rPr sz="3600" spc="155">
                <a:solidFill>
                  <a:srgbClr val="0433FF"/>
                </a:solidFill>
                <a:latin typeface="Cambria"/>
                <a:cs typeface="Cambria"/>
              </a:rPr>
              <a:t>0	&lt;=</a:t>
            </a:r>
            <a:r>
              <a:rPr lang="en-US" sz="3600" spc="155">
                <a:solidFill>
                  <a:srgbClr val="0433FF"/>
                </a:solidFill>
                <a:latin typeface="Cambria"/>
                <a:cs typeface="Cambria"/>
              </a:rPr>
              <a:t> </a:t>
            </a:r>
            <a:r>
              <a:rPr sz="3600" spc="865">
                <a:solidFill>
                  <a:srgbClr val="0433FF"/>
                </a:solidFill>
                <a:latin typeface="Cambria"/>
                <a:cs typeface="Cambria"/>
              </a:rPr>
              <a:t>t</a:t>
            </a:r>
            <a:r>
              <a:rPr lang="en-US" sz="3600" spc="865">
                <a:solidFill>
                  <a:srgbClr val="0433FF"/>
                </a:solidFill>
                <a:latin typeface="Cambria"/>
                <a:cs typeface="Cambria"/>
              </a:rPr>
              <a:t> </a:t>
            </a:r>
            <a:r>
              <a:rPr sz="3600" spc="220">
                <a:solidFill>
                  <a:srgbClr val="0433FF"/>
                </a:solidFill>
                <a:latin typeface="Cambria"/>
                <a:cs typeface="Cambria"/>
              </a:rPr>
              <a:t>and</a:t>
            </a:r>
            <a:r>
              <a:rPr lang="en-US" sz="3600" spc="220">
                <a:solidFill>
                  <a:srgbClr val="0433FF"/>
                </a:solidFill>
                <a:latin typeface="Cambria"/>
                <a:cs typeface="Cambria"/>
              </a:rPr>
              <a:t> </a:t>
            </a:r>
            <a:r>
              <a:rPr sz="3600" spc="865">
                <a:solidFill>
                  <a:srgbClr val="0433FF"/>
                </a:solidFill>
                <a:latin typeface="Cambria"/>
                <a:cs typeface="Cambria"/>
              </a:rPr>
              <a:t>t</a:t>
            </a:r>
            <a:r>
              <a:rPr lang="en-US" sz="3600" spc="865">
                <a:solidFill>
                  <a:srgbClr val="0433FF"/>
                </a:solidFill>
                <a:latin typeface="Cambria"/>
                <a:cs typeface="Cambria"/>
              </a:rPr>
              <a:t> </a:t>
            </a:r>
            <a:r>
              <a:rPr sz="3600" spc="155">
                <a:solidFill>
                  <a:srgbClr val="0433FF"/>
                </a:solidFill>
                <a:latin typeface="Cambria"/>
                <a:cs typeface="Cambria"/>
              </a:rPr>
              <a:t>&lt;=</a:t>
            </a:r>
            <a:r>
              <a:rPr lang="en-US" sz="3600" spc="155">
                <a:solidFill>
                  <a:srgbClr val="0433FF"/>
                </a:solidFill>
                <a:latin typeface="Cambria"/>
                <a:cs typeface="Cambria"/>
              </a:rPr>
              <a:t> </a:t>
            </a:r>
            <a:r>
              <a:rPr sz="3600" spc="375">
                <a:solidFill>
                  <a:srgbClr val="0433FF"/>
                </a:solidFill>
                <a:latin typeface="Cambria"/>
                <a:cs typeface="Cambria"/>
              </a:rPr>
              <a:t>10:</a:t>
            </a:r>
            <a:endParaRPr lang="en-US" sz="3600" spc="375">
              <a:solidFill>
                <a:srgbClr val="0433FF"/>
              </a:solidFill>
              <a:latin typeface="Cambria"/>
              <a:cs typeface="Cambria"/>
            </a:endParaRPr>
          </a:p>
          <a:p>
            <a:pPr marL="914400" marR="5080">
              <a:lnSpc>
                <a:spcPts val="3790"/>
              </a:lnSpc>
              <a:spcBef>
                <a:spcPts val="185"/>
              </a:spcBef>
            </a:pPr>
            <a:r>
              <a:rPr lang="en-US" sz="3600" spc="375">
                <a:solidFill>
                  <a:srgbClr val="0433FF"/>
                </a:solidFill>
                <a:latin typeface="Cambria"/>
                <a:cs typeface="Cambria"/>
              </a:rPr>
              <a:t>	</a:t>
            </a:r>
            <a:r>
              <a:rPr sz="3600" spc="465">
                <a:solidFill>
                  <a:srgbClr val="0433FF"/>
                </a:solidFill>
                <a:latin typeface="Cambria"/>
                <a:cs typeface="Cambria"/>
              </a:rPr>
              <a:t>return</a:t>
            </a:r>
            <a:r>
              <a:rPr lang="en-US" sz="3600" spc="465">
                <a:solidFill>
                  <a:srgbClr val="0433FF"/>
                </a:solidFill>
                <a:latin typeface="Cambria"/>
                <a:cs typeface="Cambria"/>
              </a:rPr>
              <a:t> </a:t>
            </a:r>
            <a:r>
              <a:rPr sz="3600" spc="155">
                <a:solidFill>
                  <a:srgbClr val="0433FF"/>
                </a:solidFill>
                <a:latin typeface="Cambria"/>
                <a:cs typeface="Cambria"/>
              </a:rPr>
              <a:t>1</a:t>
            </a:r>
            <a:r>
              <a:rPr lang="en-US" sz="3600" spc="155">
                <a:solidFill>
                  <a:srgbClr val="0433FF"/>
                </a:solidFill>
                <a:latin typeface="Cambria"/>
                <a:cs typeface="Cambria"/>
              </a:rPr>
              <a:t> </a:t>
            </a:r>
            <a:r>
              <a:rPr sz="3600" spc="885">
                <a:solidFill>
                  <a:srgbClr val="0433FF"/>
                </a:solidFill>
                <a:latin typeface="Cambria"/>
                <a:cs typeface="Cambria"/>
              </a:rPr>
              <a:t>-</a:t>
            </a:r>
            <a:r>
              <a:rPr lang="en-US" sz="3600" spc="885">
                <a:solidFill>
                  <a:srgbClr val="0433FF"/>
                </a:solidFill>
                <a:latin typeface="Cambria"/>
                <a:cs typeface="Cambria"/>
              </a:rPr>
              <a:t> </a:t>
            </a:r>
            <a:r>
              <a:rPr sz="3600" spc="570">
                <a:solidFill>
                  <a:srgbClr val="0433FF"/>
                </a:solidFill>
                <a:latin typeface="Cambria"/>
                <a:cs typeface="Cambria"/>
              </a:rPr>
              <a:t>t/10</a:t>
            </a:r>
            <a:endParaRPr lang="en-US" sz="3600" spc="570">
              <a:solidFill>
                <a:srgbClr val="0433FF"/>
              </a:solidFill>
              <a:latin typeface="Cambria"/>
              <a:cs typeface="Cambria"/>
            </a:endParaRPr>
          </a:p>
          <a:p>
            <a:pPr marL="914400" marR="5080">
              <a:lnSpc>
                <a:spcPts val="3790"/>
              </a:lnSpc>
              <a:spcBef>
                <a:spcPts val="185"/>
              </a:spcBef>
            </a:pPr>
            <a:r>
              <a:rPr lang="en-US" sz="3600" spc="570">
                <a:solidFill>
                  <a:srgbClr val="0433FF"/>
                </a:solidFill>
                <a:latin typeface="Cambria"/>
                <a:cs typeface="Cambria"/>
              </a:rPr>
              <a:t>elif </a:t>
            </a:r>
            <a:r>
              <a:rPr lang="en-US" sz="3600" spc="155">
                <a:solidFill>
                  <a:srgbClr val="0433FF"/>
                </a:solidFill>
                <a:latin typeface="Cambria"/>
                <a:cs typeface="Cambria"/>
              </a:rPr>
              <a:t>10 &lt;= t and  t &lt;= 30</a:t>
            </a:r>
          </a:p>
          <a:p>
            <a:pPr marL="914400" marR="5080">
              <a:lnSpc>
                <a:spcPts val="3790"/>
              </a:lnSpc>
              <a:spcBef>
                <a:spcPts val="185"/>
              </a:spcBef>
            </a:pPr>
            <a:r>
              <a:rPr lang="en-US" sz="3600" spc="155">
                <a:solidFill>
                  <a:srgbClr val="0433FF"/>
                </a:solidFill>
                <a:latin typeface="Cambria"/>
                <a:cs typeface="Cambria"/>
              </a:rPr>
              <a:t>	return 0</a:t>
            </a:r>
            <a:endParaRPr lang="en-US" sz="3600">
              <a:latin typeface="Cambria"/>
              <a:cs typeface="Cambria"/>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338" y="2188438"/>
            <a:ext cx="8706403" cy="7782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98672" y="767806"/>
            <a:ext cx="9059871" cy="10003610"/>
          </a:xfrm>
          <a:prstGeom prst="rect">
            <a:avLst/>
          </a:prstGeom>
        </p:spPr>
      </p:pic>
      <p:sp>
        <p:nvSpPr>
          <p:cNvPr id="3" name="object 3"/>
          <p:cNvSpPr txBox="1"/>
          <p:nvPr/>
        </p:nvSpPr>
        <p:spPr>
          <a:xfrm>
            <a:off x="1023916" y="2606675"/>
            <a:ext cx="6077585" cy="3740126"/>
          </a:xfrm>
          <a:prstGeom prst="rect">
            <a:avLst/>
          </a:prstGeom>
        </p:spPr>
        <p:txBody>
          <a:bodyPr vert="horz" wrap="square" lIns="0" tIns="46355" rIns="0" bIns="0" rtlCol="0">
            <a:spAutoFit/>
          </a:bodyPr>
          <a:lstStyle/>
          <a:p>
            <a:pPr marL="12700" marR="5080" algn="just">
              <a:lnSpc>
                <a:spcPct val="150000"/>
              </a:lnSpc>
            </a:pPr>
            <a:r>
              <a:rPr sz="4000">
                <a:solidFill>
                  <a:srgbClr val="0433FF"/>
                </a:solidFill>
                <a:latin typeface="Cambria"/>
                <a:cs typeface="Cambria"/>
              </a:rPr>
              <a:t>Tg</a:t>
            </a:r>
            <a:r>
              <a:rPr lang="en-US" sz="4000">
                <a:solidFill>
                  <a:srgbClr val="0433FF"/>
                </a:solidFill>
                <a:latin typeface="Cambria"/>
                <a:cs typeface="Cambria"/>
              </a:rPr>
              <a:t> </a:t>
            </a:r>
            <a:r>
              <a:rPr sz="4000">
                <a:solidFill>
                  <a:srgbClr val="0433FF"/>
                </a:solidFill>
                <a:latin typeface="Cambria"/>
                <a:cs typeface="Cambria"/>
              </a:rPr>
              <a:t>=</a:t>
            </a:r>
            <a:r>
              <a:rPr lang="en-US" sz="4000">
                <a:solidFill>
                  <a:srgbClr val="0433FF"/>
                </a:solidFill>
                <a:latin typeface="Cambria"/>
                <a:cs typeface="Cambria"/>
              </a:rPr>
              <a:t> </a:t>
            </a:r>
            <a:r>
              <a:rPr sz="4000">
                <a:solidFill>
                  <a:srgbClr val="0433FF"/>
                </a:solidFill>
                <a:latin typeface="Cambria"/>
                <a:cs typeface="Cambria"/>
              </a:rPr>
              <a:t>np.linspace(0,30)</a:t>
            </a:r>
            <a:endParaRPr lang="en-US" sz="4000">
              <a:solidFill>
                <a:srgbClr val="0433FF"/>
              </a:solidFill>
              <a:latin typeface="Cambria"/>
              <a:cs typeface="Cambria"/>
            </a:endParaRPr>
          </a:p>
          <a:p>
            <a:pPr marL="12700" marR="5080" algn="just">
              <a:lnSpc>
                <a:spcPct val="150000"/>
              </a:lnSpc>
            </a:pPr>
            <a:r>
              <a:rPr sz="4000">
                <a:solidFill>
                  <a:srgbClr val="0433FF"/>
                </a:solidFill>
                <a:latin typeface="Cambria"/>
                <a:cs typeface="Cambria"/>
              </a:rPr>
              <a:t>L</a:t>
            </a:r>
            <a:r>
              <a:rPr lang="en-US" sz="4000">
                <a:solidFill>
                  <a:srgbClr val="0433FF"/>
                </a:solidFill>
                <a:latin typeface="Cambria"/>
                <a:cs typeface="Cambria"/>
              </a:rPr>
              <a:t> </a:t>
            </a:r>
            <a:r>
              <a:rPr sz="4000">
                <a:solidFill>
                  <a:srgbClr val="0433FF"/>
                </a:solidFill>
                <a:latin typeface="Cambria"/>
                <a:cs typeface="Cambria"/>
              </a:rPr>
              <a:t>=</a:t>
            </a:r>
            <a:r>
              <a:rPr lang="en-US" sz="4000">
                <a:solidFill>
                  <a:srgbClr val="0433FF"/>
                </a:solidFill>
                <a:latin typeface="Cambria"/>
                <a:cs typeface="Cambria"/>
              </a:rPr>
              <a:t> </a:t>
            </a:r>
            <a:r>
              <a:rPr sz="4000">
                <a:solidFill>
                  <a:srgbClr val="0433FF"/>
                </a:solidFill>
                <a:latin typeface="Cambria"/>
                <a:cs typeface="Cambria"/>
              </a:rPr>
              <a:t>[MuL(t)</a:t>
            </a:r>
            <a:r>
              <a:rPr lang="en-US" sz="4000">
                <a:solidFill>
                  <a:srgbClr val="0433FF"/>
                </a:solidFill>
                <a:latin typeface="Cambria"/>
                <a:cs typeface="Cambria"/>
              </a:rPr>
              <a:t> </a:t>
            </a:r>
            <a:r>
              <a:rPr sz="4000">
                <a:solidFill>
                  <a:srgbClr val="0433FF"/>
                </a:solidFill>
                <a:latin typeface="Cambria"/>
                <a:cs typeface="Cambria"/>
              </a:rPr>
              <a:t>for </a:t>
            </a:r>
            <a:r>
              <a:rPr sz="4000" dirty="0">
                <a:solidFill>
                  <a:srgbClr val="0433FF"/>
                </a:solidFill>
                <a:latin typeface="Cambria"/>
                <a:cs typeface="Cambria"/>
              </a:rPr>
              <a:t>t </a:t>
            </a:r>
            <a:r>
              <a:rPr sz="4000">
                <a:solidFill>
                  <a:srgbClr val="0433FF"/>
                </a:solidFill>
                <a:latin typeface="Cambria"/>
                <a:cs typeface="Cambria"/>
              </a:rPr>
              <a:t>in Tg]</a:t>
            </a:r>
            <a:endParaRPr lang="en-US" sz="4000">
              <a:solidFill>
                <a:srgbClr val="0433FF"/>
              </a:solidFill>
              <a:latin typeface="Cambria"/>
              <a:cs typeface="Cambria"/>
            </a:endParaRPr>
          </a:p>
          <a:p>
            <a:pPr marL="12700" marR="5080" algn="just">
              <a:lnSpc>
                <a:spcPct val="150000"/>
              </a:lnSpc>
            </a:pPr>
            <a:r>
              <a:rPr sz="4000">
                <a:solidFill>
                  <a:srgbClr val="0433FF"/>
                </a:solidFill>
                <a:latin typeface="Cambria"/>
                <a:cs typeface="Cambria"/>
              </a:rPr>
              <a:t>M =</a:t>
            </a:r>
            <a:r>
              <a:rPr lang="en-US" sz="4000">
                <a:solidFill>
                  <a:srgbClr val="0433FF"/>
                </a:solidFill>
                <a:latin typeface="Cambria"/>
                <a:cs typeface="Cambria"/>
              </a:rPr>
              <a:t> </a:t>
            </a:r>
            <a:r>
              <a:rPr sz="4000">
                <a:solidFill>
                  <a:srgbClr val="0433FF"/>
                </a:solidFill>
                <a:latin typeface="Cambria"/>
                <a:cs typeface="Cambria"/>
              </a:rPr>
              <a:t>[</a:t>
            </a:r>
            <a:r>
              <a:rPr sz="4000" dirty="0">
                <a:solidFill>
                  <a:srgbClr val="0433FF"/>
                </a:solidFill>
                <a:latin typeface="Cambria"/>
                <a:cs typeface="Cambria"/>
              </a:rPr>
              <a:t>MuM(t) for t </a:t>
            </a:r>
            <a:r>
              <a:rPr sz="4000">
                <a:solidFill>
                  <a:srgbClr val="0433FF"/>
                </a:solidFill>
                <a:latin typeface="Cambria"/>
                <a:cs typeface="Cambria"/>
              </a:rPr>
              <a:t>in Tg]</a:t>
            </a:r>
            <a:endParaRPr lang="en-US" sz="4000">
              <a:solidFill>
                <a:srgbClr val="0433FF"/>
              </a:solidFill>
              <a:latin typeface="Cambria"/>
              <a:cs typeface="Cambria"/>
            </a:endParaRPr>
          </a:p>
          <a:p>
            <a:pPr marL="12700" marR="5080" algn="just">
              <a:lnSpc>
                <a:spcPct val="150000"/>
              </a:lnSpc>
            </a:pPr>
            <a:r>
              <a:rPr sz="4000">
                <a:solidFill>
                  <a:srgbClr val="0433FF"/>
                </a:solidFill>
                <a:latin typeface="Cambria"/>
                <a:cs typeface="Cambria"/>
              </a:rPr>
              <a:t>S </a:t>
            </a:r>
            <a:r>
              <a:rPr sz="4000" dirty="0">
                <a:solidFill>
                  <a:srgbClr val="0433FF"/>
                </a:solidFill>
                <a:latin typeface="Cambria"/>
                <a:cs typeface="Cambria"/>
              </a:rPr>
              <a:t>= [MuS(t) for t in Tg]</a:t>
            </a:r>
            <a:endParaRPr sz="4000">
              <a:latin typeface="Cambria"/>
              <a:cs typeface="Cambria"/>
            </a:endParaRPr>
          </a:p>
        </p:txBody>
      </p:sp>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object 5"/>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31</a:t>
            </a:fld>
            <a:endParaRPr spc="15"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32</a:t>
            </a:fld>
            <a:endParaRPr spc="15" dirty="0"/>
          </a:p>
        </p:txBody>
      </p:sp>
      <p:sp>
        <p:nvSpPr>
          <p:cNvPr id="2" name="object 2"/>
          <p:cNvSpPr txBox="1"/>
          <p:nvPr/>
        </p:nvSpPr>
        <p:spPr>
          <a:xfrm>
            <a:off x="970396" y="1463675"/>
            <a:ext cx="18654733" cy="7866256"/>
          </a:xfrm>
          <a:prstGeom prst="rect">
            <a:avLst/>
          </a:prstGeom>
        </p:spPr>
        <p:txBody>
          <a:bodyPr vert="horz" wrap="square" lIns="0" tIns="45720" rIns="0" bIns="0" rtlCol="0">
            <a:spAutoFit/>
          </a:bodyPr>
          <a:lstStyle/>
          <a:p>
            <a:pPr marL="540385" marR="275590" indent="-502920">
              <a:lnSpc>
                <a:spcPts val="5030"/>
              </a:lnSpc>
              <a:spcBef>
                <a:spcPts val="360"/>
              </a:spcBef>
              <a:buSzPct val="123529"/>
              <a:buChar char="•"/>
              <a:tabLst>
                <a:tab pos="541020" algn="l"/>
              </a:tabLst>
            </a:pPr>
            <a:r>
              <a:rPr sz="4400">
                <a:latin typeface="Cambria"/>
                <a:cs typeface="Cambria"/>
              </a:rPr>
              <a:t>Ti</a:t>
            </a:r>
            <a:r>
              <a:rPr lang="en-US" sz="4400">
                <a:latin typeface="Cambria"/>
                <a:cs typeface="Cambria"/>
              </a:rPr>
              <a:t>ế</a:t>
            </a:r>
            <a:r>
              <a:rPr sz="4400">
                <a:latin typeface="Cambria"/>
                <a:cs typeface="Cambria"/>
              </a:rPr>
              <a:t>p </a:t>
            </a:r>
            <a:r>
              <a:rPr sz="4400" dirty="0">
                <a:latin typeface="Cambria"/>
                <a:cs typeface="Cambria"/>
              </a:rPr>
              <a:t>theo</a:t>
            </a:r>
            <a:r>
              <a:rPr sz="4400">
                <a:latin typeface="Cambria"/>
                <a:cs typeface="Cambria"/>
              </a:rPr>
              <a:t>, c</a:t>
            </a:r>
            <a:r>
              <a:rPr lang="en-US" sz="4400">
                <a:latin typeface="Cambria"/>
                <a:cs typeface="Cambria"/>
              </a:rPr>
              <a:t>ầ</a:t>
            </a:r>
            <a:r>
              <a:rPr sz="4400">
                <a:latin typeface="Cambria"/>
                <a:cs typeface="Cambria"/>
              </a:rPr>
              <a:t>n các lu</a:t>
            </a:r>
            <a:r>
              <a:rPr lang="en-US" sz="4400">
                <a:latin typeface="Cambria"/>
                <a:cs typeface="Cambria"/>
              </a:rPr>
              <a:t>ậ</a:t>
            </a:r>
            <a:r>
              <a:rPr sz="4400">
                <a:latin typeface="Cambria"/>
                <a:cs typeface="Cambria"/>
              </a:rPr>
              <a:t>t </a:t>
            </a:r>
            <a:r>
              <a:rPr sz="4400" dirty="0">
                <a:latin typeface="Cambria"/>
                <a:cs typeface="Cambria"/>
              </a:rPr>
              <a:t>mờ theo </a:t>
            </a:r>
            <a:r>
              <a:rPr sz="4400">
                <a:latin typeface="Cambria"/>
                <a:cs typeface="Cambria"/>
              </a:rPr>
              <a:t>quy t</a:t>
            </a:r>
            <a:r>
              <a:rPr lang="en-US" sz="4400">
                <a:latin typeface="Cambria"/>
                <a:cs typeface="Cambria"/>
              </a:rPr>
              <a:t>ắ</a:t>
            </a:r>
            <a:r>
              <a:rPr sz="4400">
                <a:latin typeface="Cambria"/>
                <a:cs typeface="Cambria"/>
              </a:rPr>
              <a:t>c </a:t>
            </a:r>
            <a:r>
              <a:rPr sz="4400" dirty="0">
                <a:latin typeface="Cambria"/>
                <a:cs typeface="Cambria"/>
              </a:rPr>
              <a:t>"</a:t>
            </a:r>
            <a:r>
              <a:rPr sz="4400" i="1" dirty="0">
                <a:latin typeface="Cambria"/>
                <a:cs typeface="Cambria"/>
              </a:rPr>
              <a:t>nước trên bồn hết nhiều </a:t>
            </a:r>
            <a:r>
              <a:rPr sz="4400" i="1">
                <a:latin typeface="Cambria"/>
                <a:cs typeface="Cambria"/>
              </a:rPr>
              <a:t>thì bơm</a:t>
            </a:r>
            <a:r>
              <a:rPr lang="en-US" sz="4400" i="1">
                <a:latin typeface="Cambria"/>
                <a:cs typeface="Cambria"/>
              </a:rPr>
              <a:t> </a:t>
            </a:r>
            <a:r>
              <a:rPr sz="4400" i="1">
                <a:latin typeface="Cambria"/>
                <a:cs typeface="Cambria"/>
              </a:rPr>
              <a:t>lâu</a:t>
            </a:r>
            <a:r>
              <a:rPr sz="4400" dirty="0">
                <a:latin typeface="Cambria"/>
                <a:cs typeface="Cambria"/>
              </a:rPr>
              <a:t>".</a:t>
            </a:r>
            <a:endParaRPr sz="4400">
              <a:latin typeface="Cambria"/>
              <a:cs typeface="Cambria"/>
            </a:endParaRPr>
          </a:p>
          <a:p>
            <a:pPr marL="1084580" lvl="1" indent="-544830">
              <a:lnSpc>
                <a:spcPct val="100000"/>
              </a:lnSpc>
              <a:spcBef>
                <a:spcPts val="2215"/>
              </a:spcBef>
              <a:buSzPct val="123529"/>
              <a:buFont typeface="Microsoft Sans Serif"/>
              <a:buChar char="‣"/>
              <a:tabLst>
                <a:tab pos="1085215" algn="l"/>
              </a:tabLst>
            </a:pPr>
            <a:r>
              <a:rPr sz="4250" dirty="0">
                <a:solidFill>
                  <a:srgbClr val="011993"/>
                </a:solidFill>
                <a:latin typeface="Cambria"/>
                <a:cs typeface="Cambria"/>
              </a:rPr>
              <a:t>(R1</a:t>
            </a:r>
            <a:r>
              <a:rPr sz="4250">
                <a:solidFill>
                  <a:srgbClr val="011993"/>
                </a:solidFill>
                <a:latin typeface="Cambria"/>
                <a:cs typeface="Cambria"/>
              </a:rPr>
              <a:t>): N</a:t>
            </a:r>
            <a:r>
              <a:rPr lang="en-US" sz="4250">
                <a:solidFill>
                  <a:srgbClr val="011993"/>
                </a:solidFill>
                <a:latin typeface="Cambria"/>
                <a:cs typeface="Cambria"/>
              </a:rPr>
              <a:t>ế</a:t>
            </a:r>
            <a:r>
              <a:rPr sz="4250">
                <a:solidFill>
                  <a:srgbClr val="011993"/>
                </a:solidFill>
                <a:latin typeface="Cambria"/>
                <a:cs typeface="Cambria"/>
              </a:rPr>
              <a:t>u b</a:t>
            </a:r>
            <a:r>
              <a:rPr lang="en-US" sz="4250">
                <a:solidFill>
                  <a:srgbClr val="011993"/>
                </a:solidFill>
                <a:latin typeface="Cambria"/>
                <a:cs typeface="Cambria"/>
              </a:rPr>
              <a:t>ồ</a:t>
            </a:r>
            <a:r>
              <a:rPr sz="4250">
                <a:solidFill>
                  <a:srgbClr val="011993"/>
                </a:solidFill>
                <a:latin typeface="Cambria"/>
                <a:cs typeface="Cambria"/>
              </a:rPr>
              <a:t>n còn đ</a:t>
            </a:r>
            <a:r>
              <a:rPr lang="en-US" sz="4250">
                <a:solidFill>
                  <a:srgbClr val="011993"/>
                </a:solidFill>
                <a:latin typeface="Cambria"/>
                <a:cs typeface="Cambria"/>
              </a:rPr>
              <a:t>ầ</a:t>
            </a:r>
            <a:r>
              <a:rPr sz="4250">
                <a:solidFill>
                  <a:srgbClr val="011993"/>
                </a:solidFill>
                <a:latin typeface="Cambria"/>
                <a:cs typeface="Cambria"/>
              </a:rPr>
              <a:t>y</a:t>
            </a:r>
            <a:r>
              <a:rPr lang="en-US" sz="4250">
                <a:solidFill>
                  <a:srgbClr val="011993"/>
                </a:solidFill>
                <a:latin typeface="Cambria"/>
                <a:cs typeface="Cambria"/>
              </a:rPr>
              <a:t> </a:t>
            </a:r>
            <a:r>
              <a:rPr sz="4250">
                <a:solidFill>
                  <a:srgbClr val="011993"/>
                </a:solidFill>
                <a:latin typeface="Cambria"/>
                <a:cs typeface="Cambria"/>
              </a:rPr>
              <a:t>(</a:t>
            </a:r>
            <a:r>
              <a:rPr sz="4650" i="1" dirty="0">
                <a:solidFill>
                  <a:srgbClr val="011993"/>
                </a:solidFill>
                <a:latin typeface="Times New Roman"/>
                <a:cs typeface="Times New Roman"/>
              </a:rPr>
              <a:t>T</a:t>
            </a:r>
            <a:r>
              <a:rPr sz="4950" i="1" baseline="-19360" dirty="0">
                <a:solidFill>
                  <a:srgbClr val="011993"/>
                </a:solidFill>
                <a:latin typeface="Times New Roman"/>
                <a:cs typeface="Times New Roman"/>
              </a:rPr>
              <a:t>f</a:t>
            </a:r>
            <a:r>
              <a:rPr sz="4250" dirty="0">
                <a:solidFill>
                  <a:srgbClr val="011993"/>
                </a:solidFill>
                <a:latin typeface="Cambria"/>
                <a:cs typeface="Cambria"/>
              </a:rPr>
              <a:t>) và </a:t>
            </a:r>
            <a:r>
              <a:rPr sz="4250">
                <a:solidFill>
                  <a:srgbClr val="011993"/>
                </a:solidFill>
                <a:latin typeface="Cambria"/>
                <a:cs typeface="Cambria"/>
              </a:rPr>
              <a:t>dưới b</a:t>
            </a:r>
            <a:r>
              <a:rPr lang="en-US" sz="4250">
                <a:solidFill>
                  <a:srgbClr val="011993"/>
                </a:solidFill>
                <a:latin typeface="Cambria"/>
                <a:cs typeface="Cambria"/>
              </a:rPr>
              <a:t>ể</a:t>
            </a:r>
            <a:r>
              <a:rPr sz="4250">
                <a:solidFill>
                  <a:srgbClr val="011993"/>
                </a:solidFill>
                <a:latin typeface="Cambria"/>
                <a:cs typeface="Cambria"/>
              </a:rPr>
              <a:t> đ</a:t>
            </a:r>
            <a:r>
              <a:rPr lang="en-US" sz="4250">
                <a:solidFill>
                  <a:srgbClr val="011993"/>
                </a:solidFill>
                <a:latin typeface="Cambria"/>
                <a:cs typeface="Cambria"/>
              </a:rPr>
              <a:t>ầ</a:t>
            </a:r>
            <a:r>
              <a:rPr sz="4250">
                <a:solidFill>
                  <a:srgbClr val="011993"/>
                </a:solidFill>
                <a:latin typeface="Cambria"/>
                <a:cs typeface="Cambria"/>
              </a:rPr>
              <a:t>y </a:t>
            </a:r>
            <a:r>
              <a:rPr sz="4250" dirty="0">
                <a:solidFill>
                  <a:srgbClr val="011993"/>
                </a:solidFill>
                <a:latin typeface="Cambria"/>
                <a:cs typeface="Cambria"/>
              </a:rPr>
              <a:t>(</a:t>
            </a:r>
            <a:r>
              <a:rPr sz="4650" i="1" dirty="0">
                <a:solidFill>
                  <a:srgbClr val="011993"/>
                </a:solidFill>
                <a:latin typeface="Times New Roman"/>
                <a:cs typeface="Times New Roman"/>
              </a:rPr>
              <a:t>C</a:t>
            </a:r>
            <a:r>
              <a:rPr sz="4950" i="1" baseline="-19360" dirty="0">
                <a:solidFill>
                  <a:srgbClr val="011993"/>
                </a:solidFill>
                <a:latin typeface="Times New Roman"/>
                <a:cs typeface="Times New Roman"/>
              </a:rPr>
              <a:t>f</a:t>
            </a:r>
            <a:r>
              <a:rPr sz="4250" dirty="0">
                <a:solidFill>
                  <a:srgbClr val="011993"/>
                </a:solidFill>
                <a:latin typeface="Cambria"/>
                <a:cs typeface="Cambria"/>
              </a:rPr>
              <a:t>) thı̀ bơm ı́t (</a:t>
            </a:r>
            <a:r>
              <a:rPr sz="4250" i="1" dirty="0">
                <a:solidFill>
                  <a:srgbClr val="011993"/>
                </a:solidFill>
                <a:latin typeface="Cambria"/>
                <a:cs typeface="Cambria"/>
              </a:rPr>
              <a:t>S</a:t>
            </a:r>
            <a:r>
              <a:rPr sz="4250" dirty="0">
                <a:solidFill>
                  <a:srgbClr val="011993"/>
                </a:solidFill>
                <a:latin typeface="Cambria"/>
                <a:cs typeface="Cambria"/>
              </a:rPr>
              <a:t>)</a:t>
            </a:r>
            <a:endParaRPr sz="4250">
              <a:latin typeface="Cambria"/>
              <a:cs typeface="Cambria"/>
            </a:endParaRPr>
          </a:p>
          <a:p>
            <a:pPr marL="1084580" lvl="1" indent="-544830">
              <a:lnSpc>
                <a:spcPct val="100000"/>
              </a:lnSpc>
              <a:spcBef>
                <a:spcPts val="3190"/>
              </a:spcBef>
              <a:buSzPct val="123529"/>
              <a:buFont typeface="Microsoft Sans Serif"/>
              <a:buChar char="‣"/>
              <a:tabLst>
                <a:tab pos="1085215" algn="l"/>
              </a:tabLst>
            </a:pPr>
            <a:r>
              <a:rPr sz="4250" dirty="0">
                <a:solidFill>
                  <a:srgbClr val="011993"/>
                </a:solidFill>
                <a:latin typeface="Cambria"/>
                <a:cs typeface="Cambria"/>
              </a:rPr>
              <a:t>(R2</a:t>
            </a:r>
            <a:r>
              <a:rPr sz="4250">
                <a:solidFill>
                  <a:srgbClr val="011993"/>
                </a:solidFill>
                <a:latin typeface="Cambria"/>
                <a:cs typeface="Cambria"/>
              </a:rPr>
              <a:t>): N</a:t>
            </a:r>
            <a:r>
              <a:rPr lang="en-US" sz="4250">
                <a:solidFill>
                  <a:srgbClr val="011993"/>
                </a:solidFill>
                <a:latin typeface="Cambria"/>
                <a:cs typeface="Cambria"/>
              </a:rPr>
              <a:t>ế</a:t>
            </a:r>
            <a:r>
              <a:rPr sz="4250">
                <a:solidFill>
                  <a:srgbClr val="011993"/>
                </a:solidFill>
                <a:latin typeface="Cambria"/>
                <a:cs typeface="Cambria"/>
              </a:rPr>
              <a:t>u b</a:t>
            </a:r>
            <a:r>
              <a:rPr lang="en-US" sz="4250">
                <a:solidFill>
                  <a:srgbClr val="011993"/>
                </a:solidFill>
                <a:latin typeface="Cambria"/>
                <a:cs typeface="Cambria"/>
              </a:rPr>
              <a:t>ồ</a:t>
            </a:r>
            <a:r>
              <a:rPr sz="4250">
                <a:solidFill>
                  <a:srgbClr val="011993"/>
                </a:solidFill>
                <a:latin typeface="Cambria"/>
                <a:cs typeface="Cambria"/>
              </a:rPr>
              <a:t>n còn đ</a:t>
            </a:r>
            <a:r>
              <a:rPr lang="en-US" sz="4250">
                <a:solidFill>
                  <a:srgbClr val="011993"/>
                </a:solidFill>
                <a:latin typeface="Cambria"/>
                <a:cs typeface="Cambria"/>
              </a:rPr>
              <a:t>ầ</a:t>
            </a:r>
            <a:r>
              <a:rPr sz="4250">
                <a:solidFill>
                  <a:srgbClr val="011993"/>
                </a:solidFill>
                <a:latin typeface="Cambria"/>
                <a:cs typeface="Cambria"/>
              </a:rPr>
              <a:t>y </a:t>
            </a:r>
            <a:r>
              <a:rPr sz="4250" dirty="0">
                <a:solidFill>
                  <a:srgbClr val="011993"/>
                </a:solidFill>
                <a:latin typeface="Cambria"/>
                <a:cs typeface="Cambria"/>
              </a:rPr>
              <a:t>(</a:t>
            </a:r>
            <a:r>
              <a:rPr sz="4650" i="1" dirty="0">
                <a:solidFill>
                  <a:srgbClr val="011993"/>
                </a:solidFill>
                <a:latin typeface="Times New Roman"/>
                <a:cs typeface="Times New Roman"/>
              </a:rPr>
              <a:t>T</a:t>
            </a:r>
            <a:r>
              <a:rPr sz="4950" i="1" baseline="-19360" dirty="0">
                <a:solidFill>
                  <a:srgbClr val="011993"/>
                </a:solidFill>
                <a:latin typeface="Times New Roman"/>
                <a:cs typeface="Times New Roman"/>
              </a:rPr>
              <a:t>f</a:t>
            </a:r>
            <a:r>
              <a:rPr sz="4250" dirty="0">
                <a:solidFill>
                  <a:srgbClr val="011993"/>
                </a:solidFill>
                <a:latin typeface="Cambria"/>
                <a:cs typeface="Cambria"/>
              </a:rPr>
              <a:t>) và </a:t>
            </a:r>
            <a:r>
              <a:rPr sz="4250">
                <a:solidFill>
                  <a:srgbClr val="011993"/>
                </a:solidFill>
                <a:latin typeface="Cambria"/>
                <a:cs typeface="Cambria"/>
              </a:rPr>
              <a:t>dưới b</a:t>
            </a:r>
            <a:r>
              <a:rPr lang="en-US" sz="4250">
                <a:solidFill>
                  <a:srgbClr val="011993"/>
                </a:solidFill>
                <a:latin typeface="Cambria"/>
                <a:cs typeface="Cambria"/>
              </a:rPr>
              <a:t>ể</a:t>
            </a:r>
            <a:r>
              <a:rPr sz="4250">
                <a:solidFill>
                  <a:srgbClr val="011993"/>
                </a:solidFill>
                <a:latin typeface="Cambria"/>
                <a:cs typeface="Cambria"/>
              </a:rPr>
              <a:t> </a:t>
            </a:r>
            <a:r>
              <a:rPr sz="4250" dirty="0">
                <a:solidFill>
                  <a:srgbClr val="011993"/>
                </a:solidFill>
                <a:latin typeface="Cambria"/>
                <a:cs typeface="Cambria"/>
              </a:rPr>
              <a:t>còn vừa (</a:t>
            </a:r>
            <a:r>
              <a:rPr sz="4650" i="1" dirty="0">
                <a:solidFill>
                  <a:srgbClr val="011993"/>
                </a:solidFill>
                <a:latin typeface="Times New Roman"/>
                <a:cs typeface="Times New Roman"/>
              </a:rPr>
              <a:t>C</a:t>
            </a:r>
            <a:r>
              <a:rPr sz="4950" i="1" baseline="-19360" dirty="0">
                <a:solidFill>
                  <a:srgbClr val="011993"/>
                </a:solidFill>
                <a:latin typeface="Times New Roman"/>
                <a:cs typeface="Times New Roman"/>
              </a:rPr>
              <a:t>m</a:t>
            </a:r>
            <a:r>
              <a:rPr sz="4250" dirty="0">
                <a:solidFill>
                  <a:srgbClr val="011993"/>
                </a:solidFill>
                <a:latin typeface="Cambria"/>
                <a:cs typeface="Cambria"/>
              </a:rPr>
              <a:t>) thı̀ bơm ı́t (</a:t>
            </a:r>
            <a:r>
              <a:rPr sz="4250" i="1" dirty="0">
                <a:solidFill>
                  <a:srgbClr val="011993"/>
                </a:solidFill>
                <a:latin typeface="Cambria"/>
                <a:cs typeface="Cambria"/>
              </a:rPr>
              <a:t>S</a:t>
            </a:r>
            <a:r>
              <a:rPr sz="4250" dirty="0">
                <a:solidFill>
                  <a:srgbClr val="011993"/>
                </a:solidFill>
                <a:latin typeface="Cambria"/>
                <a:cs typeface="Cambria"/>
              </a:rPr>
              <a:t>)</a:t>
            </a:r>
            <a:endParaRPr sz="4250">
              <a:latin typeface="Cambria"/>
              <a:cs typeface="Cambria"/>
            </a:endParaRPr>
          </a:p>
          <a:p>
            <a:pPr marL="1084580" lvl="1" indent="-544830">
              <a:lnSpc>
                <a:spcPct val="100000"/>
              </a:lnSpc>
              <a:spcBef>
                <a:spcPts val="3195"/>
              </a:spcBef>
              <a:buSzPct val="123529"/>
              <a:buFont typeface="Microsoft Sans Serif"/>
              <a:buChar char="‣"/>
              <a:tabLst>
                <a:tab pos="1085215" algn="l"/>
              </a:tabLst>
            </a:pPr>
            <a:r>
              <a:rPr sz="4250" dirty="0">
                <a:solidFill>
                  <a:srgbClr val="011993"/>
                </a:solidFill>
                <a:latin typeface="Cambria"/>
                <a:cs typeface="Cambria"/>
              </a:rPr>
              <a:t>(R3</a:t>
            </a:r>
            <a:r>
              <a:rPr sz="4250">
                <a:solidFill>
                  <a:srgbClr val="011993"/>
                </a:solidFill>
                <a:latin typeface="Cambria"/>
                <a:cs typeface="Cambria"/>
              </a:rPr>
              <a:t>): N</a:t>
            </a:r>
            <a:r>
              <a:rPr lang="en-US" sz="4250">
                <a:solidFill>
                  <a:srgbClr val="011993"/>
                </a:solidFill>
                <a:latin typeface="Cambria"/>
                <a:cs typeface="Cambria"/>
              </a:rPr>
              <a:t>ế</a:t>
            </a:r>
            <a:r>
              <a:rPr sz="4250">
                <a:solidFill>
                  <a:srgbClr val="011993"/>
                </a:solidFill>
                <a:latin typeface="Cambria"/>
                <a:cs typeface="Cambria"/>
              </a:rPr>
              <a:t>u b</a:t>
            </a:r>
            <a:r>
              <a:rPr lang="en-US" sz="4250">
                <a:solidFill>
                  <a:srgbClr val="011993"/>
                </a:solidFill>
                <a:latin typeface="Cambria"/>
                <a:cs typeface="Cambria"/>
              </a:rPr>
              <a:t>ồ</a:t>
            </a:r>
            <a:r>
              <a:rPr sz="4250">
                <a:solidFill>
                  <a:srgbClr val="011993"/>
                </a:solidFill>
                <a:latin typeface="Cambria"/>
                <a:cs typeface="Cambria"/>
              </a:rPr>
              <a:t>n còn đ</a:t>
            </a:r>
            <a:r>
              <a:rPr lang="en-US" sz="4250">
                <a:solidFill>
                  <a:srgbClr val="011993"/>
                </a:solidFill>
                <a:latin typeface="Cambria"/>
                <a:cs typeface="Cambria"/>
              </a:rPr>
              <a:t>ầ</a:t>
            </a:r>
            <a:r>
              <a:rPr sz="4250">
                <a:solidFill>
                  <a:srgbClr val="011993"/>
                </a:solidFill>
                <a:latin typeface="Cambria"/>
                <a:cs typeface="Cambria"/>
              </a:rPr>
              <a:t>y </a:t>
            </a:r>
            <a:r>
              <a:rPr sz="4250" dirty="0">
                <a:solidFill>
                  <a:srgbClr val="011993"/>
                </a:solidFill>
                <a:latin typeface="Cambria"/>
                <a:cs typeface="Cambria"/>
              </a:rPr>
              <a:t>(</a:t>
            </a:r>
            <a:r>
              <a:rPr sz="4650" i="1" dirty="0">
                <a:solidFill>
                  <a:srgbClr val="011993"/>
                </a:solidFill>
                <a:latin typeface="Times New Roman"/>
                <a:cs typeface="Times New Roman"/>
              </a:rPr>
              <a:t>T</a:t>
            </a:r>
            <a:r>
              <a:rPr sz="4950" i="1" baseline="-19360" dirty="0">
                <a:solidFill>
                  <a:srgbClr val="011993"/>
                </a:solidFill>
                <a:latin typeface="Times New Roman"/>
                <a:cs typeface="Times New Roman"/>
              </a:rPr>
              <a:t>f</a:t>
            </a:r>
            <a:r>
              <a:rPr sz="4250" dirty="0">
                <a:solidFill>
                  <a:srgbClr val="011993"/>
                </a:solidFill>
                <a:latin typeface="Cambria"/>
                <a:cs typeface="Cambria"/>
              </a:rPr>
              <a:t>) và </a:t>
            </a:r>
            <a:r>
              <a:rPr sz="4250">
                <a:solidFill>
                  <a:srgbClr val="011993"/>
                </a:solidFill>
                <a:latin typeface="Cambria"/>
                <a:cs typeface="Cambria"/>
              </a:rPr>
              <a:t>dưới b</a:t>
            </a:r>
            <a:r>
              <a:rPr lang="en-US" sz="4250">
                <a:solidFill>
                  <a:srgbClr val="011993"/>
                </a:solidFill>
                <a:latin typeface="Cambria"/>
                <a:cs typeface="Cambria"/>
              </a:rPr>
              <a:t>ể</a:t>
            </a:r>
            <a:r>
              <a:rPr sz="4250">
                <a:solidFill>
                  <a:srgbClr val="011993"/>
                </a:solidFill>
                <a:latin typeface="Cambria"/>
                <a:cs typeface="Cambria"/>
              </a:rPr>
              <a:t> đã g</a:t>
            </a:r>
            <a:r>
              <a:rPr lang="en-US" sz="4250">
                <a:solidFill>
                  <a:srgbClr val="011993"/>
                </a:solidFill>
                <a:latin typeface="Cambria"/>
                <a:cs typeface="Cambria"/>
              </a:rPr>
              <a:t>ầ</a:t>
            </a:r>
            <a:r>
              <a:rPr sz="4250">
                <a:solidFill>
                  <a:srgbClr val="011993"/>
                </a:solidFill>
                <a:latin typeface="Cambria"/>
                <a:cs typeface="Cambria"/>
              </a:rPr>
              <a:t>n </a:t>
            </a:r>
            <a:r>
              <a:rPr sz="4250" dirty="0">
                <a:solidFill>
                  <a:srgbClr val="011993"/>
                </a:solidFill>
                <a:latin typeface="Cambria"/>
                <a:cs typeface="Cambria"/>
              </a:rPr>
              <a:t>cạn (</a:t>
            </a:r>
            <a:r>
              <a:rPr sz="4650" i="1" dirty="0">
                <a:solidFill>
                  <a:srgbClr val="011993"/>
                </a:solidFill>
                <a:latin typeface="Times New Roman"/>
                <a:cs typeface="Times New Roman"/>
              </a:rPr>
              <a:t>C</a:t>
            </a:r>
            <a:r>
              <a:rPr sz="4950" i="1" baseline="-19360" dirty="0">
                <a:solidFill>
                  <a:srgbClr val="011993"/>
                </a:solidFill>
                <a:latin typeface="Times New Roman"/>
                <a:cs typeface="Times New Roman"/>
              </a:rPr>
              <a:t>e</a:t>
            </a:r>
            <a:r>
              <a:rPr sz="4250" dirty="0">
                <a:solidFill>
                  <a:srgbClr val="011993"/>
                </a:solidFill>
                <a:latin typeface="Cambria"/>
                <a:cs typeface="Cambria"/>
              </a:rPr>
              <a:t>) thı̀ bơm ı́t (</a:t>
            </a:r>
            <a:r>
              <a:rPr sz="4250" i="1" dirty="0">
                <a:solidFill>
                  <a:srgbClr val="011993"/>
                </a:solidFill>
                <a:latin typeface="Cambria"/>
                <a:cs typeface="Cambria"/>
              </a:rPr>
              <a:t>S</a:t>
            </a:r>
            <a:r>
              <a:rPr sz="4250" dirty="0">
                <a:solidFill>
                  <a:srgbClr val="011993"/>
                </a:solidFill>
                <a:latin typeface="Cambria"/>
                <a:cs typeface="Cambria"/>
              </a:rPr>
              <a:t>)</a:t>
            </a:r>
            <a:endParaRPr sz="4250">
              <a:latin typeface="Cambria"/>
              <a:cs typeface="Cambria"/>
            </a:endParaRPr>
          </a:p>
          <a:p>
            <a:pPr marL="1084580" lvl="1" indent="-544830">
              <a:lnSpc>
                <a:spcPct val="100000"/>
              </a:lnSpc>
              <a:spcBef>
                <a:spcPts val="3190"/>
              </a:spcBef>
              <a:buSzPct val="123529"/>
              <a:buFont typeface="Microsoft Sans Serif"/>
              <a:buChar char="‣"/>
              <a:tabLst>
                <a:tab pos="1085215" algn="l"/>
              </a:tabLst>
            </a:pPr>
            <a:r>
              <a:rPr sz="4250" dirty="0">
                <a:solidFill>
                  <a:srgbClr val="011993"/>
                </a:solidFill>
                <a:latin typeface="Cambria"/>
                <a:cs typeface="Cambria"/>
              </a:rPr>
              <a:t>(R4</a:t>
            </a:r>
            <a:r>
              <a:rPr sz="4250">
                <a:solidFill>
                  <a:srgbClr val="011993"/>
                </a:solidFill>
                <a:latin typeface="Cambria"/>
                <a:cs typeface="Cambria"/>
              </a:rPr>
              <a:t>): N</a:t>
            </a:r>
            <a:r>
              <a:rPr lang="en-US" sz="4250">
                <a:solidFill>
                  <a:srgbClr val="011993"/>
                </a:solidFill>
                <a:latin typeface="Cambria"/>
                <a:cs typeface="Cambria"/>
              </a:rPr>
              <a:t>ế</a:t>
            </a:r>
            <a:r>
              <a:rPr sz="4250">
                <a:solidFill>
                  <a:srgbClr val="011993"/>
                </a:solidFill>
                <a:latin typeface="Cambria"/>
                <a:cs typeface="Cambria"/>
              </a:rPr>
              <a:t>u b</a:t>
            </a:r>
            <a:r>
              <a:rPr lang="en-US" sz="4250">
                <a:solidFill>
                  <a:srgbClr val="011993"/>
                </a:solidFill>
                <a:latin typeface="Cambria"/>
                <a:cs typeface="Cambria"/>
              </a:rPr>
              <a:t>ồ</a:t>
            </a:r>
            <a:r>
              <a:rPr sz="4250">
                <a:solidFill>
                  <a:srgbClr val="011993"/>
                </a:solidFill>
                <a:latin typeface="Cambria"/>
                <a:cs typeface="Cambria"/>
              </a:rPr>
              <a:t>n đã g</a:t>
            </a:r>
            <a:r>
              <a:rPr lang="en-US" sz="4250">
                <a:solidFill>
                  <a:srgbClr val="011993"/>
                </a:solidFill>
                <a:latin typeface="Cambria"/>
                <a:cs typeface="Cambria"/>
              </a:rPr>
              <a:t>ầ</a:t>
            </a:r>
            <a:r>
              <a:rPr sz="4250">
                <a:solidFill>
                  <a:srgbClr val="011993"/>
                </a:solidFill>
                <a:latin typeface="Cambria"/>
                <a:cs typeface="Cambria"/>
              </a:rPr>
              <a:t>n h</a:t>
            </a:r>
            <a:r>
              <a:rPr lang="en-US" sz="4250">
                <a:solidFill>
                  <a:srgbClr val="011993"/>
                </a:solidFill>
                <a:latin typeface="Cambria"/>
                <a:cs typeface="Cambria"/>
              </a:rPr>
              <a:t>ế</a:t>
            </a:r>
            <a:r>
              <a:rPr sz="4250">
                <a:solidFill>
                  <a:srgbClr val="011993"/>
                </a:solidFill>
                <a:latin typeface="Cambria"/>
                <a:cs typeface="Cambria"/>
              </a:rPr>
              <a:t>t </a:t>
            </a:r>
            <a:r>
              <a:rPr sz="4250" dirty="0">
                <a:solidFill>
                  <a:srgbClr val="011993"/>
                </a:solidFill>
                <a:latin typeface="Cambria"/>
                <a:cs typeface="Cambria"/>
              </a:rPr>
              <a:t>(</a:t>
            </a:r>
            <a:r>
              <a:rPr sz="4650" i="1" dirty="0">
                <a:solidFill>
                  <a:srgbClr val="011993"/>
                </a:solidFill>
                <a:latin typeface="Times New Roman"/>
                <a:cs typeface="Times New Roman"/>
              </a:rPr>
              <a:t>T</a:t>
            </a:r>
            <a:r>
              <a:rPr sz="4950" i="1" baseline="-19360" dirty="0">
                <a:solidFill>
                  <a:srgbClr val="011993"/>
                </a:solidFill>
                <a:latin typeface="Times New Roman"/>
                <a:cs typeface="Times New Roman"/>
              </a:rPr>
              <a:t>e</a:t>
            </a:r>
            <a:r>
              <a:rPr sz="4250" dirty="0">
                <a:solidFill>
                  <a:srgbClr val="011993"/>
                </a:solidFill>
                <a:latin typeface="Cambria"/>
                <a:cs typeface="Cambria"/>
              </a:rPr>
              <a:t>) và </a:t>
            </a:r>
            <a:r>
              <a:rPr sz="4250">
                <a:solidFill>
                  <a:srgbClr val="011993"/>
                </a:solidFill>
                <a:latin typeface="Cambria"/>
                <a:cs typeface="Cambria"/>
              </a:rPr>
              <a:t>dưới b</a:t>
            </a:r>
            <a:r>
              <a:rPr lang="en-US" sz="4250">
                <a:solidFill>
                  <a:srgbClr val="011993"/>
                </a:solidFill>
                <a:latin typeface="Cambria"/>
                <a:cs typeface="Cambria"/>
              </a:rPr>
              <a:t>ể</a:t>
            </a:r>
            <a:r>
              <a:rPr sz="4250">
                <a:solidFill>
                  <a:srgbClr val="011993"/>
                </a:solidFill>
                <a:latin typeface="Cambria"/>
                <a:cs typeface="Cambria"/>
              </a:rPr>
              <a:t> đ</a:t>
            </a:r>
            <a:r>
              <a:rPr lang="en-US" sz="4250">
                <a:solidFill>
                  <a:srgbClr val="011993"/>
                </a:solidFill>
                <a:latin typeface="Cambria"/>
                <a:cs typeface="Cambria"/>
              </a:rPr>
              <a:t>ầ</a:t>
            </a:r>
            <a:r>
              <a:rPr sz="4250">
                <a:solidFill>
                  <a:srgbClr val="011993"/>
                </a:solidFill>
                <a:latin typeface="Cambria"/>
                <a:cs typeface="Cambria"/>
              </a:rPr>
              <a:t>y </a:t>
            </a:r>
            <a:r>
              <a:rPr sz="4250" dirty="0">
                <a:solidFill>
                  <a:srgbClr val="011993"/>
                </a:solidFill>
                <a:latin typeface="Cambria"/>
                <a:cs typeface="Cambria"/>
              </a:rPr>
              <a:t>(</a:t>
            </a:r>
            <a:r>
              <a:rPr sz="4650" i="1" dirty="0">
                <a:solidFill>
                  <a:srgbClr val="011993"/>
                </a:solidFill>
                <a:latin typeface="Times New Roman"/>
                <a:cs typeface="Times New Roman"/>
              </a:rPr>
              <a:t>C</a:t>
            </a:r>
            <a:r>
              <a:rPr sz="4950" i="1" baseline="-19360" dirty="0">
                <a:solidFill>
                  <a:srgbClr val="011993"/>
                </a:solidFill>
                <a:latin typeface="Times New Roman"/>
                <a:cs typeface="Times New Roman"/>
              </a:rPr>
              <a:t>f</a:t>
            </a:r>
            <a:r>
              <a:rPr sz="4250" dirty="0">
                <a:solidFill>
                  <a:srgbClr val="011993"/>
                </a:solidFill>
                <a:latin typeface="Cambria"/>
                <a:cs typeface="Cambria"/>
              </a:rPr>
              <a:t>) thı̀ bơm lâu (</a:t>
            </a:r>
            <a:r>
              <a:rPr sz="4250" i="1" dirty="0">
                <a:solidFill>
                  <a:srgbClr val="011993"/>
                </a:solidFill>
                <a:latin typeface="Cambria"/>
                <a:cs typeface="Cambria"/>
              </a:rPr>
              <a:t>L</a:t>
            </a:r>
            <a:r>
              <a:rPr sz="4250" dirty="0">
                <a:solidFill>
                  <a:srgbClr val="011993"/>
                </a:solidFill>
                <a:latin typeface="Cambria"/>
                <a:cs typeface="Cambria"/>
              </a:rPr>
              <a:t>)</a:t>
            </a:r>
            <a:endParaRPr sz="4250">
              <a:latin typeface="Cambria"/>
              <a:cs typeface="Cambria"/>
            </a:endParaRPr>
          </a:p>
          <a:p>
            <a:pPr marL="1084580" lvl="1" indent="-544830">
              <a:lnSpc>
                <a:spcPct val="100000"/>
              </a:lnSpc>
              <a:spcBef>
                <a:spcPts val="3195"/>
              </a:spcBef>
              <a:buSzPct val="123529"/>
              <a:buFont typeface="Microsoft Sans Serif"/>
              <a:buChar char="‣"/>
              <a:tabLst>
                <a:tab pos="1085215" algn="l"/>
              </a:tabLst>
            </a:pPr>
            <a:r>
              <a:rPr sz="4250" dirty="0">
                <a:solidFill>
                  <a:srgbClr val="011993"/>
                </a:solidFill>
                <a:latin typeface="Cambria"/>
                <a:cs typeface="Cambria"/>
              </a:rPr>
              <a:t>(R5</a:t>
            </a:r>
            <a:r>
              <a:rPr sz="4250">
                <a:solidFill>
                  <a:srgbClr val="011993"/>
                </a:solidFill>
                <a:latin typeface="Cambria"/>
                <a:cs typeface="Cambria"/>
              </a:rPr>
              <a:t>): N</a:t>
            </a:r>
            <a:r>
              <a:rPr lang="en-US" sz="4250">
                <a:solidFill>
                  <a:srgbClr val="011993"/>
                </a:solidFill>
                <a:latin typeface="Cambria"/>
                <a:cs typeface="Cambria"/>
              </a:rPr>
              <a:t>ế</a:t>
            </a:r>
            <a:r>
              <a:rPr sz="4250">
                <a:solidFill>
                  <a:srgbClr val="011993"/>
                </a:solidFill>
                <a:latin typeface="Cambria"/>
                <a:cs typeface="Cambria"/>
              </a:rPr>
              <a:t>u b</a:t>
            </a:r>
            <a:r>
              <a:rPr lang="en-US" sz="4250">
                <a:solidFill>
                  <a:srgbClr val="011993"/>
                </a:solidFill>
                <a:latin typeface="Cambria"/>
                <a:cs typeface="Cambria"/>
              </a:rPr>
              <a:t>ồ</a:t>
            </a:r>
            <a:r>
              <a:rPr sz="4250">
                <a:solidFill>
                  <a:srgbClr val="011993"/>
                </a:solidFill>
                <a:latin typeface="Cambria"/>
                <a:cs typeface="Cambria"/>
              </a:rPr>
              <a:t>n đã g</a:t>
            </a:r>
            <a:r>
              <a:rPr lang="en-US" sz="4250">
                <a:solidFill>
                  <a:srgbClr val="011993"/>
                </a:solidFill>
                <a:latin typeface="Cambria"/>
                <a:cs typeface="Cambria"/>
              </a:rPr>
              <a:t>ầ</a:t>
            </a:r>
            <a:r>
              <a:rPr sz="4250">
                <a:solidFill>
                  <a:srgbClr val="011993"/>
                </a:solidFill>
                <a:latin typeface="Cambria"/>
                <a:cs typeface="Cambria"/>
              </a:rPr>
              <a:t>n h</a:t>
            </a:r>
            <a:r>
              <a:rPr lang="en-US" sz="4250">
                <a:solidFill>
                  <a:srgbClr val="011993"/>
                </a:solidFill>
                <a:latin typeface="Cambria"/>
                <a:cs typeface="Cambria"/>
              </a:rPr>
              <a:t>ế</a:t>
            </a:r>
            <a:r>
              <a:rPr sz="4250">
                <a:solidFill>
                  <a:srgbClr val="011993"/>
                </a:solidFill>
                <a:latin typeface="Cambria"/>
                <a:cs typeface="Cambria"/>
              </a:rPr>
              <a:t>t </a:t>
            </a:r>
            <a:r>
              <a:rPr sz="4250" dirty="0">
                <a:solidFill>
                  <a:srgbClr val="011993"/>
                </a:solidFill>
                <a:latin typeface="Cambria"/>
                <a:cs typeface="Cambria"/>
              </a:rPr>
              <a:t>(</a:t>
            </a:r>
            <a:r>
              <a:rPr sz="4650" i="1" dirty="0">
                <a:solidFill>
                  <a:srgbClr val="011993"/>
                </a:solidFill>
                <a:latin typeface="Times New Roman"/>
                <a:cs typeface="Times New Roman"/>
              </a:rPr>
              <a:t>T</a:t>
            </a:r>
            <a:r>
              <a:rPr sz="4950" i="1" baseline="-19360" dirty="0">
                <a:solidFill>
                  <a:srgbClr val="011993"/>
                </a:solidFill>
                <a:latin typeface="Times New Roman"/>
                <a:cs typeface="Times New Roman"/>
              </a:rPr>
              <a:t>e</a:t>
            </a:r>
            <a:r>
              <a:rPr sz="4250" dirty="0">
                <a:solidFill>
                  <a:srgbClr val="011993"/>
                </a:solidFill>
                <a:latin typeface="Cambria"/>
                <a:cs typeface="Cambria"/>
              </a:rPr>
              <a:t>) và </a:t>
            </a:r>
            <a:r>
              <a:rPr sz="4250">
                <a:solidFill>
                  <a:srgbClr val="011993"/>
                </a:solidFill>
                <a:latin typeface="Cambria"/>
                <a:cs typeface="Cambria"/>
              </a:rPr>
              <a:t>dưới b</a:t>
            </a:r>
            <a:r>
              <a:rPr lang="en-US" sz="4250">
                <a:solidFill>
                  <a:srgbClr val="011993"/>
                </a:solidFill>
                <a:latin typeface="Cambria"/>
                <a:cs typeface="Cambria"/>
              </a:rPr>
              <a:t>ể</a:t>
            </a:r>
            <a:r>
              <a:rPr sz="4250">
                <a:solidFill>
                  <a:srgbClr val="011993"/>
                </a:solidFill>
                <a:latin typeface="Cambria"/>
                <a:cs typeface="Cambria"/>
              </a:rPr>
              <a:t> </a:t>
            </a:r>
            <a:r>
              <a:rPr sz="4250" dirty="0">
                <a:solidFill>
                  <a:srgbClr val="011993"/>
                </a:solidFill>
                <a:latin typeface="Cambria"/>
                <a:cs typeface="Cambria"/>
              </a:rPr>
              <a:t>còn vừa(</a:t>
            </a:r>
            <a:r>
              <a:rPr sz="4650" i="1" dirty="0">
                <a:solidFill>
                  <a:srgbClr val="011993"/>
                </a:solidFill>
                <a:latin typeface="Times New Roman"/>
                <a:cs typeface="Times New Roman"/>
              </a:rPr>
              <a:t>C</a:t>
            </a:r>
            <a:r>
              <a:rPr sz="4950" i="1" baseline="-19360" dirty="0">
                <a:solidFill>
                  <a:srgbClr val="011993"/>
                </a:solidFill>
                <a:latin typeface="Times New Roman"/>
                <a:cs typeface="Times New Roman"/>
              </a:rPr>
              <a:t>m</a:t>
            </a:r>
            <a:r>
              <a:rPr sz="4250" dirty="0">
                <a:solidFill>
                  <a:srgbClr val="011993"/>
                </a:solidFill>
                <a:latin typeface="Cambria"/>
                <a:cs typeface="Cambria"/>
              </a:rPr>
              <a:t>) thı̀ bơm vừa (</a:t>
            </a:r>
            <a:r>
              <a:rPr sz="4250" i="1" dirty="0">
                <a:solidFill>
                  <a:srgbClr val="011993"/>
                </a:solidFill>
                <a:latin typeface="Cambria"/>
                <a:cs typeface="Cambria"/>
              </a:rPr>
              <a:t>M</a:t>
            </a:r>
            <a:r>
              <a:rPr sz="4250" dirty="0">
                <a:solidFill>
                  <a:srgbClr val="011993"/>
                </a:solidFill>
                <a:latin typeface="Cambria"/>
                <a:cs typeface="Cambria"/>
              </a:rPr>
              <a:t>)</a:t>
            </a:r>
            <a:endParaRPr sz="4250">
              <a:latin typeface="Cambria"/>
              <a:cs typeface="Cambria"/>
            </a:endParaRPr>
          </a:p>
          <a:p>
            <a:pPr marL="1084580" lvl="1" indent="-544830">
              <a:lnSpc>
                <a:spcPct val="100000"/>
              </a:lnSpc>
              <a:spcBef>
                <a:spcPts val="2540"/>
              </a:spcBef>
              <a:buSzPct val="123529"/>
              <a:buFont typeface="Microsoft Sans Serif"/>
              <a:buChar char="‣"/>
              <a:tabLst>
                <a:tab pos="1085215" algn="l"/>
              </a:tabLst>
            </a:pPr>
            <a:r>
              <a:rPr sz="4250" dirty="0">
                <a:solidFill>
                  <a:srgbClr val="011993"/>
                </a:solidFill>
                <a:latin typeface="Cambria"/>
                <a:cs typeface="Cambria"/>
              </a:rPr>
              <a:t>(R6</a:t>
            </a:r>
            <a:r>
              <a:rPr sz="4250">
                <a:solidFill>
                  <a:srgbClr val="011993"/>
                </a:solidFill>
                <a:latin typeface="Cambria"/>
                <a:cs typeface="Cambria"/>
              </a:rPr>
              <a:t>): N</a:t>
            </a:r>
            <a:r>
              <a:rPr lang="en-US" sz="4250">
                <a:solidFill>
                  <a:srgbClr val="011993"/>
                </a:solidFill>
                <a:latin typeface="Cambria"/>
                <a:cs typeface="Cambria"/>
              </a:rPr>
              <a:t>ế</a:t>
            </a:r>
            <a:r>
              <a:rPr sz="4250">
                <a:solidFill>
                  <a:srgbClr val="011993"/>
                </a:solidFill>
                <a:latin typeface="Cambria"/>
                <a:cs typeface="Cambria"/>
              </a:rPr>
              <a:t>u b</a:t>
            </a:r>
            <a:r>
              <a:rPr lang="en-US" sz="4250">
                <a:solidFill>
                  <a:srgbClr val="011993"/>
                </a:solidFill>
                <a:latin typeface="Cambria"/>
                <a:cs typeface="Cambria"/>
              </a:rPr>
              <a:t>ồ</a:t>
            </a:r>
            <a:r>
              <a:rPr sz="4250">
                <a:solidFill>
                  <a:srgbClr val="011993"/>
                </a:solidFill>
                <a:latin typeface="Cambria"/>
                <a:cs typeface="Cambria"/>
              </a:rPr>
              <a:t>n đã g</a:t>
            </a:r>
            <a:r>
              <a:rPr lang="en-US" sz="4250">
                <a:solidFill>
                  <a:srgbClr val="011993"/>
                </a:solidFill>
                <a:latin typeface="Cambria"/>
                <a:cs typeface="Cambria"/>
              </a:rPr>
              <a:t>ầ</a:t>
            </a:r>
            <a:r>
              <a:rPr sz="4250">
                <a:solidFill>
                  <a:srgbClr val="011993"/>
                </a:solidFill>
                <a:latin typeface="Cambria"/>
                <a:cs typeface="Cambria"/>
              </a:rPr>
              <a:t>n h</a:t>
            </a:r>
            <a:r>
              <a:rPr lang="en-US" sz="4250">
                <a:solidFill>
                  <a:srgbClr val="011993"/>
                </a:solidFill>
                <a:latin typeface="Cambria"/>
                <a:cs typeface="Cambria"/>
              </a:rPr>
              <a:t>ế</a:t>
            </a:r>
            <a:r>
              <a:rPr sz="4250">
                <a:solidFill>
                  <a:srgbClr val="011993"/>
                </a:solidFill>
                <a:latin typeface="Cambria"/>
                <a:cs typeface="Cambria"/>
              </a:rPr>
              <a:t>t </a:t>
            </a:r>
            <a:r>
              <a:rPr sz="4250" dirty="0">
                <a:solidFill>
                  <a:srgbClr val="011993"/>
                </a:solidFill>
                <a:latin typeface="Cambria"/>
                <a:cs typeface="Cambria"/>
              </a:rPr>
              <a:t>(</a:t>
            </a:r>
            <a:r>
              <a:rPr sz="4650" i="1" dirty="0">
                <a:solidFill>
                  <a:srgbClr val="011993"/>
                </a:solidFill>
                <a:latin typeface="Times New Roman"/>
                <a:cs typeface="Times New Roman"/>
              </a:rPr>
              <a:t>T</a:t>
            </a:r>
            <a:r>
              <a:rPr sz="4950" i="1" baseline="-19360" dirty="0">
                <a:solidFill>
                  <a:srgbClr val="011993"/>
                </a:solidFill>
                <a:latin typeface="Times New Roman"/>
                <a:cs typeface="Times New Roman"/>
              </a:rPr>
              <a:t>e</a:t>
            </a:r>
            <a:r>
              <a:rPr sz="4250" dirty="0">
                <a:solidFill>
                  <a:srgbClr val="011993"/>
                </a:solidFill>
                <a:latin typeface="Cambria"/>
                <a:cs typeface="Cambria"/>
              </a:rPr>
              <a:t>) và </a:t>
            </a:r>
            <a:r>
              <a:rPr sz="4250">
                <a:solidFill>
                  <a:srgbClr val="011993"/>
                </a:solidFill>
                <a:latin typeface="Cambria"/>
                <a:cs typeface="Cambria"/>
              </a:rPr>
              <a:t>dưới b</a:t>
            </a:r>
            <a:r>
              <a:rPr lang="en-US" sz="4250">
                <a:solidFill>
                  <a:srgbClr val="011993"/>
                </a:solidFill>
                <a:latin typeface="Cambria"/>
                <a:cs typeface="Cambria"/>
              </a:rPr>
              <a:t>ể</a:t>
            </a:r>
            <a:r>
              <a:rPr sz="4250">
                <a:solidFill>
                  <a:srgbClr val="011993"/>
                </a:solidFill>
                <a:latin typeface="Cambria"/>
                <a:cs typeface="Cambria"/>
              </a:rPr>
              <a:t> g</a:t>
            </a:r>
            <a:r>
              <a:rPr lang="en-US" sz="4250">
                <a:solidFill>
                  <a:srgbClr val="011993"/>
                </a:solidFill>
                <a:latin typeface="Cambria"/>
                <a:cs typeface="Cambria"/>
              </a:rPr>
              <a:t>ầ</a:t>
            </a:r>
            <a:r>
              <a:rPr sz="4250">
                <a:solidFill>
                  <a:srgbClr val="011993"/>
                </a:solidFill>
                <a:latin typeface="Cambria"/>
                <a:cs typeface="Cambria"/>
              </a:rPr>
              <a:t>n </a:t>
            </a:r>
            <a:r>
              <a:rPr sz="4250" dirty="0">
                <a:solidFill>
                  <a:srgbClr val="011993"/>
                </a:solidFill>
                <a:latin typeface="Cambria"/>
                <a:cs typeface="Cambria"/>
              </a:rPr>
              <a:t>cạn (</a:t>
            </a:r>
            <a:r>
              <a:rPr sz="4650" i="1" dirty="0">
                <a:solidFill>
                  <a:srgbClr val="011993"/>
                </a:solidFill>
                <a:latin typeface="Times New Roman"/>
                <a:cs typeface="Times New Roman"/>
              </a:rPr>
              <a:t>C</a:t>
            </a:r>
            <a:r>
              <a:rPr sz="4950" i="1" baseline="-19360" dirty="0">
                <a:solidFill>
                  <a:srgbClr val="011993"/>
                </a:solidFill>
                <a:latin typeface="Times New Roman"/>
                <a:cs typeface="Times New Roman"/>
              </a:rPr>
              <a:t>e</a:t>
            </a:r>
            <a:r>
              <a:rPr sz="4250" dirty="0">
                <a:solidFill>
                  <a:srgbClr val="011993"/>
                </a:solidFill>
                <a:latin typeface="Cambria"/>
                <a:cs typeface="Cambria"/>
              </a:rPr>
              <a:t>) thı̀ bơm ı́t (</a:t>
            </a:r>
            <a:r>
              <a:rPr sz="4250" i="1" dirty="0">
                <a:solidFill>
                  <a:srgbClr val="011993"/>
                </a:solidFill>
                <a:latin typeface="Cambria"/>
                <a:cs typeface="Cambria"/>
              </a:rPr>
              <a:t>S</a:t>
            </a:r>
            <a:r>
              <a:rPr sz="4250" dirty="0">
                <a:solidFill>
                  <a:srgbClr val="011993"/>
                </a:solidFill>
                <a:latin typeface="Cambria"/>
                <a:cs typeface="Cambria"/>
              </a:rPr>
              <a:t>)</a:t>
            </a:r>
            <a:endParaRPr sz="4250">
              <a:latin typeface="Cambria"/>
              <a:cs typeface="Cambri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6" name="object 6"/>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33</a:t>
            </a:fld>
            <a:endParaRPr spc="15" dirty="0"/>
          </a:p>
        </p:txBody>
      </p:sp>
      <p:sp>
        <p:nvSpPr>
          <p:cNvPr id="2" name="object 2"/>
          <p:cNvSpPr txBox="1"/>
          <p:nvPr/>
        </p:nvSpPr>
        <p:spPr>
          <a:xfrm>
            <a:off x="904278" y="1158875"/>
            <a:ext cx="18367971" cy="3757247"/>
          </a:xfrm>
          <a:prstGeom prst="rect">
            <a:avLst/>
          </a:prstGeom>
        </p:spPr>
        <p:txBody>
          <a:bodyPr vert="horz" wrap="square" lIns="0" tIns="5715" rIns="0" bIns="0" rtlCol="0">
            <a:spAutoFit/>
          </a:bodyPr>
          <a:lstStyle/>
          <a:p>
            <a:pPr marL="540385" marR="727710" indent="-502920">
              <a:lnSpc>
                <a:spcPct val="101400"/>
              </a:lnSpc>
              <a:spcBef>
                <a:spcPts val="45"/>
              </a:spcBef>
              <a:buSzPct val="123529"/>
              <a:buChar char="•"/>
              <a:tabLst>
                <a:tab pos="541020" algn="l"/>
              </a:tabLst>
            </a:pPr>
            <a:r>
              <a:rPr sz="4400">
                <a:latin typeface="Cambria" panose="02040503050406030204" pitchFamily="18" charset="0"/>
                <a:ea typeface="Cambria" panose="02040503050406030204" pitchFamily="18" charset="0"/>
                <a:cs typeface="Cambria"/>
              </a:rPr>
              <a:t>V</a:t>
            </a:r>
            <a:r>
              <a:rPr lang="en-US" sz="4400">
                <a:latin typeface="Cambria" panose="02040503050406030204" pitchFamily="18" charset="0"/>
                <a:ea typeface="Cambria" panose="02040503050406030204" pitchFamily="18" charset="0"/>
                <a:cs typeface="Cambria"/>
              </a:rPr>
              <a:t>ấ</a:t>
            </a:r>
            <a:r>
              <a:rPr sz="4400">
                <a:latin typeface="Cambria" panose="02040503050406030204" pitchFamily="18" charset="0"/>
                <a:ea typeface="Cambria" panose="02040503050406030204" pitchFamily="18" charset="0"/>
                <a:cs typeface="Cambria"/>
              </a:rPr>
              <a:t>n đ</a:t>
            </a:r>
            <a:r>
              <a:rPr lang="en-US" sz="4400">
                <a:latin typeface="Cambria" panose="02040503050406030204" pitchFamily="18" charset="0"/>
                <a:ea typeface="Cambria" panose="02040503050406030204" pitchFamily="18" charset="0"/>
                <a:cs typeface="Cambria"/>
              </a:rPr>
              <a:t>ề</a:t>
            </a:r>
            <a:r>
              <a:rPr sz="4400">
                <a:latin typeface="Cambria" panose="02040503050406030204" pitchFamily="18" charset="0"/>
                <a:ea typeface="Cambria" panose="02040503050406030204" pitchFamily="18" charset="0"/>
                <a:cs typeface="Cambria"/>
              </a:rPr>
              <a:t> đ</a:t>
            </a:r>
            <a:r>
              <a:rPr lang="en-US" sz="4400">
                <a:latin typeface="Cambria" panose="02040503050406030204" pitchFamily="18" charset="0"/>
                <a:ea typeface="Cambria" panose="02040503050406030204" pitchFamily="18" charset="0"/>
                <a:cs typeface="Cambria"/>
              </a:rPr>
              <a:t>ặ</a:t>
            </a:r>
            <a:r>
              <a:rPr sz="4400">
                <a:latin typeface="Cambria" panose="02040503050406030204" pitchFamily="18" charset="0"/>
                <a:ea typeface="Cambria" panose="02040503050406030204" pitchFamily="18" charset="0"/>
                <a:cs typeface="Cambria"/>
              </a:rPr>
              <a:t>t r</a:t>
            </a:r>
            <a:r>
              <a:rPr lang="en-US" sz="4400">
                <a:latin typeface="Cambria" panose="02040503050406030204" pitchFamily="18" charset="0"/>
                <a:ea typeface="Cambria" panose="02040503050406030204" pitchFamily="18" charset="0"/>
                <a:cs typeface="Cambria"/>
              </a:rPr>
              <a:t>ầ</a:t>
            </a:r>
            <a:r>
              <a:rPr sz="4400">
                <a:latin typeface="Cambria" panose="02040503050406030204" pitchFamily="18" charset="0"/>
                <a:ea typeface="Cambria" panose="02040503050406030204" pitchFamily="18" charset="0"/>
                <a:cs typeface="Cambria"/>
              </a:rPr>
              <a:t> khi b</a:t>
            </a:r>
            <a:r>
              <a:rPr lang="en-US" sz="4400">
                <a:latin typeface="Cambria" panose="02040503050406030204" pitchFamily="18" charset="0"/>
                <a:ea typeface="Cambria" panose="02040503050406030204" pitchFamily="18" charset="0"/>
                <a:cs typeface="Cambria"/>
              </a:rPr>
              <a:t>ồ</a:t>
            </a:r>
            <a:r>
              <a:rPr sz="4400">
                <a:latin typeface="Cambria" panose="02040503050406030204" pitchFamily="18" charset="0"/>
                <a:ea typeface="Cambria" panose="02040503050406030204" pitchFamily="18" charset="0"/>
                <a:cs typeface="Cambria"/>
              </a:rPr>
              <a:t>n </a:t>
            </a:r>
            <a:r>
              <a:rPr sz="4400" dirty="0">
                <a:latin typeface="Cambria" panose="02040503050406030204" pitchFamily="18" charset="0"/>
                <a:ea typeface="Cambria" panose="02040503050406030204" pitchFamily="18" charset="0"/>
                <a:cs typeface="Cambria"/>
              </a:rPr>
              <a:t>còn </a:t>
            </a:r>
            <a:r>
              <a:rPr sz="4800" i="1" dirty="0">
                <a:latin typeface="Cambria" panose="02040503050406030204" pitchFamily="18" charset="0"/>
                <a:ea typeface="Cambria" panose="02040503050406030204" pitchFamily="18" charset="0"/>
                <a:cs typeface="Times New Roman"/>
              </a:rPr>
              <a:t>y</a:t>
            </a:r>
            <a:r>
              <a:rPr sz="5400" baseline="-19360" dirty="0">
                <a:latin typeface="Cambria" panose="02040503050406030204" pitchFamily="18" charset="0"/>
                <a:ea typeface="Cambria" panose="02040503050406030204" pitchFamily="18" charset="0"/>
                <a:cs typeface="Cambria"/>
              </a:rPr>
              <a:t>0 </a:t>
            </a:r>
            <a:r>
              <a:rPr sz="4400">
                <a:latin typeface="Cambria" panose="02040503050406030204" pitchFamily="18" charset="0"/>
                <a:ea typeface="Cambria" panose="02040503050406030204" pitchFamily="18" charset="0"/>
                <a:cs typeface="Cambria"/>
              </a:rPr>
              <a:t>và b</a:t>
            </a:r>
            <a:r>
              <a:rPr lang="en-US" sz="4400">
                <a:latin typeface="Cambria" panose="02040503050406030204" pitchFamily="18" charset="0"/>
                <a:ea typeface="Cambria" panose="02040503050406030204" pitchFamily="18" charset="0"/>
                <a:cs typeface="Cambria"/>
              </a:rPr>
              <a:t>ể</a:t>
            </a:r>
            <a:r>
              <a:rPr sz="4400">
                <a:latin typeface="Cambria" panose="02040503050406030204" pitchFamily="18" charset="0"/>
                <a:ea typeface="Cambria" panose="02040503050406030204" pitchFamily="18" charset="0"/>
                <a:cs typeface="Cambria"/>
              </a:rPr>
              <a:t> </a:t>
            </a:r>
            <a:r>
              <a:rPr sz="4400" dirty="0">
                <a:latin typeface="Cambria" panose="02040503050406030204" pitchFamily="18" charset="0"/>
                <a:ea typeface="Cambria" panose="02040503050406030204" pitchFamily="18" charset="0"/>
                <a:cs typeface="Cambria"/>
              </a:rPr>
              <a:t>có </a:t>
            </a:r>
            <a:r>
              <a:rPr sz="4800" i="1" dirty="0">
                <a:latin typeface="Cambria" panose="02040503050406030204" pitchFamily="18" charset="0"/>
                <a:ea typeface="Cambria" panose="02040503050406030204" pitchFamily="18" charset="0"/>
                <a:cs typeface="Times New Roman"/>
              </a:rPr>
              <a:t>x</a:t>
            </a:r>
            <a:r>
              <a:rPr sz="5400" baseline="-19360" dirty="0">
                <a:latin typeface="Cambria" panose="02040503050406030204" pitchFamily="18" charset="0"/>
                <a:ea typeface="Cambria" panose="02040503050406030204" pitchFamily="18" charset="0"/>
                <a:cs typeface="Cambria"/>
              </a:rPr>
              <a:t>0</a:t>
            </a:r>
            <a:r>
              <a:rPr sz="4400" dirty="0">
                <a:latin typeface="Cambria" panose="02040503050406030204" pitchFamily="18" charset="0"/>
                <a:ea typeface="Cambria" panose="02040503050406030204" pitchFamily="18" charset="0"/>
                <a:cs typeface="Cambria"/>
              </a:rPr>
              <a:t>, thı̀ máy bơm </a:t>
            </a:r>
            <a:r>
              <a:rPr sz="4400">
                <a:latin typeface="Cambria" panose="02040503050406030204" pitchFamily="18" charset="0"/>
                <a:ea typeface="Cambria" panose="02040503050406030204" pitchFamily="18" charset="0"/>
                <a:cs typeface="Cambria"/>
              </a:rPr>
              <a:t>hoạt đ</a:t>
            </a:r>
            <a:r>
              <a:rPr lang="en-US" sz="4400">
                <a:latin typeface="Cambria" panose="02040503050406030204" pitchFamily="18" charset="0"/>
                <a:ea typeface="Cambria" panose="02040503050406030204" pitchFamily="18" charset="0"/>
                <a:cs typeface="Cambria"/>
              </a:rPr>
              <a:t>ộ</a:t>
            </a:r>
            <a:r>
              <a:rPr sz="4400">
                <a:latin typeface="Cambria" panose="02040503050406030204" pitchFamily="18" charset="0"/>
                <a:ea typeface="Cambria" panose="02040503050406030204" pitchFamily="18" charset="0"/>
                <a:cs typeface="Cambria"/>
              </a:rPr>
              <a:t>ng với thời</a:t>
            </a:r>
            <a:r>
              <a:rPr lang="en-US" sz="440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gian </a:t>
            </a:r>
            <a:r>
              <a:rPr sz="4800" i="1" dirty="0">
                <a:latin typeface="Cambria" panose="02040503050406030204" pitchFamily="18" charset="0"/>
                <a:ea typeface="Cambria" panose="02040503050406030204" pitchFamily="18" charset="0"/>
                <a:cs typeface="Times New Roman"/>
              </a:rPr>
              <a:t>t</a:t>
            </a:r>
            <a:r>
              <a:rPr sz="5400" baseline="-19360" dirty="0">
                <a:latin typeface="Cambria" panose="02040503050406030204" pitchFamily="18" charset="0"/>
                <a:ea typeface="Cambria" panose="02040503050406030204" pitchFamily="18" charset="0"/>
                <a:cs typeface="Cambria"/>
              </a:rPr>
              <a:t>0 </a:t>
            </a:r>
            <a:r>
              <a:rPr sz="4400" dirty="0">
                <a:latin typeface="Cambria" panose="02040503050406030204" pitchFamily="18" charset="0"/>
                <a:ea typeface="Cambria" panose="02040503050406030204" pitchFamily="18" charset="0"/>
                <a:cs typeface="Cambria"/>
              </a:rPr>
              <a:t>bao lâu.</a:t>
            </a:r>
            <a:endParaRPr sz="4400">
              <a:latin typeface="Cambria" panose="02040503050406030204" pitchFamily="18" charset="0"/>
              <a:ea typeface="Cambria" panose="02040503050406030204" pitchFamily="18" charset="0"/>
              <a:cs typeface="Cambria"/>
            </a:endParaRPr>
          </a:p>
          <a:p>
            <a:pPr marL="540385" marR="30480" indent="-502920" algn="just">
              <a:lnSpc>
                <a:spcPts val="5030"/>
              </a:lnSpc>
              <a:spcBef>
                <a:spcPts val="2765"/>
              </a:spcBef>
              <a:buSzPct val="123529"/>
              <a:buChar char="•"/>
              <a:tabLst>
                <a:tab pos="541020" algn="l"/>
              </a:tabLst>
            </a:pPr>
            <a:r>
              <a:rPr sz="4400">
                <a:latin typeface="Cambria" panose="02040503050406030204" pitchFamily="18" charset="0"/>
                <a:ea typeface="Cambria" panose="02040503050406030204" pitchFamily="18" charset="0"/>
                <a:cs typeface="Cambria"/>
              </a:rPr>
              <a:t>Đ</a:t>
            </a:r>
            <a:r>
              <a:rPr lang="en-US" sz="4400">
                <a:latin typeface="Cambria" panose="02040503050406030204" pitchFamily="18" charset="0"/>
                <a:ea typeface="Cambria" panose="02040503050406030204" pitchFamily="18" charset="0"/>
                <a:cs typeface="Cambria"/>
              </a:rPr>
              <a:t>ể</a:t>
            </a:r>
            <a:r>
              <a:rPr sz="4400">
                <a:latin typeface="Cambria" panose="02040503050406030204" pitchFamily="18" charset="0"/>
                <a:ea typeface="Cambria" panose="02040503050406030204" pitchFamily="18" charset="0"/>
                <a:cs typeface="Cambria"/>
              </a:rPr>
              <a:t> thực hi</a:t>
            </a:r>
            <a:r>
              <a:rPr lang="vi-VN" sz="4400">
                <a:latin typeface="Cambria" panose="02040503050406030204" pitchFamily="18" charset="0"/>
                <a:ea typeface="Cambria" panose="02040503050406030204" pitchFamily="18" charset="0"/>
                <a:cs typeface="Cambria"/>
              </a:rPr>
              <a:t>ệ</a:t>
            </a:r>
            <a:r>
              <a:rPr sz="4400">
                <a:latin typeface="Cambria" panose="02040503050406030204" pitchFamily="18" charset="0"/>
                <a:ea typeface="Cambria" panose="02040503050406030204" pitchFamily="18" charset="0"/>
                <a:cs typeface="Cambria"/>
              </a:rPr>
              <a:t>n vi</a:t>
            </a:r>
            <a:r>
              <a:rPr lang="vi-VN" sz="4400">
                <a:latin typeface="Cambria" panose="02040503050406030204" pitchFamily="18" charset="0"/>
                <a:ea typeface="Cambria" panose="02040503050406030204" pitchFamily="18" charset="0"/>
                <a:cs typeface="Cambria"/>
              </a:rPr>
              <a:t>ệ</a:t>
            </a:r>
            <a:r>
              <a:rPr sz="4400">
                <a:latin typeface="Cambria" panose="02040503050406030204" pitchFamily="18" charset="0"/>
                <a:ea typeface="Cambria" panose="02040503050406030204" pitchFamily="18" charset="0"/>
                <a:cs typeface="Cambria"/>
              </a:rPr>
              <a:t>c </a:t>
            </a:r>
            <a:r>
              <a:rPr sz="4400" dirty="0">
                <a:latin typeface="Cambria" panose="02040503050406030204" pitchFamily="18" charset="0"/>
                <a:ea typeface="Cambria" panose="02040503050406030204" pitchFamily="18" charset="0"/>
                <a:cs typeface="Cambria"/>
              </a:rPr>
              <a:t>này</a:t>
            </a:r>
            <a:r>
              <a:rPr sz="4400">
                <a:latin typeface="Cambria" panose="02040503050406030204" pitchFamily="18" charset="0"/>
                <a:ea typeface="Cambria" panose="02040503050406030204" pitchFamily="18" charset="0"/>
                <a:cs typeface="Cambria"/>
              </a:rPr>
              <a:t>, c</a:t>
            </a:r>
            <a:r>
              <a:rPr lang="en-US" sz="4400">
                <a:latin typeface="Cambria" panose="02040503050406030204" pitchFamily="18" charset="0"/>
                <a:ea typeface="Cambria" panose="02040503050406030204" pitchFamily="18" charset="0"/>
                <a:cs typeface="Cambria"/>
              </a:rPr>
              <a:t>ầ</a:t>
            </a:r>
            <a:r>
              <a:rPr sz="4400">
                <a:latin typeface="Cambria" panose="02040503050406030204" pitchFamily="18" charset="0"/>
                <a:ea typeface="Cambria" panose="02040503050406030204" pitchFamily="18" charset="0"/>
                <a:cs typeface="Cambria"/>
              </a:rPr>
              <a:t>n </a:t>
            </a:r>
            <a:r>
              <a:rPr sz="4400" dirty="0">
                <a:latin typeface="Cambria" panose="02040503050406030204" pitchFamily="18" charset="0"/>
                <a:ea typeface="Cambria" panose="02040503050406030204" pitchFamily="18" charset="0"/>
                <a:cs typeface="Cambria"/>
              </a:rPr>
              <a:t>tı́nh các </a:t>
            </a:r>
            <a:r>
              <a:rPr sz="4400">
                <a:latin typeface="Cambria" panose="02040503050406030204" pitchFamily="18" charset="0"/>
                <a:ea typeface="Cambria" panose="02040503050406030204" pitchFamily="18" charset="0"/>
                <a:cs typeface="Cambria"/>
              </a:rPr>
              <a:t>trọng s</a:t>
            </a:r>
            <a:r>
              <a:rPr lang="en-US" sz="4400">
                <a:latin typeface="Cambria" panose="02040503050406030204" pitchFamily="18" charset="0"/>
                <a:ea typeface="Cambria" panose="02040503050406030204" pitchFamily="18" charset="0"/>
                <a:cs typeface="Cambria"/>
              </a:rPr>
              <a:t>ố</a:t>
            </a:r>
            <a:r>
              <a:rPr sz="4400">
                <a:latin typeface="Cambria" panose="02040503050406030204" pitchFamily="18" charset="0"/>
                <a:ea typeface="Cambria" panose="02040503050406030204" pitchFamily="18" charset="0"/>
                <a:cs typeface="Cambria"/>
              </a:rPr>
              <a:t> </a:t>
            </a:r>
            <a:r>
              <a:rPr sz="4400" dirty="0">
                <a:latin typeface="Cambria" panose="02040503050406030204" pitchFamily="18" charset="0"/>
                <a:ea typeface="Cambria" panose="02040503050406030204" pitchFamily="18" charset="0"/>
                <a:cs typeface="Cambria"/>
              </a:rPr>
              <a:t>là minimum giữa </a:t>
            </a:r>
            <a:r>
              <a:rPr sz="4400">
                <a:latin typeface="Cambria" panose="02040503050406030204" pitchFamily="18" charset="0"/>
                <a:ea typeface="Cambria" panose="02040503050406030204" pitchFamily="18" charset="0"/>
                <a:cs typeface="Cambria"/>
              </a:rPr>
              <a:t>các c</a:t>
            </a:r>
            <a:r>
              <a:rPr lang="en-US" sz="4400">
                <a:latin typeface="Cambria" panose="02040503050406030204" pitchFamily="18" charset="0"/>
                <a:ea typeface="Cambria" panose="02040503050406030204" pitchFamily="18" charset="0"/>
                <a:cs typeface="Cambria"/>
              </a:rPr>
              <a:t>ặ</a:t>
            </a:r>
            <a:r>
              <a:rPr sz="4400">
                <a:latin typeface="Cambria" panose="02040503050406030204" pitchFamily="18" charset="0"/>
                <a:ea typeface="Cambria" panose="02040503050406030204" pitchFamily="18" charset="0"/>
                <a:cs typeface="Cambria"/>
              </a:rPr>
              <a:t>p mờ v</a:t>
            </a:r>
            <a:r>
              <a:rPr lang="en-US" sz="4400">
                <a:latin typeface="Cambria" panose="02040503050406030204" pitchFamily="18" charset="0"/>
                <a:ea typeface="Cambria" panose="02040503050406030204" pitchFamily="18" charset="0"/>
                <a:cs typeface="Cambria"/>
              </a:rPr>
              <a:t>ề </a:t>
            </a:r>
            <a:r>
              <a:rPr sz="4400">
                <a:latin typeface="Cambria" panose="02040503050406030204" pitchFamily="18" charset="0"/>
                <a:ea typeface="Cambria" panose="02040503050406030204" pitchFamily="18" charset="0"/>
                <a:cs typeface="Cambria"/>
              </a:rPr>
              <a:t>tı̀nh </a:t>
            </a:r>
            <a:r>
              <a:rPr sz="4400" dirty="0">
                <a:latin typeface="Cambria" panose="02040503050406030204" pitchFamily="18" charset="0"/>
                <a:ea typeface="Cambria" panose="02040503050406030204" pitchFamily="18" charset="0"/>
                <a:cs typeface="Cambria"/>
              </a:rPr>
              <a:t>trạng nước </a:t>
            </a:r>
            <a:r>
              <a:rPr sz="4400">
                <a:latin typeface="Cambria" panose="02040503050406030204" pitchFamily="18" charset="0"/>
                <a:ea typeface="Cambria" panose="02040503050406030204" pitchFamily="18" charset="0"/>
                <a:cs typeface="Cambria"/>
              </a:rPr>
              <a:t>trong b</a:t>
            </a:r>
            <a:r>
              <a:rPr lang="en-US" sz="4400">
                <a:latin typeface="Cambria" panose="02040503050406030204" pitchFamily="18" charset="0"/>
                <a:ea typeface="Cambria" panose="02040503050406030204" pitchFamily="18" charset="0"/>
                <a:cs typeface="Cambria"/>
              </a:rPr>
              <a:t>ồ</a:t>
            </a:r>
            <a:r>
              <a:rPr sz="4400">
                <a:latin typeface="Cambria" panose="02040503050406030204" pitchFamily="18" charset="0"/>
                <a:ea typeface="Cambria" panose="02040503050406030204" pitchFamily="18" charset="0"/>
                <a:cs typeface="Cambria"/>
              </a:rPr>
              <a:t>n </a:t>
            </a:r>
            <a:r>
              <a:rPr sz="4400" dirty="0">
                <a:latin typeface="Cambria" panose="02040503050406030204" pitchFamily="18" charset="0"/>
                <a:ea typeface="Cambria" panose="02040503050406030204" pitchFamily="18" charset="0"/>
                <a:cs typeface="Cambria"/>
              </a:rPr>
              <a:t>và </a:t>
            </a:r>
            <a:r>
              <a:rPr sz="4400">
                <a:latin typeface="Cambria" panose="02040503050406030204" pitchFamily="18" charset="0"/>
                <a:ea typeface="Cambria" panose="02040503050406030204" pitchFamily="18" charset="0"/>
                <a:cs typeface="Cambria"/>
              </a:rPr>
              <a:t>trong b</a:t>
            </a:r>
            <a:r>
              <a:rPr lang="en-US" sz="4400">
                <a:latin typeface="Cambria" panose="02040503050406030204" pitchFamily="18" charset="0"/>
                <a:ea typeface="Cambria" panose="02040503050406030204" pitchFamily="18" charset="0"/>
                <a:cs typeface="Cambria"/>
              </a:rPr>
              <a:t>ể</a:t>
            </a:r>
            <a:r>
              <a:rPr sz="4400">
                <a:latin typeface="Cambria" panose="02040503050406030204" pitchFamily="18" charset="0"/>
                <a:ea typeface="Cambria" panose="02040503050406030204" pitchFamily="18" charset="0"/>
                <a:cs typeface="Cambria"/>
              </a:rPr>
              <a:t> </a:t>
            </a:r>
            <a:r>
              <a:rPr sz="4400" dirty="0">
                <a:latin typeface="Cambria" panose="02040503050406030204" pitchFamily="18" charset="0"/>
                <a:ea typeface="Cambria" panose="02040503050406030204" pitchFamily="18" charset="0"/>
                <a:cs typeface="Cambria"/>
              </a:rPr>
              <a:t>căn cứ vào </a:t>
            </a:r>
            <a:r>
              <a:rPr sz="4400">
                <a:latin typeface="Cambria" panose="02040503050406030204" pitchFamily="18" charset="0"/>
                <a:ea typeface="Cambria" panose="02040503050406030204" pitchFamily="18" charset="0"/>
                <a:cs typeface="Cambria"/>
              </a:rPr>
              <a:t>6 lu</a:t>
            </a:r>
            <a:r>
              <a:rPr lang="en-US" sz="4400">
                <a:latin typeface="Cambria" panose="02040503050406030204" pitchFamily="18" charset="0"/>
                <a:ea typeface="Cambria" panose="02040503050406030204" pitchFamily="18" charset="0"/>
                <a:cs typeface="Cambria"/>
              </a:rPr>
              <a:t>ậ</a:t>
            </a:r>
            <a:r>
              <a:rPr sz="4400">
                <a:latin typeface="Cambria" panose="02040503050406030204" pitchFamily="18" charset="0"/>
                <a:ea typeface="Cambria" panose="02040503050406030204" pitchFamily="18" charset="0"/>
                <a:cs typeface="Cambria"/>
              </a:rPr>
              <a:t>t </a:t>
            </a:r>
            <a:r>
              <a:rPr sz="4400" dirty="0">
                <a:latin typeface="Cambria" panose="02040503050406030204" pitchFamily="18" charset="0"/>
                <a:ea typeface="Cambria" panose="02040503050406030204" pitchFamily="18" charset="0"/>
                <a:cs typeface="Cambria"/>
              </a:rPr>
              <a:t>mờ ở trê</a:t>
            </a:r>
            <a:r>
              <a:rPr sz="4400">
                <a:latin typeface="Cambria" panose="02040503050406030204" pitchFamily="18" charset="0"/>
                <a:ea typeface="Cambria" panose="02040503050406030204" pitchFamily="18" charset="0"/>
                <a:cs typeface="Cambria"/>
              </a:rPr>
              <a:t>n đ</a:t>
            </a:r>
            <a:r>
              <a:rPr lang="en-US" sz="4400">
                <a:latin typeface="Cambria" panose="02040503050406030204" pitchFamily="18" charset="0"/>
                <a:ea typeface="Cambria" panose="02040503050406030204" pitchFamily="18" charset="0"/>
                <a:cs typeface="Cambria"/>
              </a:rPr>
              <a:t>ể</a:t>
            </a:r>
            <a:r>
              <a:rPr sz="4400">
                <a:latin typeface="Cambria" panose="02040503050406030204" pitchFamily="18" charset="0"/>
                <a:ea typeface="Cambria" panose="02040503050406030204" pitchFamily="18" charset="0"/>
                <a:cs typeface="Cambria"/>
              </a:rPr>
              <a:t> có các</a:t>
            </a:r>
            <a:r>
              <a:rPr lang="en-US" sz="440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c</a:t>
            </a:r>
            <a:r>
              <a:rPr lang="en-US" sz="4400">
                <a:latin typeface="Cambria" panose="02040503050406030204" pitchFamily="18" charset="0"/>
                <a:ea typeface="Cambria" panose="02040503050406030204" pitchFamily="18" charset="0"/>
                <a:cs typeface="Cambria"/>
              </a:rPr>
              <a:t>ặ</a:t>
            </a:r>
            <a:r>
              <a:rPr sz="4400">
                <a:latin typeface="Cambria" panose="02040503050406030204" pitchFamily="18" charset="0"/>
                <a:ea typeface="Cambria" panose="02040503050406030204" pitchFamily="18" charset="0"/>
                <a:cs typeface="Cambria"/>
              </a:rPr>
              <a:t>p </a:t>
            </a:r>
            <a:r>
              <a:rPr sz="4400" dirty="0">
                <a:latin typeface="Cambria" panose="02040503050406030204" pitchFamily="18" charset="0"/>
                <a:ea typeface="Cambria" panose="02040503050406030204" pitchFamily="18" charset="0"/>
                <a:cs typeface="Cambria"/>
              </a:rPr>
              <a:t>quan he</a:t>
            </a:r>
            <a:endParaRPr sz="4400">
              <a:latin typeface="Cambria" panose="02040503050406030204" pitchFamily="18" charset="0"/>
              <a:ea typeface="Cambria" panose="02040503050406030204" pitchFamily="18" charset="0"/>
              <a:cs typeface="Cambria"/>
            </a:endParaRPr>
          </a:p>
        </p:txBody>
      </p:sp>
      <p:sp>
        <p:nvSpPr>
          <p:cNvPr id="3" name="object 3"/>
          <p:cNvSpPr txBox="1"/>
          <p:nvPr/>
        </p:nvSpPr>
        <p:spPr>
          <a:xfrm>
            <a:off x="1533070" y="5570176"/>
            <a:ext cx="8005319" cy="2980303"/>
          </a:xfrm>
          <a:prstGeom prst="rect">
            <a:avLst/>
          </a:prstGeom>
        </p:spPr>
        <p:txBody>
          <a:bodyPr vert="horz" wrap="square" lIns="0" tIns="0" rIns="0" bIns="0" rtlCol="0" anchor="ctr" anchorCtr="0">
            <a:spAutoFit/>
          </a:bodyPr>
          <a:lstStyle/>
          <a:p>
            <a:pPr marL="582295" indent="-544830">
              <a:lnSpc>
                <a:spcPct val="100000"/>
              </a:lnSpc>
              <a:spcBef>
                <a:spcPts val="2870"/>
              </a:spcBef>
              <a:buSzPct val="112903"/>
              <a:buFont typeface="Microsoft Sans Serif"/>
              <a:buChar char="‣"/>
              <a:tabLst>
                <a:tab pos="582930" algn="l"/>
                <a:tab pos="1333500" algn="l"/>
              </a:tabLst>
            </a:pPr>
            <a:r>
              <a:rPr sz="4400" i="1" dirty="0">
                <a:solidFill>
                  <a:srgbClr val="011993"/>
                </a:solidFill>
                <a:latin typeface="Cambria" panose="02040503050406030204" pitchFamily="18" charset="0"/>
                <a:ea typeface="Cambria" panose="02040503050406030204" pitchFamily="18" charset="0"/>
                <a:cs typeface="Times New Roman"/>
              </a:rPr>
              <a:t>w</a:t>
            </a:r>
            <a:r>
              <a:rPr sz="4400" baseline="-19360" dirty="0">
                <a:solidFill>
                  <a:srgbClr val="011993"/>
                </a:solidFill>
                <a:latin typeface="Cambria" panose="02040503050406030204" pitchFamily="18" charset="0"/>
                <a:ea typeface="Cambria" panose="02040503050406030204" pitchFamily="18" charset="0"/>
                <a:cs typeface="Cambria"/>
              </a:rPr>
              <a:t>1	</a:t>
            </a:r>
            <a:r>
              <a:rPr sz="4400" dirty="0">
                <a:solidFill>
                  <a:srgbClr val="011993"/>
                </a:solidFill>
                <a:latin typeface="Cambria" panose="02040503050406030204" pitchFamily="18" charset="0"/>
                <a:ea typeface="Cambria" panose="02040503050406030204" pitchFamily="18" charset="0"/>
                <a:cs typeface="Cambria"/>
              </a:rPr>
              <a:t>= min </a:t>
            </a:r>
            <a:r>
              <a:rPr sz="4400" dirty="0">
                <a:solidFill>
                  <a:srgbClr val="011993"/>
                </a:solidFill>
                <a:latin typeface="Cambria" panose="02040503050406030204" pitchFamily="18" charset="0"/>
                <a:ea typeface="Cambria" panose="02040503050406030204" pitchFamily="18" charset="0"/>
                <a:cs typeface="Verdana"/>
              </a:rPr>
              <a:t>{</a:t>
            </a:r>
            <a:r>
              <a:rPr sz="4400" i="1" dirty="0">
                <a:solidFill>
                  <a:srgbClr val="011993"/>
                </a:solidFill>
                <a:latin typeface="Cambria" panose="02040503050406030204" pitchFamily="18" charset="0"/>
                <a:ea typeface="Cambria" panose="02040503050406030204" pitchFamily="18" charset="0"/>
                <a:cs typeface="Arial"/>
              </a:rPr>
              <a:t>μ</a:t>
            </a:r>
            <a:r>
              <a:rPr sz="4400" i="1" baseline="-19360" dirty="0">
                <a:solidFill>
                  <a:srgbClr val="011993"/>
                </a:solidFill>
                <a:latin typeface="Cambria" panose="02040503050406030204" pitchFamily="18" charset="0"/>
                <a:ea typeface="Cambria" panose="02040503050406030204" pitchFamily="18" charset="0"/>
                <a:cs typeface="Times New Roman"/>
              </a:rPr>
              <a:t>T</a:t>
            </a:r>
            <a:r>
              <a:rPr sz="4400" i="1" baseline="-44917" dirty="0">
                <a:solidFill>
                  <a:srgbClr val="011993"/>
                </a:solidFill>
                <a:latin typeface="Cambria" panose="02040503050406030204" pitchFamily="18" charset="0"/>
                <a:ea typeface="Cambria" panose="02040503050406030204" pitchFamily="18" charset="0"/>
                <a:cs typeface="Times New Roman"/>
              </a:rPr>
              <a:t>f </a:t>
            </a:r>
            <a:r>
              <a:rPr sz="4400" dirty="0">
                <a:solidFill>
                  <a:srgbClr val="011993"/>
                </a:solidFill>
                <a:latin typeface="Cambria" panose="02040503050406030204" pitchFamily="18" charset="0"/>
                <a:ea typeface="Cambria" panose="02040503050406030204" pitchFamily="18" charset="0"/>
                <a:cs typeface="Cambria"/>
              </a:rPr>
              <a:t>(</a:t>
            </a:r>
            <a:r>
              <a:rPr sz="4400" i="1" dirty="0">
                <a:solidFill>
                  <a:srgbClr val="011993"/>
                </a:solidFill>
                <a:latin typeface="Cambria" panose="02040503050406030204" pitchFamily="18" charset="0"/>
                <a:ea typeface="Cambria" panose="02040503050406030204" pitchFamily="18" charset="0"/>
                <a:cs typeface="Times New Roman"/>
              </a:rPr>
              <a:t>y</a:t>
            </a:r>
            <a:r>
              <a:rPr sz="4400" baseline="-19360" dirty="0">
                <a:solidFill>
                  <a:srgbClr val="011993"/>
                </a:solidFill>
                <a:latin typeface="Cambria" panose="02040503050406030204" pitchFamily="18" charset="0"/>
                <a:ea typeface="Cambria" panose="02040503050406030204" pitchFamily="18" charset="0"/>
                <a:cs typeface="Cambria"/>
              </a:rPr>
              <a:t>0</a:t>
            </a:r>
            <a:r>
              <a:rPr sz="4400" dirty="0">
                <a:solidFill>
                  <a:srgbClr val="011993"/>
                </a:solidFill>
                <a:latin typeface="Cambria" panose="02040503050406030204" pitchFamily="18" charset="0"/>
                <a:ea typeface="Cambria" panose="02040503050406030204" pitchFamily="18" charset="0"/>
                <a:cs typeface="Cambria"/>
              </a:rPr>
              <a:t>), </a:t>
            </a:r>
            <a:r>
              <a:rPr sz="4400" i="1" dirty="0">
                <a:solidFill>
                  <a:srgbClr val="011993"/>
                </a:solidFill>
                <a:latin typeface="Cambria" panose="02040503050406030204" pitchFamily="18" charset="0"/>
                <a:ea typeface="Cambria" panose="02040503050406030204" pitchFamily="18" charset="0"/>
                <a:cs typeface="Arial"/>
              </a:rPr>
              <a:t>μ</a:t>
            </a:r>
            <a:r>
              <a:rPr sz="4400" i="1" baseline="-19360" dirty="0">
                <a:solidFill>
                  <a:srgbClr val="011993"/>
                </a:solidFill>
                <a:latin typeface="Cambria" panose="02040503050406030204" pitchFamily="18" charset="0"/>
                <a:ea typeface="Cambria" panose="02040503050406030204" pitchFamily="18" charset="0"/>
                <a:cs typeface="Times New Roman"/>
              </a:rPr>
              <a:t>C</a:t>
            </a:r>
            <a:r>
              <a:rPr sz="4400" i="1" baseline="-44917" dirty="0">
                <a:solidFill>
                  <a:srgbClr val="011993"/>
                </a:solidFill>
                <a:latin typeface="Cambria" panose="02040503050406030204" pitchFamily="18" charset="0"/>
                <a:ea typeface="Cambria" panose="02040503050406030204" pitchFamily="18" charset="0"/>
                <a:cs typeface="Times New Roman"/>
              </a:rPr>
              <a:t>f </a:t>
            </a:r>
            <a:r>
              <a:rPr sz="4400" dirty="0">
                <a:solidFill>
                  <a:srgbClr val="011993"/>
                </a:solidFill>
                <a:latin typeface="Cambria" panose="02040503050406030204" pitchFamily="18" charset="0"/>
                <a:ea typeface="Cambria" panose="02040503050406030204" pitchFamily="18" charset="0"/>
                <a:cs typeface="Cambria"/>
              </a:rPr>
              <a:t>(</a:t>
            </a:r>
            <a:r>
              <a:rPr sz="4400" i="1" dirty="0">
                <a:solidFill>
                  <a:srgbClr val="011993"/>
                </a:solidFill>
                <a:latin typeface="Cambria" panose="02040503050406030204" pitchFamily="18" charset="0"/>
                <a:ea typeface="Cambria" panose="02040503050406030204" pitchFamily="18" charset="0"/>
                <a:cs typeface="Times New Roman"/>
              </a:rPr>
              <a:t>x</a:t>
            </a:r>
            <a:r>
              <a:rPr sz="4400" baseline="-19360" dirty="0">
                <a:solidFill>
                  <a:srgbClr val="011993"/>
                </a:solidFill>
                <a:latin typeface="Cambria" panose="02040503050406030204" pitchFamily="18" charset="0"/>
                <a:ea typeface="Cambria" panose="02040503050406030204" pitchFamily="18" charset="0"/>
                <a:cs typeface="Cambria"/>
              </a:rPr>
              <a:t>0</a:t>
            </a:r>
            <a:r>
              <a:rPr sz="4400" dirty="0">
                <a:solidFill>
                  <a:srgbClr val="011993"/>
                </a:solidFill>
                <a:latin typeface="Cambria" panose="02040503050406030204" pitchFamily="18" charset="0"/>
                <a:ea typeface="Cambria" panose="02040503050406030204" pitchFamily="18" charset="0"/>
                <a:cs typeface="Cambria"/>
              </a:rPr>
              <a:t>)</a:t>
            </a:r>
            <a:r>
              <a:rPr sz="4400" dirty="0">
                <a:solidFill>
                  <a:srgbClr val="011993"/>
                </a:solidFill>
                <a:latin typeface="Cambria" panose="02040503050406030204" pitchFamily="18" charset="0"/>
                <a:ea typeface="Cambria" panose="02040503050406030204" pitchFamily="18" charset="0"/>
                <a:cs typeface="Verdana"/>
              </a:rPr>
              <a:t>}</a:t>
            </a:r>
            <a:endParaRPr sz="4400">
              <a:latin typeface="Cambria" panose="02040503050406030204" pitchFamily="18" charset="0"/>
              <a:ea typeface="Cambria" panose="02040503050406030204" pitchFamily="18" charset="0"/>
              <a:cs typeface="Verdana"/>
            </a:endParaRPr>
          </a:p>
          <a:p>
            <a:pPr marL="582295" indent="-544830">
              <a:lnSpc>
                <a:spcPct val="100000"/>
              </a:lnSpc>
              <a:spcBef>
                <a:spcPts val="3725"/>
              </a:spcBef>
              <a:buSzPct val="112903"/>
              <a:buFont typeface="Microsoft Sans Serif"/>
              <a:buChar char="‣"/>
              <a:tabLst>
                <a:tab pos="582930" algn="l"/>
                <a:tab pos="1333500" algn="l"/>
              </a:tabLst>
            </a:pPr>
            <a:r>
              <a:rPr sz="4400" i="1" dirty="0">
                <a:solidFill>
                  <a:srgbClr val="011993"/>
                </a:solidFill>
                <a:latin typeface="Cambria" panose="02040503050406030204" pitchFamily="18" charset="0"/>
                <a:ea typeface="Cambria" panose="02040503050406030204" pitchFamily="18" charset="0"/>
                <a:cs typeface="Times New Roman"/>
              </a:rPr>
              <a:t>w</a:t>
            </a:r>
            <a:r>
              <a:rPr sz="4400" baseline="-19360" dirty="0">
                <a:solidFill>
                  <a:srgbClr val="011993"/>
                </a:solidFill>
                <a:latin typeface="Cambria" panose="02040503050406030204" pitchFamily="18" charset="0"/>
                <a:ea typeface="Cambria" panose="02040503050406030204" pitchFamily="18" charset="0"/>
                <a:cs typeface="Cambria"/>
              </a:rPr>
              <a:t>2	</a:t>
            </a:r>
            <a:r>
              <a:rPr sz="4400" dirty="0">
                <a:solidFill>
                  <a:srgbClr val="011993"/>
                </a:solidFill>
                <a:latin typeface="Cambria" panose="02040503050406030204" pitchFamily="18" charset="0"/>
                <a:ea typeface="Cambria" panose="02040503050406030204" pitchFamily="18" charset="0"/>
                <a:cs typeface="Cambria"/>
              </a:rPr>
              <a:t>= min </a:t>
            </a:r>
            <a:r>
              <a:rPr sz="4400" dirty="0">
                <a:solidFill>
                  <a:srgbClr val="011993"/>
                </a:solidFill>
                <a:latin typeface="Cambria" panose="02040503050406030204" pitchFamily="18" charset="0"/>
                <a:ea typeface="Cambria" panose="02040503050406030204" pitchFamily="18" charset="0"/>
                <a:cs typeface="Verdana"/>
              </a:rPr>
              <a:t>{</a:t>
            </a:r>
            <a:r>
              <a:rPr sz="4400" i="1" dirty="0">
                <a:solidFill>
                  <a:srgbClr val="011993"/>
                </a:solidFill>
                <a:latin typeface="Cambria" panose="02040503050406030204" pitchFamily="18" charset="0"/>
                <a:ea typeface="Cambria" panose="02040503050406030204" pitchFamily="18" charset="0"/>
                <a:cs typeface="Arial"/>
              </a:rPr>
              <a:t>μ</a:t>
            </a:r>
            <a:r>
              <a:rPr sz="4400" i="1" baseline="-19360" dirty="0">
                <a:solidFill>
                  <a:srgbClr val="011993"/>
                </a:solidFill>
                <a:latin typeface="Cambria" panose="02040503050406030204" pitchFamily="18" charset="0"/>
                <a:ea typeface="Cambria" panose="02040503050406030204" pitchFamily="18" charset="0"/>
                <a:cs typeface="Times New Roman"/>
              </a:rPr>
              <a:t>T</a:t>
            </a:r>
            <a:r>
              <a:rPr sz="4400" i="1" baseline="-44917" dirty="0">
                <a:solidFill>
                  <a:srgbClr val="011993"/>
                </a:solidFill>
                <a:latin typeface="Cambria" panose="02040503050406030204" pitchFamily="18" charset="0"/>
                <a:ea typeface="Cambria" panose="02040503050406030204" pitchFamily="18" charset="0"/>
                <a:cs typeface="Times New Roman"/>
              </a:rPr>
              <a:t>f </a:t>
            </a:r>
            <a:r>
              <a:rPr sz="4400" dirty="0">
                <a:solidFill>
                  <a:srgbClr val="011993"/>
                </a:solidFill>
                <a:latin typeface="Cambria" panose="02040503050406030204" pitchFamily="18" charset="0"/>
                <a:ea typeface="Cambria" panose="02040503050406030204" pitchFamily="18" charset="0"/>
                <a:cs typeface="Cambria"/>
              </a:rPr>
              <a:t>(</a:t>
            </a:r>
            <a:r>
              <a:rPr sz="4400" i="1" dirty="0">
                <a:solidFill>
                  <a:srgbClr val="011993"/>
                </a:solidFill>
                <a:latin typeface="Cambria" panose="02040503050406030204" pitchFamily="18" charset="0"/>
                <a:ea typeface="Cambria" panose="02040503050406030204" pitchFamily="18" charset="0"/>
                <a:cs typeface="Times New Roman"/>
              </a:rPr>
              <a:t>y</a:t>
            </a:r>
            <a:r>
              <a:rPr sz="4400" baseline="-19360" dirty="0">
                <a:solidFill>
                  <a:srgbClr val="011993"/>
                </a:solidFill>
                <a:latin typeface="Cambria" panose="02040503050406030204" pitchFamily="18" charset="0"/>
                <a:ea typeface="Cambria" panose="02040503050406030204" pitchFamily="18" charset="0"/>
                <a:cs typeface="Cambria"/>
              </a:rPr>
              <a:t>0</a:t>
            </a:r>
            <a:r>
              <a:rPr sz="4400" dirty="0">
                <a:solidFill>
                  <a:srgbClr val="011993"/>
                </a:solidFill>
                <a:latin typeface="Cambria" panose="02040503050406030204" pitchFamily="18" charset="0"/>
                <a:ea typeface="Cambria" panose="02040503050406030204" pitchFamily="18" charset="0"/>
                <a:cs typeface="Cambria"/>
              </a:rPr>
              <a:t>), </a:t>
            </a:r>
            <a:r>
              <a:rPr sz="4400" i="1" dirty="0">
                <a:solidFill>
                  <a:srgbClr val="011993"/>
                </a:solidFill>
                <a:latin typeface="Cambria" panose="02040503050406030204" pitchFamily="18" charset="0"/>
                <a:ea typeface="Cambria" panose="02040503050406030204" pitchFamily="18" charset="0"/>
                <a:cs typeface="Arial"/>
              </a:rPr>
              <a:t>μ</a:t>
            </a:r>
            <a:r>
              <a:rPr sz="4400" i="1" baseline="-19360" dirty="0">
                <a:solidFill>
                  <a:srgbClr val="011993"/>
                </a:solidFill>
                <a:latin typeface="Cambria" panose="02040503050406030204" pitchFamily="18" charset="0"/>
                <a:ea typeface="Cambria" panose="02040503050406030204" pitchFamily="18" charset="0"/>
                <a:cs typeface="Times New Roman"/>
              </a:rPr>
              <a:t>C</a:t>
            </a:r>
            <a:r>
              <a:rPr sz="4400" i="1" baseline="-44917" dirty="0">
                <a:solidFill>
                  <a:srgbClr val="011993"/>
                </a:solidFill>
                <a:latin typeface="Cambria" panose="02040503050406030204" pitchFamily="18" charset="0"/>
                <a:ea typeface="Cambria" panose="02040503050406030204" pitchFamily="18" charset="0"/>
                <a:cs typeface="Times New Roman"/>
              </a:rPr>
              <a:t>m</a:t>
            </a:r>
            <a:r>
              <a:rPr sz="4400" dirty="0">
                <a:solidFill>
                  <a:srgbClr val="011993"/>
                </a:solidFill>
                <a:latin typeface="Cambria" panose="02040503050406030204" pitchFamily="18" charset="0"/>
                <a:ea typeface="Cambria" panose="02040503050406030204" pitchFamily="18" charset="0"/>
                <a:cs typeface="Cambria"/>
              </a:rPr>
              <a:t>(</a:t>
            </a:r>
            <a:r>
              <a:rPr sz="4400" i="1" dirty="0">
                <a:solidFill>
                  <a:srgbClr val="011993"/>
                </a:solidFill>
                <a:latin typeface="Cambria" panose="02040503050406030204" pitchFamily="18" charset="0"/>
                <a:ea typeface="Cambria" panose="02040503050406030204" pitchFamily="18" charset="0"/>
                <a:cs typeface="Times New Roman"/>
              </a:rPr>
              <a:t>x</a:t>
            </a:r>
            <a:r>
              <a:rPr sz="4400" baseline="-19360" dirty="0">
                <a:solidFill>
                  <a:srgbClr val="011993"/>
                </a:solidFill>
                <a:latin typeface="Cambria" panose="02040503050406030204" pitchFamily="18" charset="0"/>
                <a:ea typeface="Cambria" panose="02040503050406030204" pitchFamily="18" charset="0"/>
                <a:cs typeface="Cambria"/>
              </a:rPr>
              <a:t>0</a:t>
            </a:r>
            <a:r>
              <a:rPr sz="4400" dirty="0">
                <a:solidFill>
                  <a:srgbClr val="011993"/>
                </a:solidFill>
                <a:latin typeface="Cambria" panose="02040503050406030204" pitchFamily="18" charset="0"/>
                <a:ea typeface="Cambria" panose="02040503050406030204" pitchFamily="18" charset="0"/>
                <a:cs typeface="Cambria"/>
              </a:rPr>
              <a:t>)</a:t>
            </a:r>
            <a:r>
              <a:rPr sz="4400" dirty="0">
                <a:solidFill>
                  <a:srgbClr val="011993"/>
                </a:solidFill>
                <a:latin typeface="Cambria" panose="02040503050406030204" pitchFamily="18" charset="0"/>
                <a:ea typeface="Cambria" panose="02040503050406030204" pitchFamily="18" charset="0"/>
                <a:cs typeface="Verdana"/>
              </a:rPr>
              <a:t>}</a:t>
            </a:r>
            <a:endParaRPr sz="4400">
              <a:latin typeface="Cambria" panose="02040503050406030204" pitchFamily="18" charset="0"/>
              <a:ea typeface="Cambria" panose="02040503050406030204" pitchFamily="18" charset="0"/>
              <a:cs typeface="Verdana"/>
            </a:endParaRPr>
          </a:p>
          <a:p>
            <a:pPr marL="582295" indent="-544830">
              <a:lnSpc>
                <a:spcPct val="100000"/>
              </a:lnSpc>
              <a:spcBef>
                <a:spcPts val="3720"/>
              </a:spcBef>
              <a:buSzPct val="112903"/>
              <a:buFont typeface="Microsoft Sans Serif"/>
              <a:buChar char="‣"/>
              <a:tabLst>
                <a:tab pos="582930" algn="l"/>
                <a:tab pos="1333500" algn="l"/>
              </a:tabLst>
            </a:pPr>
            <a:r>
              <a:rPr sz="4400" i="1" dirty="0">
                <a:solidFill>
                  <a:srgbClr val="011993"/>
                </a:solidFill>
                <a:latin typeface="Cambria" panose="02040503050406030204" pitchFamily="18" charset="0"/>
                <a:ea typeface="Cambria" panose="02040503050406030204" pitchFamily="18" charset="0"/>
                <a:cs typeface="Times New Roman"/>
              </a:rPr>
              <a:t>w</a:t>
            </a:r>
            <a:r>
              <a:rPr sz="4400" baseline="-19360" dirty="0">
                <a:solidFill>
                  <a:srgbClr val="011993"/>
                </a:solidFill>
                <a:latin typeface="Cambria" panose="02040503050406030204" pitchFamily="18" charset="0"/>
                <a:ea typeface="Cambria" panose="02040503050406030204" pitchFamily="18" charset="0"/>
                <a:cs typeface="Cambria"/>
              </a:rPr>
              <a:t>3	</a:t>
            </a:r>
            <a:r>
              <a:rPr sz="4400" dirty="0">
                <a:solidFill>
                  <a:srgbClr val="011993"/>
                </a:solidFill>
                <a:latin typeface="Cambria" panose="02040503050406030204" pitchFamily="18" charset="0"/>
                <a:ea typeface="Cambria" panose="02040503050406030204" pitchFamily="18" charset="0"/>
                <a:cs typeface="Cambria"/>
              </a:rPr>
              <a:t>= min </a:t>
            </a:r>
            <a:r>
              <a:rPr sz="4400" dirty="0">
                <a:solidFill>
                  <a:srgbClr val="011993"/>
                </a:solidFill>
                <a:latin typeface="Cambria" panose="02040503050406030204" pitchFamily="18" charset="0"/>
                <a:ea typeface="Cambria" panose="02040503050406030204" pitchFamily="18" charset="0"/>
                <a:cs typeface="Verdana"/>
              </a:rPr>
              <a:t>{</a:t>
            </a:r>
            <a:r>
              <a:rPr sz="4400" i="1" dirty="0">
                <a:solidFill>
                  <a:srgbClr val="011993"/>
                </a:solidFill>
                <a:latin typeface="Cambria" panose="02040503050406030204" pitchFamily="18" charset="0"/>
                <a:ea typeface="Cambria" panose="02040503050406030204" pitchFamily="18" charset="0"/>
                <a:cs typeface="Arial"/>
              </a:rPr>
              <a:t>μ</a:t>
            </a:r>
            <a:r>
              <a:rPr sz="4400" i="1" baseline="-19360" dirty="0">
                <a:solidFill>
                  <a:srgbClr val="011993"/>
                </a:solidFill>
                <a:latin typeface="Cambria" panose="02040503050406030204" pitchFamily="18" charset="0"/>
                <a:ea typeface="Cambria" panose="02040503050406030204" pitchFamily="18" charset="0"/>
                <a:cs typeface="Times New Roman"/>
              </a:rPr>
              <a:t>T</a:t>
            </a:r>
            <a:r>
              <a:rPr sz="4400" i="1" baseline="-44917" dirty="0">
                <a:solidFill>
                  <a:srgbClr val="011993"/>
                </a:solidFill>
                <a:latin typeface="Cambria" panose="02040503050406030204" pitchFamily="18" charset="0"/>
                <a:ea typeface="Cambria" panose="02040503050406030204" pitchFamily="18" charset="0"/>
                <a:cs typeface="Times New Roman"/>
              </a:rPr>
              <a:t>f </a:t>
            </a:r>
            <a:r>
              <a:rPr sz="4400" dirty="0">
                <a:solidFill>
                  <a:srgbClr val="011993"/>
                </a:solidFill>
                <a:latin typeface="Cambria" panose="02040503050406030204" pitchFamily="18" charset="0"/>
                <a:ea typeface="Cambria" panose="02040503050406030204" pitchFamily="18" charset="0"/>
                <a:cs typeface="Cambria"/>
              </a:rPr>
              <a:t>(</a:t>
            </a:r>
            <a:r>
              <a:rPr sz="4400" i="1" dirty="0">
                <a:solidFill>
                  <a:srgbClr val="011993"/>
                </a:solidFill>
                <a:latin typeface="Cambria" panose="02040503050406030204" pitchFamily="18" charset="0"/>
                <a:ea typeface="Cambria" panose="02040503050406030204" pitchFamily="18" charset="0"/>
                <a:cs typeface="Times New Roman"/>
              </a:rPr>
              <a:t>y</a:t>
            </a:r>
            <a:r>
              <a:rPr sz="4400" baseline="-19360" dirty="0">
                <a:solidFill>
                  <a:srgbClr val="011993"/>
                </a:solidFill>
                <a:latin typeface="Cambria" panose="02040503050406030204" pitchFamily="18" charset="0"/>
                <a:ea typeface="Cambria" panose="02040503050406030204" pitchFamily="18" charset="0"/>
                <a:cs typeface="Cambria"/>
              </a:rPr>
              <a:t>0</a:t>
            </a:r>
            <a:r>
              <a:rPr sz="4400" dirty="0">
                <a:solidFill>
                  <a:srgbClr val="011993"/>
                </a:solidFill>
                <a:latin typeface="Cambria" panose="02040503050406030204" pitchFamily="18" charset="0"/>
                <a:ea typeface="Cambria" panose="02040503050406030204" pitchFamily="18" charset="0"/>
                <a:cs typeface="Cambria"/>
              </a:rPr>
              <a:t>), </a:t>
            </a:r>
            <a:r>
              <a:rPr sz="4400" i="1" dirty="0">
                <a:solidFill>
                  <a:srgbClr val="011993"/>
                </a:solidFill>
                <a:latin typeface="Cambria" panose="02040503050406030204" pitchFamily="18" charset="0"/>
                <a:ea typeface="Cambria" panose="02040503050406030204" pitchFamily="18" charset="0"/>
                <a:cs typeface="Arial"/>
              </a:rPr>
              <a:t>μ</a:t>
            </a:r>
            <a:r>
              <a:rPr sz="4400" i="1" baseline="-19360" dirty="0">
                <a:solidFill>
                  <a:srgbClr val="011993"/>
                </a:solidFill>
                <a:latin typeface="Cambria" panose="02040503050406030204" pitchFamily="18" charset="0"/>
                <a:ea typeface="Cambria" panose="02040503050406030204" pitchFamily="18" charset="0"/>
                <a:cs typeface="Times New Roman"/>
              </a:rPr>
              <a:t>C</a:t>
            </a:r>
            <a:r>
              <a:rPr sz="4400" i="1" baseline="-44917" dirty="0">
                <a:solidFill>
                  <a:srgbClr val="011993"/>
                </a:solidFill>
                <a:latin typeface="Cambria" panose="02040503050406030204" pitchFamily="18" charset="0"/>
                <a:ea typeface="Cambria" panose="02040503050406030204" pitchFamily="18" charset="0"/>
                <a:cs typeface="Times New Roman"/>
              </a:rPr>
              <a:t>e</a:t>
            </a:r>
            <a:r>
              <a:rPr sz="4400" dirty="0">
                <a:solidFill>
                  <a:srgbClr val="011993"/>
                </a:solidFill>
                <a:latin typeface="Cambria" panose="02040503050406030204" pitchFamily="18" charset="0"/>
                <a:ea typeface="Cambria" panose="02040503050406030204" pitchFamily="18" charset="0"/>
                <a:cs typeface="Cambria"/>
              </a:rPr>
              <a:t>(</a:t>
            </a:r>
            <a:r>
              <a:rPr sz="4400" i="1" dirty="0">
                <a:solidFill>
                  <a:srgbClr val="011993"/>
                </a:solidFill>
                <a:latin typeface="Cambria" panose="02040503050406030204" pitchFamily="18" charset="0"/>
                <a:ea typeface="Cambria" panose="02040503050406030204" pitchFamily="18" charset="0"/>
                <a:cs typeface="Times New Roman"/>
              </a:rPr>
              <a:t>x</a:t>
            </a:r>
            <a:r>
              <a:rPr sz="4400" baseline="-19360" dirty="0">
                <a:solidFill>
                  <a:srgbClr val="011993"/>
                </a:solidFill>
                <a:latin typeface="Cambria" panose="02040503050406030204" pitchFamily="18" charset="0"/>
                <a:ea typeface="Cambria" panose="02040503050406030204" pitchFamily="18" charset="0"/>
                <a:cs typeface="Cambria"/>
              </a:rPr>
              <a:t>0</a:t>
            </a:r>
            <a:r>
              <a:rPr sz="4400" dirty="0">
                <a:solidFill>
                  <a:srgbClr val="011993"/>
                </a:solidFill>
                <a:latin typeface="Cambria" panose="02040503050406030204" pitchFamily="18" charset="0"/>
                <a:ea typeface="Cambria" panose="02040503050406030204" pitchFamily="18" charset="0"/>
                <a:cs typeface="Cambria"/>
              </a:rPr>
              <a:t>)</a:t>
            </a:r>
            <a:r>
              <a:rPr sz="4400" dirty="0">
                <a:solidFill>
                  <a:srgbClr val="011993"/>
                </a:solidFill>
                <a:latin typeface="Cambria" panose="02040503050406030204" pitchFamily="18" charset="0"/>
                <a:ea typeface="Cambria" panose="02040503050406030204" pitchFamily="18" charset="0"/>
                <a:cs typeface="Verdana"/>
              </a:rPr>
              <a:t>}</a:t>
            </a:r>
            <a:endParaRPr sz="4400">
              <a:latin typeface="Cambria" panose="02040503050406030204" pitchFamily="18" charset="0"/>
              <a:ea typeface="Cambria" panose="02040503050406030204" pitchFamily="18" charset="0"/>
              <a:cs typeface="Verdana"/>
            </a:endParaRPr>
          </a:p>
        </p:txBody>
      </p:sp>
      <p:sp>
        <p:nvSpPr>
          <p:cNvPr id="4" name="object 4"/>
          <p:cNvSpPr txBox="1"/>
          <p:nvPr/>
        </p:nvSpPr>
        <p:spPr>
          <a:xfrm>
            <a:off x="10372270" y="5570176"/>
            <a:ext cx="7025005" cy="3046988"/>
          </a:xfrm>
          <a:prstGeom prst="rect">
            <a:avLst/>
          </a:prstGeom>
        </p:spPr>
        <p:txBody>
          <a:bodyPr vert="horz" wrap="square" lIns="0" tIns="0" rIns="0" bIns="0" rtlCol="0" anchor="ctr" anchorCtr="0">
            <a:spAutoFit/>
          </a:bodyPr>
          <a:lstStyle/>
          <a:p>
            <a:pPr marL="582295" indent="-544830">
              <a:lnSpc>
                <a:spcPct val="150000"/>
              </a:lnSpc>
              <a:buSzPct val="112903"/>
              <a:buFont typeface="Microsoft Sans Serif"/>
              <a:buChar char="‣"/>
              <a:tabLst>
                <a:tab pos="582930" algn="l"/>
                <a:tab pos="1333500" algn="l"/>
              </a:tabLst>
            </a:pPr>
            <a:r>
              <a:rPr sz="4400" i="1" dirty="0">
                <a:solidFill>
                  <a:srgbClr val="011993"/>
                </a:solidFill>
                <a:latin typeface="Cambria" panose="02040503050406030204" pitchFamily="18" charset="0"/>
                <a:ea typeface="Cambria" panose="02040503050406030204" pitchFamily="18" charset="0"/>
                <a:cs typeface="Times New Roman"/>
              </a:rPr>
              <a:t>w</a:t>
            </a:r>
            <a:r>
              <a:rPr sz="4400" baseline="-19360" dirty="0">
                <a:solidFill>
                  <a:srgbClr val="011993"/>
                </a:solidFill>
                <a:latin typeface="Cambria" panose="02040503050406030204" pitchFamily="18" charset="0"/>
                <a:ea typeface="Cambria" panose="02040503050406030204" pitchFamily="18" charset="0"/>
                <a:cs typeface="Cambria"/>
              </a:rPr>
              <a:t>4	</a:t>
            </a:r>
            <a:r>
              <a:rPr sz="4400" dirty="0">
                <a:solidFill>
                  <a:srgbClr val="011993"/>
                </a:solidFill>
                <a:latin typeface="Cambria" panose="02040503050406030204" pitchFamily="18" charset="0"/>
                <a:ea typeface="Cambria" panose="02040503050406030204" pitchFamily="18" charset="0"/>
                <a:cs typeface="Cambria"/>
              </a:rPr>
              <a:t>= </a:t>
            </a:r>
            <a:r>
              <a:rPr sz="4400">
                <a:solidFill>
                  <a:srgbClr val="011993"/>
                </a:solidFill>
                <a:latin typeface="Cambria" panose="02040503050406030204" pitchFamily="18" charset="0"/>
                <a:ea typeface="Cambria" panose="02040503050406030204" pitchFamily="18" charset="0"/>
                <a:cs typeface="Cambria"/>
              </a:rPr>
              <a:t>min </a:t>
            </a:r>
            <a:r>
              <a:rPr lang="en-US" sz="4400" dirty="0">
                <a:solidFill>
                  <a:srgbClr val="011993"/>
                </a:solidFill>
                <a:latin typeface="Cambria" panose="02040503050406030204" pitchFamily="18" charset="0"/>
                <a:ea typeface="Cambria" panose="02040503050406030204" pitchFamily="18" charset="0"/>
                <a:cs typeface="Cambria"/>
              </a:rPr>
              <a:t>{</a:t>
            </a:r>
            <a:r>
              <a:rPr sz="4400" i="1">
                <a:solidFill>
                  <a:srgbClr val="011993"/>
                </a:solidFill>
                <a:latin typeface="Cambria" panose="02040503050406030204" pitchFamily="18" charset="0"/>
                <a:ea typeface="Cambria" panose="02040503050406030204" pitchFamily="18" charset="0"/>
                <a:cs typeface="Arial"/>
              </a:rPr>
              <a:t>μ</a:t>
            </a:r>
            <a:r>
              <a:rPr sz="4400" i="1" baseline="-19360">
                <a:solidFill>
                  <a:srgbClr val="011993"/>
                </a:solidFill>
                <a:latin typeface="Cambria" panose="02040503050406030204" pitchFamily="18" charset="0"/>
                <a:ea typeface="Cambria" panose="02040503050406030204" pitchFamily="18" charset="0"/>
                <a:cs typeface="Times New Roman"/>
              </a:rPr>
              <a:t>T</a:t>
            </a:r>
            <a:r>
              <a:rPr sz="4400" i="1" baseline="-44917">
                <a:solidFill>
                  <a:srgbClr val="011993"/>
                </a:solidFill>
                <a:latin typeface="Cambria" panose="02040503050406030204" pitchFamily="18" charset="0"/>
                <a:ea typeface="Cambria" panose="02040503050406030204" pitchFamily="18" charset="0"/>
                <a:cs typeface="Times New Roman"/>
              </a:rPr>
              <a:t>e</a:t>
            </a:r>
            <a:r>
              <a:rPr sz="4400">
                <a:solidFill>
                  <a:srgbClr val="011993"/>
                </a:solidFill>
                <a:latin typeface="Cambria" panose="02040503050406030204" pitchFamily="18" charset="0"/>
                <a:ea typeface="Cambria" panose="02040503050406030204" pitchFamily="18" charset="0"/>
                <a:cs typeface="Cambria"/>
              </a:rPr>
              <a:t>(</a:t>
            </a:r>
            <a:r>
              <a:rPr sz="4400" i="1">
                <a:solidFill>
                  <a:srgbClr val="011993"/>
                </a:solidFill>
                <a:latin typeface="Cambria" panose="02040503050406030204" pitchFamily="18" charset="0"/>
                <a:ea typeface="Cambria" panose="02040503050406030204" pitchFamily="18" charset="0"/>
                <a:cs typeface="Times New Roman"/>
              </a:rPr>
              <a:t>y</a:t>
            </a:r>
            <a:r>
              <a:rPr sz="4400" baseline="-19360">
                <a:solidFill>
                  <a:srgbClr val="011993"/>
                </a:solidFill>
                <a:latin typeface="Cambria" panose="02040503050406030204" pitchFamily="18" charset="0"/>
                <a:ea typeface="Cambria" panose="02040503050406030204" pitchFamily="18" charset="0"/>
                <a:cs typeface="Cambria"/>
              </a:rPr>
              <a:t>0</a:t>
            </a:r>
            <a:r>
              <a:rPr sz="4400" dirty="0">
                <a:solidFill>
                  <a:srgbClr val="011993"/>
                </a:solidFill>
                <a:latin typeface="Cambria" panose="02040503050406030204" pitchFamily="18" charset="0"/>
                <a:ea typeface="Cambria" panose="02040503050406030204" pitchFamily="18" charset="0"/>
                <a:cs typeface="Cambria"/>
              </a:rPr>
              <a:t>), </a:t>
            </a:r>
            <a:r>
              <a:rPr sz="4400" i="1" dirty="0">
                <a:solidFill>
                  <a:srgbClr val="011993"/>
                </a:solidFill>
                <a:latin typeface="Cambria" panose="02040503050406030204" pitchFamily="18" charset="0"/>
                <a:ea typeface="Cambria" panose="02040503050406030204" pitchFamily="18" charset="0"/>
                <a:cs typeface="Arial"/>
              </a:rPr>
              <a:t>μ</a:t>
            </a:r>
            <a:r>
              <a:rPr sz="4400" i="1" baseline="-19360" dirty="0">
                <a:solidFill>
                  <a:srgbClr val="011993"/>
                </a:solidFill>
                <a:latin typeface="Cambria" panose="02040503050406030204" pitchFamily="18" charset="0"/>
                <a:ea typeface="Cambria" panose="02040503050406030204" pitchFamily="18" charset="0"/>
                <a:cs typeface="Times New Roman"/>
              </a:rPr>
              <a:t>C</a:t>
            </a:r>
            <a:r>
              <a:rPr sz="4400" i="1" baseline="-44917" dirty="0">
                <a:solidFill>
                  <a:srgbClr val="011993"/>
                </a:solidFill>
                <a:latin typeface="Cambria" panose="02040503050406030204" pitchFamily="18" charset="0"/>
                <a:ea typeface="Cambria" panose="02040503050406030204" pitchFamily="18" charset="0"/>
                <a:cs typeface="Times New Roman"/>
              </a:rPr>
              <a:t>f </a:t>
            </a:r>
            <a:r>
              <a:rPr sz="4400" dirty="0">
                <a:solidFill>
                  <a:srgbClr val="011993"/>
                </a:solidFill>
                <a:latin typeface="Cambria" panose="02040503050406030204" pitchFamily="18" charset="0"/>
                <a:ea typeface="Cambria" panose="02040503050406030204" pitchFamily="18" charset="0"/>
                <a:cs typeface="Cambria"/>
              </a:rPr>
              <a:t>(</a:t>
            </a:r>
            <a:r>
              <a:rPr sz="4400" i="1" dirty="0">
                <a:solidFill>
                  <a:srgbClr val="011993"/>
                </a:solidFill>
                <a:latin typeface="Cambria" panose="02040503050406030204" pitchFamily="18" charset="0"/>
                <a:ea typeface="Cambria" panose="02040503050406030204" pitchFamily="18" charset="0"/>
                <a:cs typeface="Times New Roman"/>
              </a:rPr>
              <a:t>x</a:t>
            </a:r>
            <a:r>
              <a:rPr sz="4400" baseline="-19360" dirty="0">
                <a:solidFill>
                  <a:srgbClr val="011993"/>
                </a:solidFill>
                <a:latin typeface="Cambria" panose="02040503050406030204" pitchFamily="18" charset="0"/>
                <a:ea typeface="Cambria" panose="02040503050406030204" pitchFamily="18" charset="0"/>
                <a:cs typeface="Cambria"/>
              </a:rPr>
              <a:t>0</a:t>
            </a:r>
            <a:r>
              <a:rPr sz="4400" dirty="0">
                <a:solidFill>
                  <a:srgbClr val="011993"/>
                </a:solidFill>
                <a:latin typeface="Cambria" panose="02040503050406030204" pitchFamily="18" charset="0"/>
                <a:ea typeface="Cambria" panose="02040503050406030204" pitchFamily="18" charset="0"/>
                <a:cs typeface="Cambria"/>
              </a:rPr>
              <a:t>)</a:t>
            </a:r>
            <a:r>
              <a:rPr sz="4400" dirty="0">
                <a:solidFill>
                  <a:srgbClr val="011993"/>
                </a:solidFill>
                <a:latin typeface="Cambria" panose="02040503050406030204" pitchFamily="18" charset="0"/>
                <a:ea typeface="Cambria" panose="02040503050406030204" pitchFamily="18" charset="0"/>
                <a:cs typeface="Verdana"/>
              </a:rPr>
              <a:t>}</a:t>
            </a:r>
            <a:endParaRPr sz="4400">
              <a:latin typeface="Cambria" panose="02040503050406030204" pitchFamily="18" charset="0"/>
              <a:ea typeface="Cambria" panose="02040503050406030204" pitchFamily="18" charset="0"/>
              <a:cs typeface="Verdana"/>
            </a:endParaRPr>
          </a:p>
          <a:p>
            <a:pPr marL="582295" indent="-544830">
              <a:lnSpc>
                <a:spcPct val="150000"/>
              </a:lnSpc>
              <a:buSzPct val="112903"/>
              <a:buFont typeface="Microsoft Sans Serif"/>
              <a:buChar char="‣"/>
              <a:tabLst>
                <a:tab pos="582930" algn="l"/>
                <a:tab pos="1333500" algn="l"/>
              </a:tabLst>
            </a:pPr>
            <a:r>
              <a:rPr sz="4400" i="1" dirty="0">
                <a:solidFill>
                  <a:srgbClr val="011993"/>
                </a:solidFill>
                <a:latin typeface="Cambria" panose="02040503050406030204" pitchFamily="18" charset="0"/>
                <a:ea typeface="Cambria" panose="02040503050406030204" pitchFamily="18" charset="0"/>
                <a:cs typeface="Times New Roman"/>
              </a:rPr>
              <a:t>w</a:t>
            </a:r>
            <a:r>
              <a:rPr sz="4400" baseline="-19360" dirty="0">
                <a:solidFill>
                  <a:srgbClr val="011993"/>
                </a:solidFill>
                <a:latin typeface="Cambria" panose="02040503050406030204" pitchFamily="18" charset="0"/>
                <a:ea typeface="Cambria" panose="02040503050406030204" pitchFamily="18" charset="0"/>
                <a:cs typeface="Cambria"/>
              </a:rPr>
              <a:t>5	</a:t>
            </a:r>
            <a:r>
              <a:rPr sz="4400" dirty="0">
                <a:solidFill>
                  <a:srgbClr val="011993"/>
                </a:solidFill>
                <a:latin typeface="Cambria" panose="02040503050406030204" pitchFamily="18" charset="0"/>
                <a:ea typeface="Cambria" panose="02040503050406030204" pitchFamily="18" charset="0"/>
                <a:cs typeface="Cambria"/>
              </a:rPr>
              <a:t>= min </a:t>
            </a:r>
            <a:r>
              <a:rPr sz="4400" dirty="0">
                <a:solidFill>
                  <a:srgbClr val="011993"/>
                </a:solidFill>
                <a:latin typeface="Cambria" panose="02040503050406030204" pitchFamily="18" charset="0"/>
                <a:ea typeface="Cambria" panose="02040503050406030204" pitchFamily="18" charset="0"/>
                <a:cs typeface="Verdana"/>
              </a:rPr>
              <a:t>{</a:t>
            </a:r>
            <a:r>
              <a:rPr sz="4400" i="1" dirty="0">
                <a:solidFill>
                  <a:srgbClr val="011993"/>
                </a:solidFill>
                <a:latin typeface="Cambria" panose="02040503050406030204" pitchFamily="18" charset="0"/>
                <a:ea typeface="Cambria" panose="02040503050406030204" pitchFamily="18" charset="0"/>
                <a:cs typeface="Arial"/>
              </a:rPr>
              <a:t>μ</a:t>
            </a:r>
            <a:r>
              <a:rPr sz="4400" i="1" baseline="-19360" dirty="0">
                <a:solidFill>
                  <a:srgbClr val="011993"/>
                </a:solidFill>
                <a:latin typeface="Cambria" panose="02040503050406030204" pitchFamily="18" charset="0"/>
                <a:ea typeface="Cambria" panose="02040503050406030204" pitchFamily="18" charset="0"/>
                <a:cs typeface="Times New Roman"/>
              </a:rPr>
              <a:t>T</a:t>
            </a:r>
            <a:r>
              <a:rPr sz="4400" i="1" baseline="-44917" dirty="0">
                <a:solidFill>
                  <a:srgbClr val="011993"/>
                </a:solidFill>
                <a:latin typeface="Cambria" panose="02040503050406030204" pitchFamily="18" charset="0"/>
                <a:ea typeface="Cambria" panose="02040503050406030204" pitchFamily="18" charset="0"/>
                <a:cs typeface="Times New Roman"/>
              </a:rPr>
              <a:t>e</a:t>
            </a:r>
            <a:r>
              <a:rPr sz="4400" dirty="0">
                <a:solidFill>
                  <a:srgbClr val="011993"/>
                </a:solidFill>
                <a:latin typeface="Cambria" panose="02040503050406030204" pitchFamily="18" charset="0"/>
                <a:ea typeface="Cambria" panose="02040503050406030204" pitchFamily="18" charset="0"/>
                <a:cs typeface="Cambria"/>
              </a:rPr>
              <a:t>(</a:t>
            </a:r>
            <a:r>
              <a:rPr sz="4400" i="1" dirty="0">
                <a:solidFill>
                  <a:srgbClr val="011993"/>
                </a:solidFill>
                <a:latin typeface="Cambria" panose="02040503050406030204" pitchFamily="18" charset="0"/>
                <a:ea typeface="Cambria" panose="02040503050406030204" pitchFamily="18" charset="0"/>
                <a:cs typeface="Times New Roman"/>
              </a:rPr>
              <a:t>y</a:t>
            </a:r>
            <a:r>
              <a:rPr sz="4400" baseline="-19360" dirty="0">
                <a:solidFill>
                  <a:srgbClr val="011993"/>
                </a:solidFill>
                <a:latin typeface="Cambria" panose="02040503050406030204" pitchFamily="18" charset="0"/>
                <a:ea typeface="Cambria" panose="02040503050406030204" pitchFamily="18" charset="0"/>
                <a:cs typeface="Cambria"/>
              </a:rPr>
              <a:t>0</a:t>
            </a:r>
            <a:r>
              <a:rPr sz="4400" dirty="0">
                <a:solidFill>
                  <a:srgbClr val="011993"/>
                </a:solidFill>
                <a:latin typeface="Cambria" panose="02040503050406030204" pitchFamily="18" charset="0"/>
                <a:ea typeface="Cambria" panose="02040503050406030204" pitchFamily="18" charset="0"/>
                <a:cs typeface="Cambria"/>
              </a:rPr>
              <a:t>), </a:t>
            </a:r>
            <a:r>
              <a:rPr sz="4400" i="1" dirty="0">
                <a:solidFill>
                  <a:srgbClr val="011993"/>
                </a:solidFill>
                <a:latin typeface="Cambria" panose="02040503050406030204" pitchFamily="18" charset="0"/>
                <a:ea typeface="Cambria" panose="02040503050406030204" pitchFamily="18" charset="0"/>
                <a:cs typeface="Arial"/>
              </a:rPr>
              <a:t>μ</a:t>
            </a:r>
            <a:r>
              <a:rPr sz="4400" i="1" baseline="-19360" dirty="0">
                <a:solidFill>
                  <a:srgbClr val="011993"/>
                </a:solidFill>
                <a:latin typeface="Cambria" panose="02040503050406030204" pitchFamily="18" charset="0"/>
                <a:ea typeface="Cambria" panose="02040503050406030204" pitchFamily="18" charset="0"/>
                <a:cs typeface="Times New Roman"/>
              </a:rPr>
              <a:t>C</a:t>
            </a:r>
            <a:r>
              <a:rPr sz="4400" i="1" baseline="-44917" dirty="0">
                <a:solidFill>
                  <a:srgbClr val="011993"/>
                </a:solidFill>
                <a:latin typeface="Cambria" panose="02040503050406030204" pitchFamily="18" charset="0"/>
                <a:ea typeface="Cambria" panose="02040503050406030204" pitchFamily="18" charset="0"/>
                <a:cs typeface="Times New Roman"/>
              </a:rPr>
              <a:t>m</a:t>
            </a:r>
            <a:r>
              <a:rPr sz="4400" dirty="0">
                <a:solidFill>
                  <a:srgbClr val="011993"/>
                </a:solidFill>
                <a:latin typeface="Cambria" panose="02040503050406030204" pitchFamily="18" charset="0"/>
                <a:ea typeface="Cambria" panose="02040503050406030204" pitchFamily="18" charset="0"/>
                <a:cs typeface="Cambria"/>
              </a:rPr>
              <a:t>(</a:t>
            </a:r>
            <a:r>
              <a:rPr sz="4400" i="1" dirty="0">
                <a:solidFill>
                  <a:srgbClr val="011993"/>
                </a:solidFill>
                <a:latin typeface="Cambria" panose="02040503050406030204" pitchFamily="18" charset="0"/>
                <a:ea typeface="Cambria" panose="02040503050406030204" pitchFamily="18" charset="0"/>
                <a:cs typeface="Times New Roman"/>
              </a:rPr>
              <a:t>x</a:t>
            </a:r>
            <a:r>
              <a:rPr sz="4400" baseline="-19360" dirty="0">
                <a:solidFill>
                  <a:srgbClr val="011993"/>
                </a:solidFill>
                <a:latin typeface="Cambria" panose="02040503050406030204" pitchFamily="18" charset="0"/>
                <a:ea typeface="Cambria" panose="02040503050406030204" pitchFamily="18" charset="0"/>
                <a:cs typeface="Cambria"/>
              </a:rPr>
              <a:t>0</a:t>
            </a:r>
            <a:r>
              <a:rPr sz="4400" dirty="0">
                <a:solidFill>
                  <a:srgbClr val="011993"/>
                </a:solidFill>
                <a:latin typeface="Cambria" panose="02040503050406030204" pitchFamily="18" charset="0"/>
                <a:ea typeface="Cambria" panose="02040503050406030204" pitchFamily="18" charset="0"/>
                <a:cs typeface="Cambria"/>
              </a:rPr>
              <a:t>)</a:t>
            </a:r>
            <a:r>
              <a:rPr sz="4400" dirty="0">
                <a:solidFill>
                  <a:srgbClr val="011993"/>
                </a:solidFill>
                <a:latin typeface="Cambria" panose="02040503050406030204" pitchFamily="18" charset="0"/>
                <a:ea typeface="Cambria" panose="02040503050406030204" pitchFamily="18" charset="0"/>
                <a:cs typeface="Verdana"/>
              </a:rPr>
              <a:t>}</a:t>
            </a:r>
            <a:endParaRPr sz="4400">
              <a:latin typeface="Cambria" panose="02040503050406030204" pitchFamily="18" charset="0"/>
              <a:ea typeface="Cambria" panose="02040503050406030204" pitchFamily="18" charset="0"/>
              <a:cs typeface="Verdana"/>
            </a:endParaRPr>
          </a:p>
          <a:p>
            <a:pPr marL="582295" indent="-544830">
              <a:lnSpc>
                <a:spcPct val="150000"/>
              </a:lnSpc>
              <a:buSzPct val="112903"/>
              <a:buFont typeface="Microsoft Sans Serif"/>
              <a:buChar char="‣"/>
              <a:tabLst>
                <a:tab pos="582930" algn="l"/>
                <a:tab pos="1333500" algn="l"/>
              </a:tabLst>
            </a:pPr>
            <a:r>
              <a:rPr sz="4400" i="1" dirty="0">
                <a:solidFill>
                  <a:srgbClr val="011993"/>
                </a:solidFill>
                <a:latin typeface="Cambria" panose="02040503050406030204" pitchFamily="18" charset="0"/>
                <a:ea typeface="Cambria" panose="02040503050406030204" pitchFamily="18" charset="0"/>
                <a:cs typeface="Times New Roman"/>
              </a:rPr>
              <a:t>w</a:t>
            </a:r>
            <a:r>
              <a:rPr sz="4400" baseline="-19360" dirty="0">
                <a:solidFill>
                  <a:srgbClr val="011993"/>
                </a:solidFill>
                <a:latin typeface="Cambria" panose="02040503050406030204" pitchFamily="18" charset="0"/>
                <a:ea typeface="Cambria" panose="02040503050406030204" pitchFamily="18" charset="0"/>
                <a:cs typeface="Cambria"/>
              </a:rPr>
              <a:t>6	</a:t>
            </a:r>
            <a:r>
              <a:rPr sz="4400" dirty="0">
                <a:solidFill>
                  <a:srgbClr val="011993"/>
                </a:solidFill>
                <a:latin typeface="Cambria" panose="02040503050406030204" pitchFamily="18" charset="0"/>
                <a:ea typeface="Cambria" panose="02040503050406030204" pitchFamily="18" charset="0"/>
                <a:cs typeface="Cambria"/>
              </a:rPr>
              <a:t>= min </a:t>
            </a:r>
            <a:r>
              <a:rPr sz="4400" dirty="0">
                <a:solidFill>
                  <a:srgbClr val="011993"/>
                </a:solidFill>
                <a:latin typeface="Cambria" panose="02040503050406030204" pitchFamily="18" charset="0"/>
                <a:ea typeface="Cambria" panose="02040503050406030204" pitchFamily="18" charset="0"/>
                <a:cs typeface="Verdana"/>
              </a:rPr>
              <a:t>{</a:t>
            </a:r>
            <a:r>
              <a:rPr sz="4400" i="1" dirty="0">
                <a:solidFill>
                  <a:srgbClr val="011993"/>
                </a:solidFill>
                <a:latin typeface="Cambria" panose="02040503050406030204" pitchFamily="18" charset="0"/>
                <a:ea typeface="Cambria" panose="02040503050406030204" pitchFamily="18" charset="0"/>
                <a:cs typeface="Arial"/>
              </a:rPr>
              <a:t>μ</a:t>
            </a:r>
            <a:r>
              <a:rPr sz="4400" i="1" baseline="-19360" dirty="0">
                <a:solidFill>
                  <a:srgbClr val="011993"/>
                </a:solidFill>
                <a:latin typeface="Cambria" panose="02040503050406030204" pitchFamily="18" charset="0"/>
                <a:ea typeface="Cambria" panose="02040503050406030204" pitchFamily="18" charset="0"/>
                <a:cs typeface="Times New Roman"/>
              </a:rPr>
              <a:t>T</a:t>
            </a:r>
            <a:r>
              <a:rPr sz="4400" i="1" baseline="-44917" dirty="0">
                <a:solidFill>
                  <a:srgbClr val="011993"/>
                </a:solidFill>
                <a:latin typeface="Cambria" panose="02040503050406030204" pitchFamily="18" charset="0"/>
                <a:ea typeface="Cambria" panose="02040503050406030204" pitchFamily="18" charset="0"/>
                <a:cs typeface="Times New Roman"/>
              </a:rPr>
              <a:t>e</a:t>
            </a:r>
            <a:r>
              <a:rPr sz="4400" dirty="0">
                <a:solidFill>
                  <a:srgbClr val="011993"/>
                </a:solidFill>
                <a:latin typeface="Cambria" panose="02040503050406030204" pitchFamily="18" charset="0"/>
                <a:ea typeface="Cambria" panose="02040503050406030204" pitchFamily="18" charset="0"/>
                <a:cs typeface="Cambria"/>
              </a:rPr>
              <a:t>(</a:t>
            </a:r>
            <a:r>
              <a:rPr sz="4400" i="1" dirty="0">
                <a:solidFill>
                  <a:srgbClr val="011993"/>
                </a:solidFill>
                <a:latin typeface="Cambria" panose="02040503050406030204" pitchFamily="18" charset="0"/>
                <a:ea typeface="Cambria" panose="02040503050406030204" pitchFamily="18" charset="0"/>
                <a:cs typeface="Times New Roman"/>
              </a:rPr>
              <a:t>y</a:t>
            </a:r>
            <a:r>
              <a:rPr sz="4400" baseline="-19360" dirty="0">
                <a:solidFill>
                  <a:srgbClr val="011993"/>
                </a:solidFill>
                <a:latin typeface="Cambria" panose="02040503050406030204" pitchFamily="18" charset="0"/>
                <a:ea typeface="Cambria" panose="02040503050406030204" pitchFamily="18" charset="0"/>
                <a:cs typeface="Cambria"/>
              </a:rPr>
              <a:t>0</a:t>
            </a:r>
            <a:r>
              <a:rPr sz="4400" dirty="0">
                <a:solidFill>
                  <a:srgbClr val="011993"/>
                </a:solidFill>
                <a:latin typeface="Cambria" panose="02040503050406030204" pitchFamily="18" charset="0"/>
                <a:ea typeface="Cambria" panose="02040503050406030204" pitchFamily="18" charset="0"/>
                <a:cs typeface="Cambria"/>
              </a:rPr>
              <a:t>), </a:t>
            </a:r>
            <a:r>
              <a:rPr sz="4400" i="1" dirty="0">
                <a:solidFill>
                  <a:srgbClr val="011993"/>
                </a:solidFill>
                <a:latin typeface="Cambria" panose="02040503050406030204" pitchFamily="18" charset="0"/>
                <a:ea typeface="Cambria" panose="02040503050406030204" pitchFamily="18" charset="0"/>
                <a:cs typeface="Arial"/>
              </a:rPr>
              <a:t>μ</a:t>
            </a:r>
            <a:r>
              <a:rPr sz="4400" i="1" baseline="-19360" dirty="0">
                <a:solidFill>
                  <a:srgbClr val="011993"/>
                </a:solidFill>
                <a:latin typeface="Cambria" panose="02040503050406030204" pitchFamily="18" charset="0"/>
                <a:ea typeface="Cambria" panose="02040503050406030204" pitchFamily="18" charset="0"/>
                <a:cs typeface="Times New Roman"/>
              </a:rPr>
              <a:t>C</a:t>
            </a:r>
            <a:r>
              <a:rPr sz="4400" i="1" baseline="-44917" dirty="0">
                <a:solidFill>
                  <a:srgbClr val="011993"/>
                </a:solidFill>
                <a:latin typeface="Cambria" panose="02040503050406030204" pitchFamily="18" charset="0"/>
                <a:ea typeface="Cambria" panose="02040503050406030204" pitchFamily="18" charset="0"/>
                <a:cs typeface="Times New Roman"/>
              </a:rPr>
              <a:t>e</a:t>
            </a:r>
            <a:r>
              <a:rPr sz="4400" dirty="0">
                <a:solidFill>
                  <a:srgbClr val="011993"/>
                </a:solidFill>
                <a:latin typeface="Cambria" panose="02040503050406030204" pitchFamily="18" charset="0"/>
                <a:ea typeface="Cambria" panose="02040503050406030204" pitchFamily="18" charset="0"/>
                <a:cs typeface="Cambria"/>
              </a:rPr>
              <a:t>(</a:t>
            </a:r>
            <a:r>
              <a:rPr sz="4400" i="1" dirty="0">
                <a:solidFill>
                  <a:srgbClr val="011993"/>
                </a:solidFill>
                <a:latin typeface="Cambria" panose="02040503050406030204" pitchFamily="18" charset="0"/>
                <a:ea typeface="Cambria" panose="02040503050406030204" pitchFamily="18" charset="0"/>
                <a:cs typeface="Times New Roman"/>
              </a:rPr>
              <a:t>x</a:t>
            </a:r>
            <a:r>
              <a:rPr sz="4400" baseline="-19360" dirty="0">
                <a:solidFill>
                  <a:srgbClr val="011993"/>
                </a:solidFill>
                <a:latin typeface="Cambria" panose="02040503050406030204" pitchFamily="18" charset="0"/>
                <a:ea typeface="Cambria" panose="02040503050406030204" pitchFamily="18" charset="0"/>
                <a:cs typeface="Cambria"/>
              </a:rPr>
              <a:t>0</a:t>
            </a:r>
            <a:r>
              <a:rPr sz="4400" dirty="0">
                <a:solidFill>
                  <a:srgbClr val="011993"/>
                </a:solidFill>
                <a:latin typeface="Cambria" panose="02040503050406030204" pitchFamily="18" charset="0"/>
                <a:ea typeface="Cambria" panose="02040503050406030204" pitchFamily="18" charset="0"/>
                <a:cs typeface="Cambria"/>
              </a:rPr>
              <a:t>)</a:t>
            </a:r>
            <a:r>
              <a:rPr sz="4400" dirty="0">
                <a:solidFill>
                  <a:srgbClr val="011993"/>
                </a:solidFill>
                <a:latin typeface="Cambria" panose="02040503050406030204" pitchFamily="18" charset="0"/>
                <a:ea typeface="Cambria" panose="02040503050406030204" pitchFamily="18" charset="0"/>
                <a:cs typeface="Verdana"/>
              </a:rPr>
              <a:t>}</a:t>
            </a:r>
            <a:endParaRPr sz="4400">
              <a:latin typeface="Cambria" panose="02040503050406030204" pitchFamily="18" charset="0"/>
              <a:ea typeface="Cambria" panose="02040503050406030204" pitchFamily="18" charset="0"/>
              <a:cs typeface="Verdan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34</a:t>
            </a:fld>
            <a:endParaRPr spc="15" dirty="0"/>
          </a:p>
        </p:txBody>
      </p:sp>
      <p:sp>
        <p:nvSpPr>
          <p:cNvPr id="2" name="object 2"/>
          <p:cNvSpPr txBox="1"/>
          <p:nvPr/>
        </p:nvSpPr>
        <p:spPr>
          <a:xfrm>
            <a:off x="603250" y="473075"/>
            <a:ext cx="19278600" cy="9694962"/>
          </a:xfrm>
          <a:prstGeom prst="rect">
            <a:avLst/>
          </a:prstGeom>
        </p:spPr>
        <p:txBody>
          <a:bodyPr vert="horz" wrap="square" lIns="0" tIns="182880" rIns="0" bIns="0" rtlCol="0">
            <a:spAutoFit/>
          </a:bodyPr>
          <a:lstStyle/>
          <a:p>
            <a:pPr marL="551180" indent="-503555">
              <a:lnSpc>
                <a:spcPct val="150000"/>
              </a:lnSpc>
              <a:buSzPct val="123529"/>
              <a:buChar char="•"/>
              <a:tabLst>
                <a:tab pos="551815" algn="l"/>
              </a:tabLst>
            </a:pPr>
            <a:r>
              <a:rPr sz="4400">
                <a:latin typeface="Cambria" panose="02040503050406030204" pitchFamily="18" charset="0"/>
                <a:ea typeface="Cambria" panose="02040503050406030204" pitchFamily="18" charset="0"/>
                <a:cs typeface="Cambria"/>
              </a:rPr>
              <a:t>Hi</a:t>
            </a:r>
            <a:r>
              <a:rPr lang="vi-VN" sz="4400">
                <a:latin typeface="Cambria" panose="02040503050406030204" pitchFamily="18" charset="0"/>
                <a:ea typeface="Cambria" panose="02040503050406030204" pitchFamily="18" charset="0"/>
                <a:cs typeface="Cambria"/>
              </a:rPr>
              <a:t>ệ</a:t>
            </a:r>
            <a:r>
              <a:rPr sz="4400">
                <a:latin typeface="Cambria" panose="02040503050406030204" pitchFamily="18" charset="0"/>
                <a:ea typeface="Cambria" panose="02040503050406030204" pitchFamily="18" charset="0"/>
                <a:cs typeface="Cambria"/>
              </a:rPr>
              <a:t>n thực b</a:t>
            </a:r>
            <a:r>
              <a:rPr lang="en-US" sz="4400">
                <a:latin typeface="Cambria" panose="02040503050406030204" pitchFamily="18" charset="0"/>
                <a:ea typeface="Cambria" panose="02040503050406030204" pitchFamily="18" charset="0"/>
                <a:cs typeface="Cambria"/>
              </a:rPr>
              <a:t>ằ</a:t>
            </a:r>
            <a:r>
              <a:rPr sz="4400">
                <a:latin typeface="Cambria" panose="02040503050406030204" pitchFamily="18" charset="0"/>
                <a:ea typeface="Cambria" panose="02040503050406030204" pitchFamily="18" charset="0"/>
                <a:cs typeface="Cambria"/>
              </a:rPr>
              <a:t>ng </a:t>
            </a:r>
            <a:r>
              <a:rPr sz="4400" dirty="0">
                <a:latin typeface="Cambria" panose="02040503050406030204" pitchFamily="18" charset="0"/>
                <a:ea typeface="Cambria" panose="02040503050406030204" pitchFamily="18" charset="0"/>
                <a:cs typeface="Cambria"/>
              </a:rPr>
              <a:t>Python cho các </a:t>
            </a:r>
            <a:r>
              <a:rPr sz="4400">
                <a:latin typeface="Cambria" panose="02040503050406030204" pitchFamily="18" charset="0"/>
                <a:ea typeface="Cambria" panose="02040503050406030204" pitchFamily="18" charset="0"/>
                <a:cs typeface="Cambria"/>
              </a:rPr>
              <a:t>trọng s</a:t>
            </a:r>
            <a:r>
              <a:rPr lang="en-US" sz="4400">
                <a:latin typeface="Cambria" panose="02040503050406030204" pitchFamily="18" charset="0"/>
                <a:ea typeface="Cambria" panose="02040503050406030204" pitchFamily="18" charset="0"/>
                <a:cs typeface="Cambria"/>
              </a:rPr>
              <a:t>ố</a:t>
            </a:r>
            <a:r>
              <a:rPr sz="4400">
                <a:latin typeface="Cambria" panose="02040503050406030204" pitchFamily="18" charset="0"/>
                <a:ea typeface="Cambria" panose="02040503050406030204" pitchFamily="18" charset="0"/>
                <a:cs typeface="Cambria"/>
              </a:rPr>
              <a:t> này</a:t>
            </a:r>
            <a:endParaRPr lang="en-US" sz="4400">
              <a:latin typeface="Cambria" panose="02040503050406030204" pitchFamily="18" charset="0"/>
              <a:ea typeface="Cambria" panose="02040503050406030204" pitchFamily="18" charset="0"/>
              <a:cs typeface="Cambria"/>
            </a:endParaRPr>
          </a:p>
          <a:p>
            <a:pPr marL="1724025">
              <a:lnSpc>
                <a:spcPct val="150000"/>
              </a:lnSpc>
              <a:buSzPct val="123529"/>
            </a:pPr>
            <a:r>
              <a:rPr sz="3600">
                <a:solidFill>
                  <a:srgbClr val="0433FF"/>
                </a:solidFill>
                <a:latin typeface="Cambria" panose="02040503050406030204" pitchFamily="18" charset="0"/>
                <a:ea typeface="Cambria" panose="02040503050406030204" pitchFamily="18" charset="0"/>
                <a:cs typeface="Cambria"/>
              </a:rPr>
              <a:t>x0</a:t>
            </a:r>
            <a:r>
              <a:rPr sz="3600" dirty="0">
                <a:solidFill>
                  <a:srgbClr val="0433FF"/>
                </a:solidFill>
                <a:latin typeface="Cambria" panose="02040503050406030204" pitchFamily="18" charset="0"/>
                <a:ea typeface="Cambria" panose="02040503050406030204" pitchFamily="18" charset="0"/>
                <a:cs typeface="Cambria"/>
              </a:rPr>
              <a:t>, y0 = 1.2</a:t>
            </a:r>
            <a:r>
              <a:rPr sz="3600">
                <a:solidFill>
                  <a:srgbClr val="0433FF"/>
                </a:solidFill>
                <a:latin typeface="Cambria" panose="02040503050406030204" pitchFamily="18" charset="0"/>
                <a:ea typeface="Cambria" panose="02040503050406030204" pitchFamily="18" charset="0"/>
                <a:cs typeface="Cambria"/>
              </a:rPr>
              <a:t>, 5</a:t>
            </a:r>
            <a:endParaRPr lang="en-US" sz="3600">
              <a:latin typeface="Cambria" panose="02040503050406030204" pitchFamily="18" charset="0"/>
              <a:ea typeface="Cambria" panose="02040503050406030204" pitchFamily="18" charset="0"/>
              <a:cs typeface="Cambria"/>
            </a:endParaRPr>
          </a:p>
          <a:p>
            <a:pPr marL="1724025">
              <a:lnSpc>
                <a:spcPct val="150000"/>
              </a:lnSpc>
              <a:buSzPct val="123529"/>
            </a:pPr>
            <a:r>
              <a:rPr sz="3600">
                <a:solidFill>
                  <a:srgbClr val="0433FF"/>
                </a:solidFill>
                <a:latin typeface="Cambria" panose="02040503050406030204" pitchFamily="18" charset="0"/>
                <a:ea typeface="Cambria" panose="02040503050406030204" pitchFamily="18" charset="0"/>
                <a:cs typeface="Cambria"/>
              </a:rPr>
              <a:t>w1 = min( MuTf(y0</a:t>
            </a:r>
            <a:r>
              <a:rPr sz="3600" dirty="0">
                <a:solidFill>
                  <a:srgbClr val="0433FF"/>
                </a:solidFill>
                <a:latin typeface="Cambria" panose="02040503050406030204" pitchFamily="18" charset="0"/>
                <a:ea typeface="Cambria" panose="02040503050406030204" pitchFamily="18" charset="0"/>
                <a:cs typeface="Cambria"/>
              </a:rPr>
              <a:t>),</a:t>
            </a:r>
            <a:r>
              <a:rPr sz="3600">
                <a:solidFill>
                  <a:srgbClr val="0433FF"/>
                </a:solidFill>
                <a:latin typeface="Cambria" panose="02040503050406030204" pitchFamily="18" charset="0"/>
                <a:ea typeface="Cambria" panose="02040503050406030204" pitchFamily="18" charset="0"/>
                <a:cs typeface="Cambria"/>
              </a:rPr>
              <a:t>MuCf(x0))</a:t>
            </a:r>
            <a:r>
              <a:rPr lang="en-US" sz="3600">
                <a:solidFill>
                  <a:srgbClr val="0433FF"/>
                </a:solidFill>
                <a:latin typeface="Cambria" panose="02040503050406030204" pitchFamily="18" charset="0"/>
                <a:ea typeface="Cambria" panose="02040503050406030204" pitchFamily="18" charset="0"/>
                <a:cs typeface="Cambria"/>
              </a:rPr>
              <a:t> </a:t>
            </a:r>
          </a:p>
          <a:p>
            <a:pPr marL="1724025">
              <a:lnSpc>
                <a:spcPct val="150000"/>
              </a:lnSpc>
              <a:buSzPct val="123529"/>
            </a:pPr>
            <a:r>
              <a:rPr sz="3600">
                <a:solidFill>
                  <a:srgbClr val="0433FF"/>
                </a:solidFill>
                <a:latin typeface="Cambria" panose="02040503050406030204" pitchFamily="18" charset="0"/>
                <a:ea typeface="Cambria" panose="02040503050406030204" pitchFamily="18" charset="0"/>
                <a:cs typeface="Cambria"/>
              </a:rPr>
              <a:t>w2 = min( MuTf(y0</a:t>
            </a:r>
            <a:r>
              <a:rPr sz="3600" dirty="0">
                <a:solidFill>
                  <a:srgbClr val="0433FF"/>
                </a:solidFill>
                <a:latin typeface="Cambria" panose="02040503050406030204" pitchFamily="18" charset="0"/>
                <a:ea typeface="Cambria" panose="02040503050406030204" pitchFamily="18" charset="0"/>
                <a:cs typeface="Cambria"/>
              </a:rPr>
              <a:t>),</a:t>
            </a:r>
            <a:r>
              <a:rPr sz="3600">
                <a:solidFill>
                  <a:srgbClr val="0433FF"/>
                </a:solidFill>
                <a:latin typeface="Cambria" panose="02040503050406030204" pitchFamily="18" charset="0"/>
                <a:ea typeface="Cambria" panose="02040503050406030204" pitchFamily="18" charset="0"/>
                <a:cs typeface="Cambria"/>
              </a:rPr>
              <a:t>MuCm(x0))</a:t>
            </a:r>
            <a:endParaRPr lang="en-US" sz="3600">
              <a:solidFill>
                <a:srgbClr val="0433FF"/>
              </a:solidFill>
              <a:latin typeface="Cambria" panose="02040503050406030204" pitchFamily="18" charset="0"/>
              <a:ea typeface="Cambria" panose="02040503050406030204" pitchFamily="18" charset="0"/>
              <a:cs typeface="Cambria"/>
            </a:endParaRPr>
          </a:p>
          <a:p>
            <a:pPr marL="1724025">
              <a:lnSpc>
                <a:spcPct val="150000"/>
              </a:lnSpc>
              <a:buSzPct val="123529"/>
            </a:pPr>
            <a:r>
              <a:rPr sz="3600">
                <a:solidFill>
                  <a:srgbClr val="0433FF"/>
                </a:solidFill>
                <a:latin typeface="Cambria" panose="02040503050406030204" pitchFamily="18" charset="0"/>
                <a:ea typeface="Cambria" panose="02040503050406030204" pitchFamily="18" charset="0"/>
                <a:cs typeface="Cambria"/>
              </a:rPr>
              <a:t>w3 </a:t>
            </a:r>
            <a:r>
              <a:rPr sz="3600" dirty="0">
                <a:solidFill>
                  <a:srgbClr val="0433FF"/>
                </a:solidFill>
                <a:latin typeface="Cambria" panose="02040503050406030204" pitchFamily="18" charset="0"/>
                <a:ea typeface="Cambria" panose="02040503050406030204" pitchFamily="18" charset="0"/>
                <a:cs typeface="Cambria"/>
              </a:rPr>
              <a:t>= min( MuTf(y0),</a:t>
            </a:r>
            <a:r>
              <a:rPr sz="3600">
                <a:solidFill>
                  <a:srgbClr val="0433FF"/>
                </a:solidFill>
                <a:latin typeface="Cambria" panose="02040503050406030204" pitchFamily="18" charset="0"/>
                <a:ea typeface="Cambria" panose="02040503050406030204" pitchFamily="18" charset="0"/>
                <a:cs typeface="Cambria"/>
              </a:rPr>
              <a:t>MuCe(x0))</a:t>
            </a:r>
            <a:endParaRPr lang="en-US" sz="3600">
              <a:solidFill>
                <a:srgbClr val="0433FF"/>
              </a:solidFill>
              <a:latin typeface="Cambria" panose="02040503050406030204" pitchFamily="18" charset="0"/>
              <a:ea typeface="Cambria" panose="02040503050406030204" pitchFamily="18" charset="0"/>
              <a:cs typeface="Cambria"/>
            </a:endParaRPr>
          </a:p>
          <a:p>
            <a:pPr marL="1724025">
              <a:lnSpc>
                <a:spcPct val="150000"/>
              </a:lnSpc>
              <a:buSzPct val="123529"/>
            </a:pPr>
            <a:r>
              <a:rPr sz="3600">
                <a:solidFill>
                  <a:srgbClr val="0433FF"/>
                </a:solidFill>
                <a:latin typeface="Cambria" panose="02040503050406030204" pitchFamily="18" charset="0"/>
                <a:ea typeface="Cambria" panose="02040503050406030204" pitchFamily="18" charset="0"/>
                <a:cs typeface="Cambria"/>
              </a:rPr>
              <a:t>w4 </a:t>
            </a:r>
            <a:r>
              <a:rPr sz="3600" dirty="0">
                <a:solidFill>
                  <a:srgbClr val="0433FF"/>
                </a:solidFill>
                <a:latin typeface="Cambria" panose="02040503050406030204" pitchFamily="18" charset="0"/>
                <a:ea typeface="Cambria" panose="02040503050406030204" pitchFamily="18" charset="0"/>
                <a:cs typeface="Cambria"/>
              </a:rPr>
              <a:t>= min( MuTe(y0),</a:t>
            </a:r>
            <a:r>
              <a:rPr sz="3600">
                <a:solidFill>
                  <a:srgbClr val="0433FF"/>
                </a:solidFill>
                <a:latin typeface="Cambria" panose="02040503050406030204" pitchFamily="18" charset="0"/>
                <a:ea typeface="Cambria" panose="02040503050406030204" pitchFamily="18" charset="0"/>
                <a:cs typeface="Cambria"/>
              </a:rPr>
              <a:t>MuCf(x0))</a:t>
            </a:r>
            <a:endParaRPr lang="en-US" sz="3600">
              <a:solidFill>
                <a:srgbClr val="0433FF"/>
              </a:solidFill>
              <a:latin typeface="Cambria" panose="02040503050406030204" pitchFamily="18" charset="0"/>
              <a:ea typeface="Cambria" panose="02040503050406030204" pitchFamily="18" charset="0"/>
              <a:cs typeface="Cambria"/>
            </a:endParaRPr>
          </a:p>
          <a:p>
            <a:pPr marL="1724025">
              <a:lnSpc>
                <a:spcPct val="150000"/>
              </a:lnSpc>
              <a:buSzPct val="123529"/>
            </a:pPr>
            <a:r>
              <a:rPr sz="3600">
                <a:solidFill>
                  <a:srgbClr val="0433FF"/>
                </a:solidFill>
                <a:latin typeface="Cambria" panose="02040503050406030204" pitchFamily="18" charset="0"/>
                <a:ea typeface="Cambria" panose="02040503050406030204" pitchFamily="18" charset="0"/>
                <a:cs typeface="Cambria"/>
              </a:rPr>
              <a:t>w5 </a:t>
            </a:r>
            <a:r>
              <a:rPr sz="3600" dirty="0">
                <a:solidFill>
                  <a:srgbClr val="0433FF"/>
                </a:solidFill>
                <a:latin typeface="Cambria" panose="02040503050406030204" pitchFamily="18" charset="0"/>
                <a:ea typeface="Cambria" panose="02040503050406030204" pitchFamily="18" charset="0"/>
                <a:cs typeface="Cambria"/>
              </a:rPr>
              <a:t>= min( MuTe(y0),</a:t>
            </a:r>
            <a:r>
              <a:rPr sz="3600">
                <a:solidFill>
                  <a:srgbClr val="0433FF"/>
                </a:solidFill>
                <a:latin typeface="Cambria" panose="02040503050406030204" pitchFamily="18" charset="0"/>
                <a:ea typeface="Cambria" panose="02040503050406030204" pitchFamily="18" charset="0"/>
                <a:cs typeface="Cambria"/>
              </a:rPr>
              <a:t>MuCm(x0))</a:t>
            </a:r>
            <a:endParaRPr lang="en-US" sz="3600">
              <a:solidFill>
                <a:srgbClr val="0433FF"/>
              </a:solidFill>
              <a:latin typeface="Cambria" panose="02040503050406030204" pitchFamily="18" charset="0"/>
              <a:ea typeface="Cambria" panose="02040503050406030204" pitchFamily="18" charset="0"/>
              <a:cs typeface="Cambria"/>
            </a:endParaRPr>
          </a:p>
          <a:p>
            <a:pPr marL="1724025">
              <a:lnSpc>
                <a:spcPct val="150000"/>
              </a:lnSpc>
              <a:buSzPct val="123529"/>
            </a:pPr>
            <a:r>
              <a:rPr sz="3600">
                <a:solidFill>
                  <a:srgbClr val="0433FF"/>
                </a:solidFill>
                <a:latin typeface="Cambria" panose="02040503050406030204" pitchFamily="18" charset="0"/>
                <a:ea typeface="Cambria" panose="02040503050406030204" pitchFamily="18" charset="0"/>
                <a:cs typeface="Cambria"/>
              </a:rPr>
              <a:t>w6 </a:t>
            </a:r>
            <a:r>
              <a:rPr sz="3600" dirty="0">
                <a:solidFill>
                  <a:srgbClr val="0433FF"/>
                </a:solidFill>
                <a:latin typeface="Cambria" panose="02040503050406030204" pitchFamily="18" charset="0"/>
                <a:ea typeface="Cambria" panose="02040503050406030204" pitchFamily="18" charset="0"/>
                <a:cs typeface="Cambria"/>
              </a:rPr>
              <a:t>= min( MuTe(y0),MuCe(x0))</a:t>
            </a:r>
            <a:endParaRPr sz="3600">
              <a:latin typeface="Cambria" panose="02040503050406030204" pitchFamily="18" charset="0"/>
              <a:ea typeface="Cambria" panose="02040503050406030204" pitchFamily="18" charset="0"/>
              <a:cs typeface="Cambria"/>
            </a:endParaRPr>
          </a:p>
          <a:p>
            <a:pPr marL="514984" indent="-502920">
              <a:lnSpc>
                <a:spcPct val="150000"/>
              </a:lnSpc>
              <a:buSzPct val="123529"/>
              <a:buChar char="•"/>
              <a:tabLst>
                <a:tab pos="515620" algn="l"/>
              </a:tabLst>
            </a:pPr>
            <a:r>
              <a:rPr sz="4400">
                <a:latin typeface="Cambria" panose="02040503050406030204" pitchFamily="18" charset="0"/>
                <a:ea typeface="Cambria" panose="02040503050406030204" pitchFamily="18" charset="0"/>
                <a:cs typeface="Cambria"/>
              </a:rPr>
              <a:t>Từ </a:t>
            </a:r>
            <a:r>
              <a:rPr sz="4400" dirty="0">
                <a:latin typeface="Cambria" panose="02040503050406030204" pitchFamily="18" charset="0"/>
                <a:ea typeface="Cambria" panose="02040503050406030204" pitchFamily="18" charset="0"/>
                <a:cs typeface="Cambria"/>
              </a:rPr>
              <a:t>đây, cũng dựa trên </a:t>
            </a:r>
            <a:r>
              <a:rPr sz="4400">
                <a:latin typeface="Cambria" panose="02040503050406030204" pitchFamily="18" charset="0"/>
                <a:ea typeface="Cambria" panose="02040503050406030204" pitchFamily="18" charset="0"/>
                <a:cs typeface="Cambria"/>
              </a:rPr>
              <a:t>các lu</a:t>
            </a:r>
            <a:r>
              <a:rPr lang="en-US" sz="4400">
                <a:latin typeface="Cambria" panose="02040503050406030204" pitchFamily="18" charset="0"/>
                <a:ea typeface="Cambria" panose="02040503050406030204" pitchFamily="18" charset="0"/>
                <a:cs typeface="Cambria"/>
              </a:rPr>
              <a:t>ậ</a:t>
            </a:r>
            <a:r>
              <a:rPr sz="4400">
                <a:latin typeface="Cambria" panose="02040503050406030204" pitchFamily="18" charset="0"/>
                <a:ea typeface="Cambria" panose="02040503050406030204" pitchFamily="18" charset="0"/>
                <a:cs typeface="Cambria"/>
              </a:rPr>
              <a:t>t mờ đ</a:t>
            </a:r>
            <a:r>
              <a:rPr lang="en-US" sz="4400">
                <a:latin typeface="Cambria" panose="02040503050406030204" pitchFamily="18" charset="0"/>
                <a:ea typeface="Cambria" panose="02040503050406030204" pitchFamily="18" charset="0"/>
                <a:cs typeface="Cambria"/>
              </a:rPr>
              <a:t>ể</a:t>
            </a:r>
            <a:r>
              <a:rPr sz="4400">
                <a:latin typeface="Cambria" panose="02040503050406030204" pitchFamily="18" charset="0"/>
                <a:ea typeface="Cambria" panose="02040503050406030204" pitchFamily="18" charset="0"/>
                <a:cs typeface="Cambria"/>
              </a:rPr>
              <a:t> </a:t>
            </a:r>
            <a:r>
              <a:rPr sz="4400" dirty="0">
                <a:latin typeface="Cambria" panose="02040503050406030204" pitchFamily="18" charset="0"/>
                <a:ea typeface="Cambria" panose="02040503050406030204" pitchFamily="18" charset="0"/>
                <a:cs typeface="Cambria"/>
              </a:rPr>
              <a:t>có </a:t>
            </a:r>
            <a:r>
              <a:rPr sz="4400">
                <a:latin typeface="Cambria" panose="02040503050406030204" pitchFamily="18" charset="0"/>
                <a:ea typeface="Cambria" panose="02040503050406030204" pitchFamily="18" charset="0"/>
                <a:cs typeface="Cambria"/>
              </a:rPr>
              <a:t>hàm thu</a:t>
            </a:r>
            <a:r>
              <a:rPr lang="en-US" sz="4400">
                <a:latin typeface="Cambria" panose="02040503050406030204" pitchFamily="18" charset="0"/>
                <a:ea typeface="Cambria" panose="02040503050406030204" pitchFamily="18" charset="0"/>
                <a:cs typeface="Cambria"/>
              </a:rPr>
              <a:t>ộ</a:t>
            </a:r>
            <a:r>
              <a:rPr sz="4400">
                <a:latin typeface="Cambria" panose="02040503050406030204" pitchFamily="18" charset="0"/>
                <a:ea typeface="Cambria" panose="02040503050406030204" pitchFamily="18" charset="0"/>
                <a:cs typeface="Cambria"/>
              </a:rPr>
              <a:t>c v</a:t>
            </a:r>
            <a:r>
              <a:rPr lang="en-US" sz="4400">
                <a:latin typeface="Cambria" panose="02040503050406030204" pitchFamily="18" charset="0"/>
                <a:ea typeface="Cambria" panose="02040503050406030204" pitchFamily="18" charset="0"/>
                <a:cs typeface="Cambria"/>
              </a:rPr>
              <a:t>ề</a:t>
            </a:r>
            <a:r>
              <a:rPr sz="4400">
                <a:latin typeface="Cambria" panose="02040503050406030204" pitchFamily="18" charset="0"/>
                <a:ea typeface="Cambria" panose="02040503050406030204" pitchFamily="18" charset="0"/>
                <a:cs typeface="Cambria"/>
              </a:rPr>
              <a:t> </a:t>
            </a:r>
            <a:r>
              <a:rPr sz="4400" dirty="0">
                <a:latin typeface="Cambria" panose="02040503050406030204" pitchFamily="18" charset="0"/>
                <a:ea typeface="Cambria" panose="02040503050406030204" pitchFamily="18" charset="0"/>
                <a:cs typeface="Cambria"/>
              </a:rPr>
              <a:t>thời gian </a:t>
            </a:r>
            <a:r>
              <a:rPr sz="4400">
                <a:latin typeface="Cambria" panose="02040503050406030204" pitchFamily="18" charset="0"/>
                <a:ea typeface="Cambria" panose="02040503050406030204" pitchFamily="18" charset="0"/>
                <a:cs typeface="Cambria"/>
              </a:rPr>
              <a:t>bơm nước</a:t>
            </a:r>
            <a:endParaRPr lang="en-US" sz="4400">
              <a:latin typeface="Cambria" panose="02040503050406030204" pitchFamily="18" charset="0"/>
              <a:ea typeface="Cambria" panose="02040503050406030204" pitchFamily="18" charset="0"/>
              <a:cs typeface="Cambria"/>
            </a:endParaRPr>
          </a:p>
          <a:p>
            <a:pPr marL="923925">
              <a:lnSpc>
                <a:spcPct val="150000"/>
              </a:lnSpc>
              <a:buSzPct val="123529"/>
            </a:pPr>
            <a:r>
              <a:rPr sz="3600">
                <a:solidFill>
                  <a:srgbClr val="0433FF"/>
                </a:solidFill>
                <a:latin typeface="Cambria" panose="02040503050406030204" pitchFamily="18" charset="0"/>
                <a:ea typeface="Cambria" panose="02040503050406030204" pitchFamily="18" charset="0"/>
                <a:cs typeface="Cambria"/>
              </a:rPr>
              <a:t>def T(t):</a:t>
            </a:r>
            <a:endParaRPr lang="en-US" sz="3600">
              <a:solidFill>
                <a:srgbClr val="0433FF"/>
              </a:solidFill>
              <a:latin typeface="Cambria" panose="02040503050406030204" pitchFamily="18" charset="0"/>
              <a:ea typeface="Cambria" panose="02040503050406030204" pitchFamily="18" charset="0"/>
              <a:cs typeface="Cambria"/>
            </a:endParaRPr>
          </a:p>
          <a:p>
            <a:pPr marL="923925">
              <a:lnSpc>
                <a:spcPct val="150000"/>
              </a:lnSpc>
              <a:buSzPct val="123529"/>
            </a:pP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return </a:t>
            </a:r>
            <a:r>
              <a:rPr sz="3600" dirty="0">
                <a:solidFill>
                  <a:srgbClr val="0433FF"/>
                </a:solidFill>
                <a:latin typeface="Cambria" panose="02040503050406030204" pitchFamily="18" charset="0"/>
                <a:ea typeface="Cambria" panose="02040503050406030204" pitchFamily="18" charset="0"/>
                <a:cs typeface="Cambria"/>
              </a:rPr>
              <a:t>w1*MuS(t) + w2*MuS(t) + w3*MuS(t) + w4*MuL(t) + w5*MuM(t) + w6*MuS(t)</a:t>
            </a:r>
            <a:endParaRPr sz="3600">
              <a:latin typeface="Cambria" panose="02040503050406030204" pitchFamily="18" charset="0"/>
              <a:ea typeface="Cambria" panose="02040503050406030204" pitchFamily="18" charset="0"/>
              <a:cs typeface="Cambri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9" name="object 9"/>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35</a:t>
            </a:fld>
            <a:endParaRPr dirty="0"/>
          </a:p>
        </p:txBody>
      </p:sp>
      <p:sp>
        <p:nvSpPr>
          <p:cNvPr id="2" name="object 2"/>
          <p:cNvSpPr txBox="1"/>
          <p:nvPr/>
        </p:nvSpPr>
        <p:spPr>
          <a:xfrm>
            <a:off x="776824" y="625475"/>
            <a:ext cx="18037810" cy="2117246"/>
          </a:xfrm>
          <a:prstGeom prst="rect">
            <a:avLst/>
          </a:prstGeom>
        </p:spPr>
        <p:txBody>
          <a:bodyPr vert="horz" wrap="square" lIns="0" tIns="85090" rIns="0" bIns="0" rtlCol="0">
            <a:spAutoFit/>
          </a:bodyPr>
          <a:lstStyle/>
          <a:p>
            <a:pPr marL="565785" indent="-502920">
              <a:lnSpc>
                <a:spcPct val="150000"/>
              </a:lnSpc>
              <a:buSzPct val="123529"/>
              <a:buChar char="•"/>
              <a:tabLst>
                <a:tab pos="566420" algn="l"/>
              </a:tabLst>
            </a:pPr>
            <a:r>
              <a:rPr sz="4400">
                <a:latin typeface="Cambria"/>
                <a:cs typeface="Cambria"/>
              </a:rPr>
              <a:t>Đ</a:t>
            </a:r>
            <a:r>
              <a:rPr lang="en-US" sz="4400">
                <a:latin typeface="Cambria"/>
                <a:cs typeface="Cambria"/>
              </a:rPr>
              <a:t>ể</a:t>
            </a:r>
            <a:r>
              <a:rPr sz="4400">
                <a:latin typeface="Cambria"/>
                <a:cs typeface="Cambria"/>
              </a:rPr>
              <a:t> </a:t>
            </a:r>
            <a:r>
              <a:rPr sz="4400" dirty="0">
                <a:latin typeface="Cambria"/>
                <a:cs typeface="Cambria"/>
              </a:rPr>
              <a:t>tı̀m ra thời gian bơm khi cho trước (</a:t>
            </a:r>
            <a:r>
              <a:rPr sz="4400" i="1" dirty="0">
                <a:latin typeface="Times New Roman"/>
                <a:cs typeface="Times New Roman"/>
              </a:rPr>
              <a:t>x</a:t>
            </a:r>
            <a:r>
              <a:rPr sz="4400" baseline="-25000" dirty="0">
                <a:latin typeface="Cambria"/>
                <a:cs typeface="Cambria"/>
              </a:rPr>
              <a:t>0</a:t>
            </a:r>
            <a:r>
              <a:rPr sz="4400" dirty="0">
                <a:latin typeface="Cambria"/>
                <a:cs typeface="Cambria"/>
              </a:rPr>
              <a:t>, </a:t>
            </a:r>
            <a:r>
              <a:rPr sz="4400" i="1" dirty="0">
                <a:latin typeface="Times New Roman"/>
                <a:cs typeface="Times New Roman"/>
              </a:rPr>
              <a:t>y</a:t>
            </a:r>
            <a:r>
              <a:rPr sz="4400" baseline="-25000" dirty="0">
                <a:latin typeface="Cambria"/>
                <a:cs typeface="Cambria"/>
              </a:rPr>
              <a:t>0</a:t>
            </a:r>
            <a:r>
              <a:rPr sz="4400" dirty="0">
                <a:latin typeface="Cambria"/>
                <a:cs typeface="Cambria"/>
              </a:rPr>
              <a:t>), ta tı́nh trung bı̀nh có </a:t>
            </a:r>
            <a:r>
              <a:rPr sz="4400">
                <a:latin typeface="Cambria"/>
                <a:cs typeface="Cambria"/>
              </a:rPr>
              <a:t>trọng s</a:t>
            </a:r>
            <a:r>
              <a:rPr lang="en-US" sz="4400">
                <a:latin typeface="Cambria"/>
                <a:cs typeface="Cambria"/>
              </a:rPr>
              <a:t>ố </a:t>
            </a:r>
            <a:r>
              <a:rPr sz="4400">
                <a:latin typeface="Cambria"/>
                <a:cs typeface="Cambria"/>
              </a:rPr>
              <a:t>dựa </a:t>
            </a:r>
            <a:r>
              <a:rPr sz="4400" dirty="0">
                <a:latin typeface="Cambria"/>
                <a:cs typeface="Cambria"/>
              </a:rPr>
              <a:t>vào </a:t>
            </a:r>
            <a:r>
              <a:rPr sz="4400">
                <a:latin typeface="Cambria"/>
                <a:cs typeface="Cambria"/>
              </a:rPr>
              <a:t>tı́ch ph</a:t>
            </a:r>
            <a:r>
              <a:rPr lang="en-US" sz="4400">
                <a:latin typeface="Cambria"/>
                <a:cs typeface="Cambria"/>
              </a:rPr>
              <a:t>ân sau:</a:t>
            </a:r>
            <a:endParaRPr sz="4400">
              <a:latin typeface="Cambria"/>
              <a:cs typeface="Cambria"/>
            </a:endParaRPr>
          </a:p>
        </p:txBody>
      </p:sp>
      <p:sp>
        <p:nvSpPr>
          <p:cNvPr id="3" name="object 3"/>
          <p:cNvSpPr txBox="1"/>
          <p:nvPr/>
        </p:nvSpPr>
        <p:spPr>
          <a:xfrm>
            <a:off x="92153" y="3902075"/>
            <a:ext cx="8094980" cy="694421"/>
          </a:xfrm>
          <a:prstGeom prst="rect">
            <a:avLst/>
          </a:prstGeom>
        </p:spPr>
        <p:txBody>
          <a:bodyPr vert="horz" wrap="square" lIns="0" tIns="17145" rIns="0" bIns="0" rtlCol="0">
            <a:spAutoFit/>
          </a:bodyPr>
          <a:lstStyle/>
          <a:p>
            <a:pPr marL="1278890" indent="-502920">
              <a:lnSpc>
                <a:spcPct val="100000"/>
              </a:lnSpc>
              <a:spcBef>
                <a:spcPts val="135"/>
              </a:spcBef>
              <a:buSzPct val="123529"/>
              <a:buChar char="•"/>
              <a:tabLst>
                <a:tab pos="1278890" algn="l"/>
              </a:tabLst>
            </a:pPr>
            <a:r>
              <a:rPr sz="4400">
                <a:latin typeface="Cambria"/>
                <a:cs typeface="Cambria"/>
              </a:rPr>
              <a:t>B</a:t>
            </a:r>
            <a:r>
              <a:rPr lang="en-US" sz="4400">
                <a:latin typeface="Cambria"/>
                <a:cs typeface="Cambria"/>
              </a:rPr>
              <a:t>ằ</a:t>
            </a:r>
            <a:r>
              <a:rPr sz="4400">
                <a:latin typeface="Cambria"/>
                <a:cs typeface="Cambria"/>
              </a:rPr>
              <a:t>ng Python</a:t>
            </a:r>
          </a:p>
        </p:txBody>
      </p:sp>
      <p:sp>
        <p:nvSpPr>
          <p:cNvPr id="7" name="object 7"/>
          <p:cNvSpPr txBox="1"/>
          <p:nvPr/>
        </p:nvSpPr>
        <p:spPr>
          <a:xfrm>
            <a:off x="759589" y="4664075"/>
            <a:ext cx="18055046" cy="5829160"/>
          </a:xfrm>
          <a:prstGeom prst="rect">
            <a:avLst/>
          </a:prstGeom>
        </p:spPr>
        <p:txBody>
          <a:bodyPr vert="horz" wrap="square" lIns="0" tIns="12065" rIns="0" bIns="0" rtlCol="0">
            <a:spAutoFit/>
          </a:bodyPr>
          <a:lstStyle/>
          <a:p>
            <a:pPr marL="12700" marR="5080">
              <a:lnSpc>
                <a:spcPct val="150000"/>
              </a:lnSpc>
            </a:pPr>
            <a:r>
              <a:rPr lang="en-US" sz="3600">
                <a:solidFill>
                  <a:srgbClr val="0433FF"/>
                </a:solidFill>
                <a:latin typeface="Cambria" panose="02040503050406030204" pitchFamily="18" charset="0"/>
                <a:ea typeface="Cambria" panose="02040503050406030204" pitchFamily="18" charset="0"/>
                <a:cs typeface="Cambria"/>
              </a:rPr>
              <a:t>from scipy.integrate import quad</a:t>
            </a:r>
          </a:p>
          <a:p>
            <a:pPr marL="12700" marR="5080">
              <a:lnSpc>
                <a:spcPct val="150000"/>
              </a:lnSpc>
            </a:pPr>
            <a:r>
              <a:rPr lang="en-US" sz="3600">
                <a:solidFill>
                  <a:srgbClr val="0433FF"/>
                </a:solidFill>
                <a:latin typeface="Cambria" panose="02040503050406030204" pitchFamily="18" charset="0"/>
                <a:ea typeface="Cambria" panose="02040503050406030204" pitchFamily="18" charset="0"/>
                <a:cs typeface="Cambria"/>
              </a:rPr>
              <a:t>def  Tmp(t):</a:t>
            </a:r>
          </a:p>
          <a:p>
            <a:pPr marL="12700" marR="5080">
              <a:lnSpc>
                <a:spcPct val="150000"/>
              </a:lnSpc>
            </a:pPr>
            <a:r>
              <a:rPr lang="en-US" sz="3600">
                <a:solidFill>
                  <a:srgbClr val="0433FF"/>
                </a:solidFill>
                <a:latin typeface="Cambria" panose="02040503050406030204" pitchFamily="18" charset="0"/>
                <a:ea typeface="Cambria" panose="02040503050406030204" pitchFamily="18" charset="0"/>
                <a:cs typeface="Cambria"/>
              </a:rPr>
              <a:t>	return t*MuT(t)</a:t>
            </a:r>
          </a:p>
          <a:p>
            <a:pPr marL="12700" marR="5080">
              <a:lnSpc>
                <a:spcPct val="150000"/>
              </a:lnSpc>
            </a:pPr>
            <a:r>
              <a:rPr lang="en-US" sz="3600">
                <a:solidFill>
                  <a:srgbClr val="0433FF"/>
                </a:solidFill>
                <a:latin typeface="Cambria" panose="02040503050406030204" pitchFamily="18" charset="0"/>
                <a:ea typeface="Cambria" panose="02040503050406030204" pitchFamily="18" charset="0"/>
                <a:cs typeface="Cambria"/>
              </a:rPr>
              <a:t>tu,_ = quad (Tmp, 0, 30)</a:t>
            </a:r>
          </a:p>
          <a:p>
            <a:pPr marL="12700" marR="5080">
              <a:lnSpc>
                <a:spcPct val="150000"/>
              </a:lnSpc>
            </a:pPr>
            <a:r>
              <a:rPr lang="en-US" sz="3600">
                <a:solidFill>
                  <a:srgbClr val="0433FF"/>
                </a:solidFill>
                <a:latin typeface="Cambria" panose="02040503050406030204" pitchFamily="18" charset="0"/>
                <a:ea typeface="Cambria" panose="02040503050406030204" pitchFamily="18" charset="0"/>
                <a:cs typeface="Cambria"/>
              </a:rPr>
              <a:t>mau,_ = quad (MuT, 0, 30)</a:t>
            </a:r>
          </a:p>
          <a:p>
            <a:pPr marL="12700" marR="5080">
              <a:lnSpc>
                <a:spcPct val="150000"/>
              </a:lnSpc>
            </a:pPr>
            <a:r>
              <a:rPr lang="en-US" sz="3600">
                <a:solidFill>
                  <a:srgbClr val="0433FF"/>
                </a:solidFill>
                <a:latin typeface="Cambria" panose="02040503050406030204" pitchFamily="18" charset="0"/>
                <a:ea typeface="Cambria" panose="02040503050406030204" pitchFamily="18" charset="0"/>
                <a:cs typeface="Cambria"/>
              </a:rPr>
              <a:t>t</a:t>
            </a:r>
            <a:r>
              <a:rPr sz="3600">
                <a:solidFill>
                  <a:srgbClr val="0433FF"/>
                </a:solidFill>
                <a:latin typeface="Cambria" panose="02040503050406030204" pitchFamily="18" charset="0"/>
                <a:ea typeface="Cambria" panose="02040503050406030204" pitchFamily="18" charset="0"/>
                <a:cs typeface="Cambria"/>
              </a:rPr>
              <a:t>0</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tu/mau</a:t>
            </a:r>
            <a:endParaRPr lang="en-US" sz="3600">
              <a:latin typeface="Cambria" panose="02040503050406030204" pitchFamily="18" charset="0"/>
              <a:ea typeface="Cambria" panose="02040503050406030204" pitchFamily="18" charset="0"/>
              <a:cs typeface="Cambria"/>
            </a:endParaRPr>
          </a:p>
          <a:p>
            <a:pPr marL="12700" marR="5080">
              <a:lnSpc>
                <a:spcPct val="150000"/>
              </a:lnSpc>
            </a:pPr>
            <a:r>
              <a:rPr sz="3600">
                <a:solidFill>
                  <a:srgbClr val="0433FF"/>
                </a:solidFill>
                <a:latin typeface="Cambria" panose="02040503050406030204" pitchFamily="18" charset="0"/>
                <a:ea typeface="Cambria" panose="02040503050406030204" pitchFamily="18" charset="0"/>
                <a:cs typeface="Cambria"/>
              </a:rPr>
              <a:t>print("B</a:t>
            </a:r>
            <a:r>
              <a:rPr sz="3600">
                <a:solidFill>
                  <a:srgbClr val="0433FF"/>
                </a:solidFill>
                <a:latin typeface="Cambria" panose="02040503050406030204" pitchFamily="18" charset="0"/>
                <a:ea typeface="Cambria" panose="02040503050406030204" pitchFamily="18" charset="0"/>
                <a:cs typeface="Courier New"/>
              </a:rPr>
              <a:t>ồ</a:t>
            </a:r>
            <a:r>
              <a:rPr sz="3600">
                <a:solidFill>
                  <a:srgbClr val="0433FF"/>
                </a:solidFill>
                <a:latin typeface="Cambria" panose="02040503050406030204" pitchFamily="18" charset="0"/>
                <a:ea typeface="Cambria" panose="02040503050406030204" pitchFamily="18" charset="0"/>
                <a:cs typeface="Cambria"/>
              </a:rPr>
              <a:t>n</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có</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%.1f</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m3</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và</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b</a:t>
            </a:r>
            <a:r>
              <a:rPr sz="3600">
                <a:solidFill>
                  <a:srgbClr val="0433FF"/>
                </a:solidFill>
                <a:latin typeface="Cambria" panose="02040503050406030204" pitchFamily="18" charset="0"/>
                <a:ea typeface="Cambria" panose="02040503050406030204" pitchFamily="18" charset="0"/>
                <a:cs typeface="Courier New"/>
              </a:rPr>
              <a:t>ể</a:t>
            </a:r>
            <a:r>
              <a:rPr lang="en-US" sz="3600">
                <a:solidFill>
                  <a:srgbClr val="0433FF"/>
                </a:solidFill>
                <a:latin typeface="Cambria" panose="02040503050406030204" pitchFamily="18" charset="0"/>
                <a:ea typeface="Cambria" panose="02040503050406030204" pitchFamily="18" charset="0"/>
                <a:cs typeface="Courier New"/>
              </a:rPr>
              <a:t> </a:t>
            </a:r>
            <a:r>
              <a:rPr sz="3600">
                <a:solidFill>
                  <a:srgbClr val="0433FF"/>
                </a:solidFill>
                <a:latin typeface="Cambria" panose="02040503050406030204" pitchFamily="18" charset="0"/>
                <a:ea typeface="Cambria" panose="02040503050406030204" pitchFamily="18" charset="0"/>
                <a:cs typeface="Cambria"/>
              </a:rPr>
              <a:t>có</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%.1f</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m3,</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thời</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gian</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bơm:</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%.2f</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phút"</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a:t>
            </a:r>
            <a:r>
              <a:rPr sz="3600" dirty="0">
                <a:solidFill>
                  <a:srgbClr val="0433FF"/>
                </a:solidFill>
                <a:latin typeface="Cambria" panose="02040503050406030204" pitchFamily="18" charset="0"/>
                <a:ea typeface="Cambria" panose="02040503050406030204" pitchFamily="18" charset="0"/>
                <a:cs typeface="Cambria"/>
              </a:rPr>
              <a:t>y0,x0,t0))</a:t>
            </a:r>
            <a:endParaRPr sz="3600">
              <a:latin typeface="Cambria" panose="02040503050406030204" pitchFamily="18" charset="0"/>
              <a:ea typeface="Cambria" panose="02040503050406030204" pitchFamily="18" charset="0"/>
              <a:cs typeface="Cambria"/>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5213" y="2048161"/>
            <a:ext cx="4868507" cy="2615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8450" y="1082675"/>
            <a:ext cx="19507200" cy="8610600"/>
          </a:xfrm>
          <a:prstGeom prst="rect">
            <a:avLst/>
          </a:prstGeom>
        </p:spPr>
      </p:pic>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object 5"/>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37</a:t>
            </a:fld>
            <a:endParaRPr spc="15" dirty="0"/>
          </a:p>
        </p:txBody>
      </p:sp>
      <p:sp>
        <p:nvSpPr>
          <p:cNvPr id="2" name="object 2"/>
          <p:cNvSpPr txBox="1">
            <a:spLocks noGrp="1"/>
          </p:cNvSpPr>
          <p:nvPr>
            <p:ph type="title"/>
          </p:nvPr>
        </p:nvSpPr>
        <p:spPr>
          <a:xfrm>
            <a:off x="1023917" y="625475"/>
            <a:ext cx="1801973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Giải bài toán điều khiển mờ dùng skfuzzy</a:t>
            </a:r>
            <a:endParaRPr sz="7000">
              <a:latin typeface="Cambria"/>
              <a:cs typeface="Cambria"/>
            </a:endParaRPr>
          </a:p>
        </p:txBody>
      </p:sp>
      <p:sp>
        <p:nvSpPr>
          <p:cNvPr id="3" name="object 3"/>
          <p:cNvSpPr txBox="1"/>
          <p:nvPr/>
        </p:nvSpPr>
        <p:spPr>
          <a:xfrm>
            <a:off x="1023916" y="1926995"/>
            <a:ext cx="18476933" cy="8336898"/>
          </a:xfrm>
          <a:prstGeom prst="rect">
            <a:avLst/>
          </a:prstGeom>
        </p:spPr>
        <p:txBody>
          <a:bodyPr vert="horz" wrap="square" lIns="0" tIns="158750" rIns="0" bIns="0" rtlCol="0">
            <a:spAutoFit/>
          </a:bodyPr>
          <a:lstStyle/>
          <a:p>
            <a:pPr marL="514984" indent="-502920">
              <a:lnSpc>
                <a:spcPct val="100000"/>
              </a:lnSpc>
              <a:spcBef>
                <a:spcPts val="1250"/>
              </a:spcBef>
              <a:buSzPct val="123529"/>
              <a:buChar char="•"/>
              <a:tabLst>
                <a:tab pos="515620" algn="l"/>
              </a:tabLst>
            </a:pPr>
            <a:r>
              <a:rPr sz="4400">
                <a:latin typeface="Cambria"/>
                <a:cs typeface="Cambria"/>
              </a:rPr>
              <a:t>T</a:t>
            </a:r>
            <a:r>
              <a:rPr lang="en-US" sz="4400">
                <a:latin typeface="Cambria"/>
                <a:cs typeface="Cambria"/>
              </a:rPr>
              <a:t>ổ</a:t>
            </a:r>
            <a:r>
              <a:rPr sz="4400">
                <a:latin typeface="Cambria"/>
                <a:cs typeface="Cambria"/>
              </a:rPr>
              <a:t>ng k</a:t>
            </a:r>
            <a:r>
              <a:rPr lang="en-US" sz="4400">
                <a:latin typeface="Cambria"/>
                <a:cs typeface="Cambria"/>
              </a:rPr>
              <a:t>ế</a:t>
            </a:r>
            <a:r>
              <a:rPr sz="4400">
                <a:latin typeface="Cambria"/>
                <a:cs typeface="Cambria"/>
              </a:rPr>
              <a:t>t </a:t>
            </a:r>
            <a:r>
              <a:rPr sz="4400" dirty="0">
                <a:latin typeface="Cambria"/>
                <a:cs typeface="Cambria"/>
              </a:rPr>
              <a:t>lại, có các bước </a:t>
            </a:r>
            <a:r>
              <a:rPr sz="4400">
                <a:latin typeface="Cambria"/>
                <a:cs typeface="Cambria"/>
              </a:rPr>
              <a:t>chi ti</a:t>
            </a:r>
            <a:r>
              <a:rPr lang="en-US" sz="4400">
                <a:latin typeface="Cambria"/>
                <a:cs typeface="Cambria"/>
              </a:rPr>
              <a:t>ế</a:t>
            </a:r>
            <a:r>
              <a:rPr sz="4400">
                <a:latin typeface="Cambria"/>
                <a:cs typeface="Cambria"/>
              </a:rPr>
              <a:t>t </a:t>
            </a:r>
            <a:r>
              <a:rPr sz="4400" dirty="0">
                <a:latin typeface="Cambria"/>
                <a:cs typeface="Cambria"/>
              </a:rPr>
              <a:t>sau đây:</a:t>
            </a:r>
            <a:endParaRPr sz="4400">
              <a:latin typeface="Cambria"/>
              <a:cs typeface="Cambria"/>
            </a:endParaRPr>
          </a:p>
          <a:p>
            <a:pPr marL="1059180" lvl="1" indent="-544830">
              <a:lnSpc>
                <a:spcPct val="100000"/>
              </a:lnSpc>
              <a:spcBef>
                <a:spcPts val="2405"/>
              </a:spcBef>
              <a:buSzPct val="123529"/>
              <a:buFont typeface="Microsoft Sans Serif"/>
              <a:buChar char="‣"/>
              <a:tabLst>
                <a:tab pos="1059815" algn="l"/>
              </a:tabLst>
            </a:pPr>
            <a:r>
              <a:rPr sz="4400" dirty="0">
                <a:solidFill>
                  <a:srgbClr val="011993"/>
                </a:solidFill>
                <a:latin typeface="Cambria"/>
                <a:cs typeface="Cambria"/>
              </a:rPr>
              <a:t>Xác </a:t>
            </a:r>
            <a:r>
              <a:rPr sz="4400">
                <a:solidFill>
                  <a:srgbClr val="011993"/>
                </a:solidFill>
                <a:latin typeface="Cambria"/>
                <a:cs typeface="Cambria"/>
              </a:rPr>
              <a:t>định mi</a:t>
            </a:r>
            <a:r>
              <a:rPr lang="en-US" sz="4400">
                <a:solidFill>
                  <a:srgbClr val="011993"/>
                </a:solidFill>
                <a:latin typeface="Cambria"/>
                <a:cs typeface="Cambria"/>
              </a:rPr>
              <a:t>ề</a:t>
            </a:r>
            <a:r>
              <a:rPr sz="4400">
                <a:solidFill>
                  <a:srgbClr val="011993"/>
                </a:solidFill>
                <a:latin typeface="Cambria"/>
                <a:cs typeface="Cambria"/>
              </a:rPr>
              <a:t>n </a:t>
            </a:r>
            <a:r>
              <a:rPr sz="4400" dirty="0">
                <a:solidFill>
                  <a:srgbClr val="011993"/>
                </a:solidFill>
                <a:latin typeface="Cambria"/>
                <a:cs typeface="Cambria"/>
              </a:rPr>
              <a:t>xác định của các </a:t>
            </a:r>
            <a:r>
              <a:rPr sz="4400">
                <a:solidFill>
                  <a:srgbClr val="011993"/>
                </a:solidFill>
                <a:latin typeface="Cambria"/>
                <a:cs typeface="Cambria"/>
              </a:rPr>
              <a:t>hàm thu</a:t>
            </a:r>
            <a:r>
              <a:rPr lang="en-US" sz="4400">
                <a:solidFill>
                  <a:srgbClr val="011993"/>
                </a:solidFill>
                <a:latin typeface="Cambria"/>
                <a:cs typeface="Cambria"/>
              </a:rPr>
              <a:t>ộ</a:t>
            </a:r>
            <a:r>
              <a:rPr sz="4400">
                <a:solidFill>
                  <a:srgbClr val="011993"/>
                </a:solidFill>
                <a:latin typeface="Cambria"/>
                <a:cs typeface="Cambria"/>
              </a:rPr>
              <a:t>c </a:t>
            </a:r>
            <a:r>
              <a:rPr sz="4400" dirty="0">
                <a:solidFill>
                  <a:srgbClr val="011993"/>
                </a:solidFill>
                <a:latin typeface="Cambria"/>
                <a:cs typeface="Cambria"/>
              </a:rPr>
              <a:t>(là không </a:t>
            </a:r>
            <a:r>
              <a:rPr sz="4400">
                <a:solidFill>
                  <a:srgbClr val="011993"/>
                </a:solidFill>
                <a:latin typeface="Cambria"/>
                <a:cs typeface="Cambria"/>
              </a:rPr>
              <a:t>gian n</a:t>
            </a:r>
            <a:r>
              <a:rPr lang="en-US" sz="4400">
                <a:solidFill>
                  <a:srgbClr val="011993"/>
                </a:solidFill>
                <a:latin typeface="Cambria"/>
                <a:cs typeface="Cambria"/>
              </a:rPr>
              <a:t>ề</a:t>
            </a:r>
            <a:r>
              <a:rPr sz="4400">
                <a:solidFill>
                  <a:srgbClr val="011993"/>
                </a:solidFill>
                <a:latin typeface="Cambria"/>
                <a:cs typeface="Cambria"/>
              </a:rPr>
              <a:t>n</a:t>
            </a:r>
            <a:r>
              <a:rPr sz="4400" dirty="0">
                <a:solidFill>
                  <a:srgbClr val="011993"/>
                </a:solidFill>
                <a:latin typeface="Cambria"/>
                <a:cs typeface="Cambria"/>
              </a:rPr>
              <a:t>)</a:t>
            </a:r>
            <a:endParaRPr sz="4400">
              <a:latin typeface="Cambria"/>
              <a:cs typeface="Cambria"/>
            </a:endParaRPr>
          </a:p>
          <a:p>
            <a:pPr marL="1059180" lvl="1" indent="-544830">
              <a:lnSpc>
                <a:spcPct val="100000"/>
              </a:lnSpc>
              <a:spcBef>
                <a:spcPts val="2400"/>
              </a:spcBef>
              <a:buSzPct val="123529"/>
              <a:buFont typeface="Microsoft Sans Serif"/>
              <a:buChar char="‣"/>
              <a:tabLst>
                <a:tab pos="1059815" algn="l"/>
              </a:tabLst>
            </a:pPr>
            <a:r>
              <a:rPr sz="4400" dirty="0">
                <a:solidFill>
                  <a:srgbClr val="011993"/>
                </a:solidFill>
                <a:latin typeface="Cambria"/>
                <a:cs typeface="Cambria"/>
              </a:rPr>
              <a:t>Xây dựng </a:t>
            </a:r>
            <a:r>
              <a:rPr sz="4400">
                <a:solidFill>
                  <a:srgbClr val="011993"/>
                </a:solidFill>
                <a:latin typeface="Cambria"/>
                <a:cs typeface="Cambria"/>
              </a:rPr>
              <a:t>những </a:t>
            </a:r>
            <a:r>
              <a:rPr lang="vi-VN" sz="4400">
                <a:solidFill>
                  <a:srgbClr val="011993"/>
                </a:solidFill>
                <a:latin typeface="Cambria"/>
                <a:cs typeface="Cambria"/>
              </a:rPr>
              <a:t>tập </a:t>
            </a:r>
            <a:r>
              <a:rPr sz="4400">
                <a:solidFill>
                  <a:srgbClr val="011993"/>
                </a:solidFill>
                <a:latin typeface="Cambria"/>
                <a:cs typeface="Cambria"/>
              </a:rPr>
              <a:t>mờ </a:t>
            </a:r>
            <a:r>
              <a:rPr sz="4400" dirty="0">
                <a:solidFill>
                  <a:srgbClr val="011993"/>
                </a:solidFill>
                <a:latin typeface="Cambria"/>
                <a:cs typeface="Cambria"/>
              </a:rPr>
              <a:t>có </a:t>
            </a:r>
            <a:r>
              <a:rPr sz="4400">
                <a:solidFill>
                  <a:srgbClr val="011993"/>
                </a:solidFill>
                <a:latin typeface="Cambria"/>
                <a:cs typeface="Cambria"/>
              </a:rPr>
              <a:t>trong ti</a:t>
            </a:r>
            <a:r>
              <a:rPr lang="en-US" sz="4400">
                <a:solidFill>
                  <a:srgbClr val="011993"/>
                </a:solidFill>
                <a:latin typeface="Cambria"/>
                <a:cs typeface="Cambria"/>
              </a:rPr>
              <a:t>ề</a:t>
            </a:r>
            <a:r>
              <a:rPr sz="4400">
                <a:solidFill>
                  <a:srgbClr val="011993"/>
                </a:solidFill>
                <a:latin typeface="Cambria"/>
                <a:cs typeface="Cambria"/>
              </a:rPr>
              <a:t>n đ</a:t>
            </a:r>
            <a:r>
              <a:rPr lang="en-US" sz="4400">
                <a:solidFill>
                  <a:srgbClr val="011993"/>
                </a:solidFill>
                <a:latin typeface="Cambria"/>
                <a:cs typeface="Cambria"/>
              </a:rPr>
              <a:t>ề</a:t>
            </a:r>
            <a:r>
              <a:rPr sz="4400">
                <a:solidFill>
                  <a:srgbClr val="011993"/>
                </a:solidFill>
                <a:latin typeface="Cambria"/>
                <a:cs typeface="Cambria"/>
              </a:rPr>
              <a:t> </a:t>
            </a:r>
            <a:r>
              <a:rPr sz="4400" dirty="0">
                <a:solidFill>
                  <a:srgbClr val="011993"/>
                </a:solidFill>
                <a:latin typeface="Cambria"/>
                <a:cs typeface="Cambria"/>
              </a:rPr>
              <a:t>của </a:t>
            </a:r>
            <a:r>
              <a:rPr sz="4400">
                <a:solidFill>
                  <a:srgbClr val="011993"/>
                </a:solidFill>
                <a:latin typeface="Cambria"/>
                <a:cs typeface="Cambria"/>
              </a:rPr>
              <a:t>các lu</a:t>
            </a:r>
            <a:r>
              <a:rPr lang="en-US" sz="4400">
                <a:solidFill>
                  <a:srgbClr val="011993"/>
                </a:solidFill>
                <a:latin typeface="Cambria"/>
                <a:cs typeface="Cambria"/>
              </a:rPr>
              <a:t>ậ</a:t>
            </a:r>
            <a:r>
              <a:rPr sz="4400">
                <a:solidFill>
                  <a:srgbClr val="011993"/>
                </a:solidFill>
                <a:latin typeface="Cambria"/>
                <a:cs typeface="Cambria"/>
              </a:rPr>
              <a:t>t </a:t>
            </a:r>
            <a:r>
              <a:rPr sz="4400" dirty="0">
                <a:solidFill>
                  <a:srgbClr val="011993"/>
                </a:solidFill>
                <a:latin typeface="Cambria"/>
                <a:cs typeface="Cambria"/>
              </a:rPr>
              <a:t>mờ</a:t>
            </a:r>
            <a:endParaRPr sz="4400">
              <a:latin typeface="Cambria"/>
              <a:cs typeface="Cambria"/>
            </a:endParaRPr>
          </a:p>
          <a:p>
            <a:pPr marL="1059180" lvl="1" indent="-544830">
              <a:lnSpc>
                <a:spcPct val="100000"/>
              </a:lnSpc>
              <a:spcBef>
                <a:spcPts val="2405"/>
              </a:spcBef>
              <a:buSzPct val="123529"/>
              <a:buFont typeface="Microsoft Sans Serif"/>
              <a:buChar char="‣"/>
              <a:tabLst>
                <a:tab pos="1059815" algn="l"/>
              </a:tabLst>
            </a:pPr>
            <a:r>
              <a:rPr sz="4400">
                <a:solidFill>
                  <a:srgbClr val="011993"/>
                </a:solidFill>
                <a:latin typeface="Cambria"/>
                <a:cs typeface="Cambria"/>
              </a:rPr>
              <a:t>Đưa lu</a:t>
            </a:r>
            <a:r>
              <a:rPr lang="en-US" sz="4400">
                <a:solidFill>
                  <a:srgbClr val="011993"/>
                </a:solidFill>
                <a:latin typeface="Cambria"/>
                <a:cs typeface="Cambria"/>
              </a:rPr>
              <a:t>ậ</a:t>
            </a:r>
            <a:r>
              <a:rPr sz="4400">
                <a:solidFill>
                  <a:srgbClr val="011993"/>
                </a:solidFill>
                <a:latin typeface="Cambria"/>
                <a:cs typeface="Cambria"/>
              </a:rPr>
              <a:t>t </a:t>
            </a:r>
            <a:r>
              <a:rPr sz="4400" dirty="0">
                <a:solidFill>
                  <a:srgbClr val="011993"/>
                </a:solidFill>
                <a:latin typeface="Cambria"/>
                <a:cs typeface="Cambria"/>
              </a:rPr>
              <a:t>mờ vào</a:t>
            </a:r>
            <a:endParaRPr sz="4400">
              <a:latin typeface="Cambria"/>
              <a:cs typeface="Cambria"/>
            </a:endParaRPr>
          </a:p>
          <a:p>
            <a:pPr marL="1059180" marR="5080" lvl="1" indent="-544830">
              <a:lnSpc>
                <a:spcPts val="5030"/>
              </a:lnSpc>
              <a:spcBef>
                <a:spcPts val="2630"/>
              </a:spcBef>
              <a:buSzPct val="123529"/>
              <a:buFont typeface="Microsoft Sans Serif"/>
              <a:buChar char="‣"/>
              <a:tabLst>
                <a:tab pos="1059815" algn="l"/>
              </a:tabLst>
            </a:pPr>
            <a:r>
              <a:rPr sz="4400">
                <a:solidFill>
                  <a:srgbClr val="011993"/>
                </a:solidFill>
                <a:latin typeface="Cambria"/>
                <a:cs typeface="Cambria"/>
              </a:rPr>
              <a:t>Nh</a:t>
            </a:r>
            <a:r>
              <a:rPr lang="en-US" sz="4400">
                <a:solidFill>
                  <a:srgbClr val="011993"/>
                </a:solidFill>
                <a:latin typeface="Cambria"/>
                <a:cs typeface="Cambria"/>
              </a:rPr>
              <a:t>ậ</a:t>
            </a:r>
            <a:r>
              <a:rPr sz="4400">
                <a:solidFill>
                  <a:srgbClr val="011993"/>
                </a:solidFill>
                <a:latin typeface="Cambria"/>
                <a:cs typeface="Cambria"/>
              </a:rPr>
              <a:t>p </a:t>
            </a:r>
            <a:r>
              <a:rPr sz="4400" dirty="0">
                <a:solidFill>
                  <a:srgbClr val="011993"/>
                </a:solidFill>
                <a:latin typeface="Cambria"/>
                <a:cs typeface="Cambria"/>
              </a:rPr>
              <a:t>giá trị như là </a:t>
            </a:r>
            <a:r>
              <a:rPr sz="4400">
                <a:solidFill>
                  <a:srgbClr val="011993"/>
                </a:solidFill>
                <a:latin typeface="Cambria"/>
                <a:cs typeface="Cambria"/>
              </a:rPr>
              <a:t>dữ li</a:t>
            </a:r>
            <a:r>
              <a:rPr lang="vi-VN" sz="4400">
                <a:solidFill>
                  <a:srgbClr val="011993"/>
                </a:solidFill>
                <a:latin typeface="Cambria"/>
                <a:cs typeface="Cambria"/>
              </a:rPr>
              <a:t>ệ</a:t>
            </a:r>
            <a:r>
              <a:rPr sz="4400">
                <a:solidFill>
                  <a:srgbClr val="011993"/>
                </a:solidFill>
                <a:latin typeface="Cambria"/>
                <a:cs typeface="Cambria"/>
              </a:rPr>
              <a:t>u nh</a:t>
            </a:r>
            <a:r>
              <a:rPr lang="en-US" sz="4400">
                <a:solidFill>
                  <a:srgbClr val="011993"/>
                </a:solidFill>
                <a:latin typeface="Cambria"/>
                <a:cs typeface="Cambria"/>
              </a:rPr>
              <a:t>ậ</a:t>
            </a:r>
            <a:r>
              <a:rPr sz="4400">
                <a:solidFill>
                  <a:srgbClr val="011993"/>
                </a:solidFill>
                <a:latin typeface="Cambria"/>
                <a:cs typeface="Cambria"/>
              </a:rPr>
              <a:t>p đ</a:t>
            </a:r>
            <a:r>
              <a:rPr lang="en-US" sz="4400">
                <a:solidFill>
                  <a:srgbClr val="011993"/>
                </a:solidFill>
                <a:latin typeface="Cambria"/>
                <a:cs typeface="Cambria"/>
              </a:rPr>
              <a:t>ề</a:t>
            </a:r>
            <a:r>
              <a:rPr sz="4400">
                <a:solidFill>
                  <a:srgbClr val="011993"/>
                </a:solidFill>
                <a:latin typeface="Cambria"/>
                <a:cs typeface="Cambria"/>
              </a:rPr>
              <a:t> </a:t>
            </a:r>
            <a:r>
              <a:rPr sz="4400" dirty="0">
                <a:solidFill>
                  <a:srgbClr val="011993"/>
                </a:solidFill>
                <a:latin typeface="Cambria"/>
                <a:cs typeface="Cambria"/>
              </a:rPr>
              <a:t>suy </a:t>
            </a:r>
            <a:r>
              <a:rPr sz="4400">
                <a:solidFill>
                  <a:srgbClr val="011993"/>
                </a:solidFill>
                <a:latin typeface="Cambria"/>
                <a:cs typeface="Cambria"/>
              </a:rPr>
              <a:t>đoán k</a:t>
            </a:r>
            <a:r>
              <a:rPr lang="en-US" sz="4400">
                <a:solidFill>
                  <a:srgbClr val="011993"/>
                </a:solidFill>
                <a:latin typeface="Cambria"/>
                <a:cs typeface="Cambria"/>
              </a:rPr>
              <a:t>ế</a:t>
            </a:r>
            <a:r>
              <a:rPr sz="4400">
                <a:solidFill>
                  <a:srgbClr val="011993"/>
                </a:solidFill>
                <a:latin typeface="Cambria"/>
                <a:cs typeface="Cambria"/>
              </a:rPr>
              <a:t>t quả đ</a:t>
            </a:r>
            <a:r>
              <a:rPr lang="en-US" sz="4400">
                <a:solidFill>
                  <a:srgbClr val="011993"/>
                </a:solidFill>
                <a:latin typeface="Cambria"/>
                <a:cs typeface="Cambria"/>
              </a:rPr>
              <a:t>ầ</a:t>
            </a:r>
            <a:r>
              <a:rPr sz="4400">
                <a:solidFill>
                  <a:srgbClr val="011993"/>
                </a:solidFill>
                <a:latin typeface="Cambria"/>
                <a:cs typeface="Cambria"/>
              </a:rPr>
              <a:t>u </a:t>
            </a:r>
            <a:r>
              <a:rPr sz="4400" dirty="0">
                <a:solidFill>
                  <a:srgbClr val="011993"/>
                </a:solidFill>
                <a:latin typeface="Cambria"/>
                <a:cs typeface="Cambria"/>
              </a:rPr>
              <a:t>ra có </a:t>
            </a:r>
            <a:r>
              <a:rPr sz="4400">
                <a:solidFill>
                  <a:srgbClr val="011993"/>
                </a:solidFill>
                <a:latin typeface="Cambria"/>
                <a:cs typeface="Cambria"/>
              </a:rPr>
              <a:t>trong các</a:t>
            </a:r>
            <a:r>
              <a:rPr lang="en-US" sz="4400">
                <a:solidFill>
                  <a:srgbClr val="011993"/>
                </a:solidFill>
                <a:latin typeface="Cambria"/>
                <a:cs typeface="Cambria"/>
              </a:rPr>
              <a:t> </a:t>
            </a:r>
            <a:r>
              <a:rPr sz="4400">
                <a:solidFill>
                  <a:srgbClr val="011993"/>
                </a:solidFill>
                <a:latin typeface="Cambria"/>
                <a:cs typeface="Cambria"/>
              </a:rPr>
              <a:t>k</a:t>
            </a:r>
            <a:r>
              <a:rPr lang="en-US" sz="4400">
                <a:solidFill>
                  <a:srgbClr val="011993"/>
                </a:solidFill>
                <a:latin typeface="Cambria"/>
                <a:cs typeface="Cambria"/>
              </a:rPr>
              <a:t>ế</a:t>
            </a:r>
            <a:r>
              <a:rPr sz="4400">
                <a:solidFill>
                  <a:srgbClr val="011993"/>
                </a:solidFill>
                <a:latin typeface="Cambria"/>
                <a:cs typeface="Cambria"/>
              </a:rPr>
              <a:t>t lu</a:t>
            </a:r>
            <a:r>
              <a:rPr lang="en-US" sz="4400">
                <a:solidFill>
                  <a:srgbClr val="011993"/>
                </a:solidFill>
                <a:latin typeface="Cambria"/>
                <a:cs typeface="Cambria"/>
              </a:rPr>
              <a:t>ậ</a:t>
            </a:r>
            <a:r>
              <a:rPr sz="4400">
                <a:solidFill>
                  <a:srgbClr val="011993"/>
                </a:solidFill>
                <a:latin typeface="Cambria"/>
                <a:cs typeface="Cambria"/>
              </a:rPr>
              <a:t>n của lu</a:t>
            </a:r>
            <a:r>
              <a:rPr lang="en-US" sz="4400">
                <a:solidFill>
                  <a:srgbClr val="011993"/>
                </a:solidFill>
                <a:latin typeface="Cambria"/>
                <a:cs typeface="Cambria"/>
              </a:rPr>
              <a:t>ậ</a:t>
            </a:r>
            <a:r>
              <a:rPr sz="4400">
                <a:solidFill>
                  <a:srgbClr val="011993"/>
                </a:solidFill>
                <a:latin typeface="Cambria"/>
                <a:cs typeface="Cambria"/>
              </a:rPr>
              <a:t>t </a:t>
            </a:r>
            <a:r>
              <a:rPr sz="4400" dirty="0">
                <a:solidFill>
                  <a:srgbClr val="011993"/>
                </a:solidFill>
                <a:latin typeface="Cambria"/>
                <a:cs typeface="Cambria"/>
              </a:rPr>
              <a:t>mờ</a:t>
            </a:r>
            <a:endParaRPr sz="4400">
              <a:latin typeface="Cambria"/>
              <a:cs typeface="Cambria"/>
            </a:endParaRPr>
          </a:p>
          <a:p>
            <a:pPr marL="1059180" lvl="1" indent="-544830">
              <a:lnSpc>
                <a:spcPct val="100000"/>
              </a:lnSpc>
              <a:spcBef>
                <a:spcPts val="2245"/>
              </a:spcBef>
              <a:buSzPct val="123529"/>
              <a:buFont typeface="Microsoft Sans Serif"/>
              <a:buChar char="‣"/>
              <a:tabLst>
                <a:tab pos="1059815" algn="l"/>
              </a:tabLst>
            </a:pPr>
            <a:r>
              <a:rPr sz="4400" dirty="0">
                <a:solidFill>
                  <a:srgbClr val="011993"/>
                </a:solidFill>
                <a:latin typeface="Cambria"/>
                <a:cs typeface="Cambria"/>
              </a:rPr>
              <a:t>Tı́nh các </a:t>
            </a:r>
            <a:r>
              <a:rPr sz="4400">
                <a:solidFill>
                  <a:srgbClr val="011993"/>
                </a:solidFill>
                <a:latin typeface="Cambria"/>
                <a:cs typeface="Cambria"/>
              </a:rPr>
              <a:t>trọng s</a:t>
            </a:r>
            <a:r>
              <a:rPr lang="en-US" sz="4400">
                <a:solidFill>
                  <a:srgbClr val="011993"/>
                </a:solidFill>
                <a:latin typeface="Cambria"/>
                <a:cs typeface="Cambria"/>
              </a:rPr>
              <a:t>ố</a:t>
            </a:r>
            <a:r>
              <a:rPr sz="4400">
                <a:solidFill>
                  <a:srgbClr val="011993"/>
                </a:solidFill>
                <a:latin typeface="Cambria"/>
                <a:cs typeface="Cambria"/>
              </a:rPr>
              <a:t> </a:t>
            </a:r>
            <a:r>
              <a:rPr sz="4400" dirty="0">
                <a:solidFill>
                  <a:srgbClr val="011993"/>
                </a:solidFill>
                <a:latin typeface="Cambria"/>
                <a:cs typeface="Cambria"/>
              </a:rPr>
              <a:t>dựa vào </a:t>
            </a:r>
            <a:r>
              <a:rPr sz="4400">
                <a:solidFill>
                  <a:srgbClr val="011993"/>
                </a:solidFill>
                <a:latin typeface="Cambria"/>
                <a:cs typeface="Cambria"/>
              </a:rPr>
              <a:t>những lu</a:t>
            </a:r>
            <a:r>
              <a:rPr lang="en-US" sz="4400">
                <a:solidFill>
                  <a:srgbClr val="011993"/>
                </a:solidFill>
                <a:latin typeface="Cambria"/>
                <a:cs typeface="Cambria"/>
              </a:rPr>
              <a:t>ậ</a:t>
            </a:r>
            <a:r>
              <a:rPr sz="4400">
                <a:solidFill>
                  <a:srgbClr val="011993"/>
                </a:solidFill>
                <a:latin typeface="Cambria"/>
                <a:cs typeface="Cambria"/>
              </a:rPr>
              <a:t>t </a:t>
            </a:r>
            <a:r>
              <a:rPr sz="4400" dirty="0">
                <a:solidFill>
                  <a:srgbClr val="011993"/>
                </a:solidFill>
                <a:latin typeface="Cambria"/>
                <a:cs typeface="Cambria"/>
              </a:rPr>
              <a:t>mờ</a:t>
            </a:r>
            <a:endParaRPr sz="4400">
              <a:latin typeface="Cambria"/>
              <a:cs typeface="Cambria"/>
            </a:endParaRPr>
          </a:p>
          <a:p>
            <a:pPr marL="1059180" lvl="1" indent="-544830">
              <a:lnSpc>
                <a:spcPct val="100000"/>
              </a:lnSpc>
              <a:spcBef>
                <a:spcPts val="2400"/>
              </a:spcBef>
              <a:buSzPct val="123529"/>
              <a:buFont typeface="Microsoft Sans Serif"/>
              <a:buChar char="‣"/>
              <a:tabLst>
                <a:tab pos="1059815" algn="l"/>
              </a:tabLst>
            </a:pPr>
            <a:r>
              <a:rPr sz="4400">
                <a:solidFill>
                  <a:srgbClr val="011993"/>
                </a:solidFill>
                <a:latin typeface="Cambria"/>
                <a:cs typeface="Cambria"/>
              </a:rPr>
              <a:t>Thi</a:t>
            </a:r>
            <a:r>
              <a:rPr lang="en-US" sz="4400">
                <a:solidFill>
                  <a:srgbClr val="011993"/>
                </a:solidFill>
                <a:latin typeface="Cambria"/>
                <a:cs typeface="Cambria"/>
              </a:rPr>
              <a:t>ế</a:t>
            </a:r>
            <a:r>
              <a:rPr sz="4400">
                <a:solidFill>
                  <a:srgbClr val="011993"/>
                </a:solidFill>
                <a:latin typeface="Cambria"/>
                <a:cs typeface="Cambria"/>
              </a:rPr>
              <a:t>t l</a:t>
            </a:r>
            <a:r>
              <a:rPr lang="en-US" sz="4400">
                <a:solidFill>
                  <a:srgbClr val="011993"/>
                </a:solidFill>
                <a:latin typeface="Cambria"/>
                <a:cs typeface="Cambria"/>
              </a:rPr>
              <a:t>ậ</a:t>
            </a:r>
            <a:r>
              <a:rPr sz="4400">
                <a:solidFill>
                  <a:srgbClr val="011993"/>
                </a:solidFill>
                <a:latin typeface="Cambria"/>
                <a:cs typeface="Cambria"/>
              </a:rPr>
              <a:t>p </a:t>
            </a:r>
            <a:r>
              <a:rPr sz="4400" dirty="0">
                <a:solidFill>
                  <a:srgbClr val="011993"/>
                </a:solidFill>
                <a:latin typeface="Cambria"/>
                <a:cs typeface="Cambria"/>
              </a:rPr>
              <a:t>hàm thành viê</a:t>
            </a:r>
            <a:r>
              <a:rPr sz="4400">
                <a:solidFill>
                  <a:srgbClr val="011993"/>
                </a:solidFill>
                <a:latin typeface="Cambria"/>
                <a:cs typeface="Cambria"/>
              </a:rPr>
              <a:t>n v</a:t>
            </a:r>
            <a:r>
              <a:rPr lang="en-US" sz="4400">
                <a:solidFill>
                  <a:srgbClr val="011993"/>
                </a:solidFill>
                <a:latin typeface="Cambria"/>
                <a:cs typeface="Cambria"/>
              </a:rPr>
              <a:t>ề</a:t>
            </a:r>
            <a:r>
              <a:rPr sz="4400">
                <a:solidFill>
                  <a:srgbClr val="011993"/>
                </a:solidFill>
                <a:latin typeface="Cambria"/>
                <a:cs typeface="Cambria"/>
              </a:rPr>
              <a:t> </a:t>
            </a:r>
            <a:r>
              <a:rPr sz="4400" dirty="0">
                <a:solidFill>
                  <a:srgbClr val="011993"/>
                </a:solidFill>
                <a:latin typeface="Cambria"/>
                <a:cs typeface="Cambria"/>
              </a:rPr>
              <a:t>giá </a:t>
            </a:r>
            <a:r>
              <a:rPr sz="4400">
                <a:solidFill>
                  <a:srgbClr val="011993"/>
                </a:solidFill>
                <a:latin typeface="Cambria"/>
                <a:cs typeface="Cambria"/>
              </a:rPr>
              <a:t>trị c</a:t>
            </a:r>
            <a:r>
              <a:rPr lang="en-US" sz="4400">
                <a:solidFill>
                  <a:srgbClr val="011993"/>
                </a:solidFill>
                <a:latin typeface="Cambria"/>
                <a:cs typeface="Cambria"/>
              </a:rPr>
              <a:t>ầ</a:t>
            </a:r>
            <a:r>
              <a:rPr sz="4400">
                <a:solidFill>
                  <a:srgbClr val="011993"/>
                </a:solidFill>
                <a:latin typeface="Cambria"/>
                <a:cs typeface="Cambria"/>
              </a:rPr>
              <a:t>n </a:t>
            </a:r>
            <a:r>
              <a:rPr sz="4400" dirty="0">
                <a:solidFill>
                  <a:srgbClr val="011993"/>
                </a:solidFill>
                <a:latin typeface="Cambria"/>
                <a:cs typeface="Cambria"/>
              </a:rPr>
              <a:t>suy đoán</a:t>
            </a:r>
            <a:endParaRPr sz="4400">
              <a:latin typeface="Cambria"/>
              <a:cs typeface="Cambria"/>
            </a:endParaRPr>
          </a:p>
          <a:p>
            <a:pPr marL="1059180" lvl="1" indent="-544830">
              <a:lnSpc>
                <a:spcPct val="100000"/>
              </a:lnSpc>
              <a:spcBef>
                <a:spcPts val="2405"/>
              </a:spcBef>
              <a:buSzPct val="123529"/>
              <a:buFont typeface="Microsoft Sans Serif"/>
              <a:buChar char="‣"/>
              <a:tabLst>
                <a:tab pos="1059815" algn="l"/>
              </a:tabLst>
            </a:pPr>
            <a:r>
              <a:rPr sz="4400" dirty="0">
                <a:solidFill>
                  <a:srgbClr val="011993"/>
                </a:solidFill>
                <a:latin typeface="Cambria"/>
                <a:cs typeface="Cambria"/>
              </a:rPr>
              <a:t>Tı́nh giá </a:t>
            </a:r>
            <a:r>
              <a:rPr sz="4400">
                <a:solidFill>
                  <a:srgbClr val="011993"/>
                </a:solidFill>
                <a:latin typeface="Cambria"/>
                <a:cs typeface="Cambria"/>
              </a:rPr>
              <a:t>trị c</a:t>
            </a:r>
            <a:r>
              <a:rPr lang="en-US" sz="4400">
                <a:solidFill>
                  <a:srgbClr val="011993"/>
                </a:solidFill>
                <a:latin typeface="Cambria"/>
                <a:cs typeface="Cambria"/>
              </a:rPr>
              <a:t>ầ</a:t>
            </a:r>
            <a:r>
              <a:rPr sz="4400">
                <a:solidFill>
                  <a:srgbClr val="011993"/>
                </a:solidFill>
                <a:latin typeface="Cambria"/>
                <a:cs typeface="Cambria"/>
              </a:rPr>
              <a:t>n </a:t>
            </a:r>
            <a:r>
              <a:rPr sz="4400" dirty="0">
                <a:solidFill>
                  <a:srgbClr val="011993"/>
                </a:solidFill>
                <a:latin typeface="Cambria"/>
                <a:cs typeface="Cambria"/>
              </a:rPr>
              <a:t>suy đoán</a:t>
            </a:r>
            <a:endParaRPr sz="4400">
              <a:latin typeface="Cambria"/>
              <a:cs typeface="Cambri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5" name="object 5"/>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38</a:t>
            </a:fld>
            <a:endParaRPr dirty="0"/>
          </a:p>
        </p:txBody>
      </p:sp>
      <p:sp>
        <p:nvSpPr>
          <p:cNvPr id="2" name="object 2"/>
          <p:cNvSpPr txBox="1">
            <a:spLocks noGrp="1"/>
          </p:cNvSpPr>
          <p:nvPr>
            <p:ph type="title"/>
          </p:nvPr>
        </p:nvSpPr>
        <p:spPr>
          <a:xfrm>
            <a:off x="1023917" y="773831"/>
            <a:ext cx="575153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Bài tập</a:t>
            </a:r>
            <a:endParaRPr sz="7000">
              <a:latin typeface="Cambria"/>
              <a:cs typeface="Cambria"/>
            </a:endParaRPr>
          </a:p>
        </p:txBody>
      </p:sp>
      <p:sp>
        <p:nvSpPr>
          <p:cNvPr id="3" name="object 3"/>
          <p:cNvSpPr txBox="1"/>
          <p:nvPr/>
        </p:nvSpPr>
        <p:spPr>
          <a:xfrm>
            <a:off x="450850" y="2301875"/>
            <a:ext cx="19354800" cy="7848302"/>
          </a:xfrm>
          <a:prstGeom prst="rect">
            <a:avLst/>
          </a:prstGeom>
        </p:spPr>
        <p:txBody>
          <a:bodyPr vert="horz" wrap="square" lIns="0" tIns="0" rIns="0" bIns="0" rtlCol="0">
            <a:spAutoFit/>
          </a:bodyPr>
          <a:lstStyle/>
          <a:p>
            <a:pPr marL="514984" indent="-502920">
              <a:lnSpc>
                <a:spcPct val="100000"/>
              </a:lnSpc>
              <a:spcBef>
                <a:spcPts val="1250"/>
              </a:spcBef>
              <a:buSzPct val="123529"/>
              <a:buChar char="•"/>
              <a:tabLst>
                <a:tab pos="515620" algn="l"/>
              </a:tabLst>
            </a:pPr>
            <a:r>
              <a:rPr sz="4800" dirty="0">
                <a:latin typeface="Cambria"/>
                <a:cs typeface="Cambria"/>
              </a:rPr>
              <a:t>Quay trở lại với bài toán giám định </a:t>
            </a:r>
            <a:r>
              <a:rPr sz="4800">
                <a:latin typeface="Cambria"/>
                <a:cs typeface="Cambria"/>
              </a:rPr>
              <a:t>đá quý.</a:t>
            </a:r>
            <a:endParaRPr lang="en-US" sz="4800">
              <a:latin typeface="Cambria"/>
              <a:cs typeface="Cambria"/>
            </a:endParaRPr>
          </a:p>
          <a:p>
            <a:pPr marL="1154113" lvl="3" indent="-587375">
              <a:lnSpc>
                <a:spcPct val="150000"/>
              </a:lnSpc>
              <a:buSzPct val="80000"/>
              <a:buFont typeface="Wingdings" panose="05000000000000000000" pitchFamily="2" charset="2"/>
              <a:buChar char="§"/>
            </a:pPr>
            <a:r>
              <a:rPr sz="4400">
                <a:solidFill>
                  <a:srgbClr val="011993"/>
                </a:solidFill>
                <a:latin typeface="Cambria"/>
                <a:cs typeface="Cambria"/>
              </a:rPr>
              <a:t>Trọng </a:t>
            </a:r>
            <a:r>
              <a:rPr sz="4400" dirty="0">
                <a:solidFill>
                  <a:srgbClr val="011993"/>
                </a:solidFill>
                <a:latin typeface="Cambria"/>
                <a:cs typeface="Cambria"/>
              </a:rPr>
              <a:t>lượng</a:t>
            </a:r>
            <a:r>
              <a:rPr sz="4400">
                <a:solidFill>
                  <a:srgbClr val="011993"/>
                </a:solidFill>
                <a:latin typeface="Cambria"/>
                <a:cs typeface="Cambria"/>
              </a:rPr>
              <a:t>: r</a:t>
            </a:r>
            <a:r>
              <a:rPr lang="en-US" sz="4400">
                <a:solidFill>
                  <a:srgbClr val="011993"/>
                </a:solidFill>
                <a:latin typeface="Cambria"/>
                <a:cs typeface="Cambria"/>
              </a:rPr>
              <a:t>ấ</a:t>
            </a:r>
            <a:r>
              <a:rPr sz="4400">
                <a:solidFill>
                  <a:srgbClr val="011993"/>
                </a:solidFill>
                <a:latin typeface="Cambria"/>
                <a:cs typeface="Cambria"/>
              </a:rPr>
              <a:t>t n</a:t>
            </a:r>
            <a:r>
              <a:rPr lang="en-US" sz="4400">
                <a:solidFill>
                  <a:srgbClr val="011993"/>
                </a:solidFill>
                <a:latin typeface="Cambria"/>
                <a:cs typeface="Cambria"/>
              </a:rPr>
              <a:t>ặ</a:t>
            </a:r>
            <a:r>
              <a:rPr sz="4400">
                <a:solidFill>
                  <a:srgbClr val="011993"/>
                </a:solidFill>
                <a:latin typeface="Cambria"/>
                <a:cs typeface="Cambria"/>
              </a:rPr>
              <a:t>ng, n</a:t>
            </a:r>
            <a:r>
              <a:rPr lang="en-US" sz="4400">
                <a:solidFill>
                  <a:srgbClr val="011993"/>
                </a:solidFill>
                <a:latin typeface="Cambria"/>
                <a:cs typeface="Cambria"/>
              </a:rPr>
              <a:t>ặ</a:t>
            </a:r>
            <a:r>
              <a:rPr sz="4400">
                <a:solidFill>
                  <a:srgbClr val="011993"/>
                </a:solidFill>
                <a:latin typeface="Cambria"/>
                <a:cs typeface="Cambria"/>
              </a:rPr>
              <a:t>ng</a:t>
            </a:r>
            <a:r>
              <a:rPr sz="4400" dirty="0">
                <a:solidFill>
                  <a:srgbClr val="011993"/>
                </a:solidFill>
                <a:latin typeface="Cambria"/>
                <a:cs typeface="Cambria"/>
              </a:rPr>
              <a:t>, </a:t>
            </a:r>
            <a:r>
              <a:rPr sz="4400">
                <a:solidFill>
                  <a:srgbClr val="011993"/>
                </a:solidFill>
                <a:latin typeface="Cambria"/>
                <a:cs typeface="Cambria"/>
              </a:rPr>
              <a:t>hơi n</a:t>
            </a:r>
            <a:r>
              <a:rPr lang="en-US" sz="4400">
                <a:solidFill>
                  <a:srgbClr val="011993"/>
                </a:solidFill>
                <a:latin typeface="Cambria"/>
                <a:cs typeface="Cambria"/>
              </a:rPr>
              <a:t>ặ</a:t>
            </a:r>
            <a:r>
              <a:rPr sz="4400">
                <a:solidFill>
                  <a:srgbClr val="011993"/>
                </a:solidFill>
                <a:latin typeface="Cambria"/>
                <a:cs typeface="Cambria"/>
              </a:rPr>
              <a:t>ng</a:t>
            </a:r>
            <a:r>
              <a:rPr sz="4400" dirty="0">
                <a:solidFill>
                  <a:srgbClr val="011993"/>
                </a:solidFill>
                <a:latin typeface="Cambria"/>
                <a:cs typeface="Cambria"/>
              </a:rPr>
              <a:t>, nhẹ, quá nhẹ </a:t>
            </a:r>
            <a:r>
              <a:rPr sz="4400">
                <a:solidFill>
                  <a:srgbClr val="011993"/>
                </a:solidFill>
                <a:latin typeface="Cambria"/>
                <a:cs typeface="Cambria"/>
              </a:rPr>
              <a:t>trong mi</a:t>
            </a:r>
            <a:r>
              <a:rPr lang="en-US" sz="4400">
                <a:solidFill>
                  <a:srgbClr val="011993"/>
                </a:solidFill>
                <a:latin typeface="Cambria"/>
                <a:cs typeface="Cambria"/>
              </a:rPr>
              <a:t>ề</a:t>
            </a:r>
            <a:r>
              <a:rPr sz="4400">
                <a:solidFill>
                  <a:srgbClr val="011993"/>
                </a:solidFill>
                <a:latin typeface="Cambria"/>
                <a:cs typeface="Cambria"/>
              </a:rPr>
              <a:t>n xác định</a:t>
            </a:r>
            <a:r>
              <a:rPr lang="en-US" sz="4400">
                <a:solidFill>
                  <a:srgbClr val="011993"/>
                </a:solidFill>
                <a:latin typeface="Cambria"/>
                <a:cs typeface="Cambria"/>
              </a:rPr>
              <a:t> </a:t>
            </a:r>
            <a:r>
              <a:rPr sz="4400">
                <a:solidFill>
                  <a:srgbClr val="011993"/>
                </a:solidFill>
                <a:latin typeface="Cambria"/>
                <a:cs typeface="Cambria"/>
              </a:rPr>
              <a:t>[0,100]</a:t>
            </a:r>
            <a:endParaRPr lang="en-US" sz="4400">
              <a:latin typeface="Cambria"/>
              <a:cs typeface="Cambria"/>
            </a:endParaRPr>
          </a:p>
          <a:p>
            <a:pPr marL="1154113" lvl="3" indent="-587375">
              <a:lnSpc>
                <a:spcPct val="150000"/>
              </a:lnSpc>
              <a:buSzPct val="80000"/>
              <a:buFont typeface="Wingdings" panose="05000000000000000000" pitchFamily="2" charset="2"/>
              <a:buChar char="§"/>
            </a:pPr>
            <a:r>
              <a:rPr sz="4400">
                <a:solidFill>
                  <a:srgbClr val="011993"/>
                </a:solidFill>
                <a:latin typeface="Cambria"/>
                <a:cs typeface="Cambria"/>
              </a:rPr>
              <a:t>Kı́ch </a:t>
            </a:r>
            <a:r>
              <a:rPr sz="4400" dirty="0">
                <a:solidFill>
                  <a:srgbClr val="011993"/>
                </a:solidFill>
                <a:latin typeface="Cambria"/>
                <a:cs typeface="Cambria"/>
              </a:rPr>
              <a:t>thước</a:t>
            </a:r>
            <a:r>
              <a:rPr sz="4400">
                <a:solidFill>
                  <a:srgbClr val="011993"/>
                </a:solidFill>
                <a:latin typeface="Cambria"/>
                <a:cs typeface="Cambria"/>
              </a:rPr>
              <a:t>: r</a:t>
            </a:r>
            <a:r>
              <a:rPr lang="en-US" sz="4400">
                <a:solidFill>
                  <a:srgbClr val="011993"/>
                </a:solidFill>
                <a:latin typeface="Cambria"/>
                <a:cs typeface="Cambria"/>
              </a:rPr>
              <a:t>ấ</a:t>
            </a:r>
            <a:r>
              <a:rPr sz="4400">
                <a:solidFill>
                  <a:srgbClr val="011993"/>
                </a:solidFill>
                <a:latin typeface="Cambria"/>
                <a:cs typeface="Cambria"/>
              </a:rPr>
              <a:t>t </a:t>
            </a:r>
            <a:r>
              <a:rPr sz="4400" dirty="0">
                <a:solidFill>
                  <a:srgbClr val="011993"/>
                </a:solidFill>
                <a:latin typeface="Cambria"/>
                <a:cs typeface="Cambria"/>
              </a:rPr>
              <a:t>lớn, lớn, vừa, nhỏ</a:t>
            </a:r>
            <a:r>
              <a:rPr sz="4400">
                <a:solidFill>
                  <a:srgbClr val="011993"/>
                </a:solidFill>
                <a:latin typeface="Cambria"/>
                <a:cs typeface="Cambria"/>
              </a:rPr>
              <a:t>; mi</a:t>
            </a:r>
            <a:r>
              <a:rPr lang="en-US" sz="4400">
                <a:solidFill>
                  <a:srgbClr val="011993"/>
                </a:solidFill>
                <a:latin typeface="Cambria"/>
                <a:cs typeface="Cambria"/>
              </a:rPr>
              <a:t>ề</a:t>
            </a:r>
            <a:r>
              <a:rPr sz="4400">
                <a:solidFill>
                  <a:srgbClr val="011993"/>
                </a:solidFill>
                <a:latin typeface="Cambria"/>
                <a:cs typeface="Cambria"/>
              </a:rPr>
              <a:t>n </a:t>
            </a:r>
            <a:r>
              <a:rPr sz="4400" dirty="0">
                <a:solidFill>
                  <a:srgbClr val="011993"/>
                </a:solidFill>
                <a:latin typeface="Cambria"/>
                <a:cs typeface="Cambria"/>
              </a:rPr>
              <a:t>xác định </a:t>
            </a:r>
            <a:r>
              <a:rPr sz="4400">
                <a:solidFill>
                  <a:srgbClr val="011993"/>
                </a:solidFill>
                <a:latin typeface="Cambria"/>
                <a:cs typeface="Cambria"/>
              </a:rPr>
              <a:t>[0,1]</a:t>
            </a:r>
            <a:endParaRPr lang="en-US" sz="4400">
              <a:latin typeface="Cambria"/>
              <a:cs typeface="Cambria"/>
            </a:endParaRPr>
          </a:p>
          <a:p>
            <a:pPr marL="1154113" lvl="3" indent="-587375">
              <a:lnSpc>
                <a:spcPct val="150000"/>
              </a:lnSpc>
              <a:buSzPct val="80000"/>
              <a:buFont typeface="Wingdings" panose="05000000000000000000" pitchFamily="2" charset="2"/>
              <a:buChar char="§"/>
            </a:pPr>
            <a:r>
              <a:rPr sz="4400">
                <a:solidFill>
                  <a:srgbClr val="011993"/>
                </a:solidFill>
                <a:latin typeface="Cambria"/>
                <a:cs typeface="Cambria"/>
              </a:rPr>
              <a:t>Đ</a:t>
            </a:r>
            <a:r>
              <a:rPr lang="en-US" sz="4400">
                <a:solidFill>
                  <a:srgbClr val="011993"/>
                </a:solidFill>
                <a:latin typeface="Cambria"/>
                <a:cs typeface="Cambria"/>
              </a:rPr>
              <a:t>ộ</a:t>
            </a:r>
            <a:r>
              <a:rPr lang="en-US" sz="4400" dirty="0">
                <a:solidFill>
                  <a:srgbClr val="011993"/>
                </a:solidFill>
                <a:latin typeface="Cambria"/>
                <a:cs typeface="Cambria"/>
              </a:rPr>
              <a:t> </a:t>
            </a:r>
            <a:r>
              <a:rPr sz="4400">
                <a:solidFill>
                  <a:srgbClr val="011993"/>
                </a:solidFill>
                <a:latin typeface="Cambria"/>
                <a:cs typeface="Cambria"/>
              </a:rPr>
              <a:t>tinh khi</a:t>
            </a:r>
            <a:r>
              <a:rPr lang="en-US" sz="4400">
                <a:solidFill>
                  <a:srgbClr val="011993"/>
                </a:solidFill>
                <a:latin typeface="Cambria"/>
                <a:cs typeface="Cambria"/>
              </a:rPr>
              <a:t>ế</a:t>
            </a:r>
            <a:r>
              <a:rPr sz="4400">
                <a:solidFill>
                  <a:srgbClr val="011993"/>
                </a:solidFill>
                <a:latin typeface="Cambria"/>
                <a:cs typeface="Cambria"/>
              </a:rPr>
              <a:t>t: r</a:t>
            </a:r>
            <a:r>
              <a:rPr lang="en-US" sz="4400">
                <a:solidFill>
                  <a:srgbClr val="011993"/>
                </a:solidFill>
                <a:latin typeface="Cambria"/>
                <a:cs typeface="Cambria"/>
              </a:rPr>
              <a:t>ấ</a:t>
            </a:r>
            <a:r>
              <a:rPr sz="4400">
                <a:solidFill>
                  <a:srgbClr val="011993"/>
                </a:solidFill>
                <a:latin typeface="Cambria"/>
                <a:cs typeface="Cambria"/>
              </a:rPr>
              <a:t>t tinh khi</a:t>
            </a:r>
            <a:r>
              <a:rPr lang="en-US" sz="4400">
                <a:solidFill>
                  <a:srgbClr val="011993"/>
                </a:solidFill>
                <a:latin typeface="Cambria"/>
                <a:cs typeface="Cambria"/>
              </a:rPr>
              <a:t>ế</a:t>
            </a:r>
            <a:r>
              <a:rPr sz="4400">
                <a:solidFill>
                  <a:srgbClr val="011993"/>
                </a:solidFill>
                <a:latin typeface="Cambria"/>
                <a:cs typeface="Cambria"/>
              </a:rPr>
              <a:t>t</a:t>
            </a:r>
            <a:r>
              <a:rPr sz="4400" dirty="0">
                <a:solidFill>
                  <a:srgbClr val="011993"/>
                </a:solidFill>
                <a:latin typeface="Cambria"/>
                <a:cs typeface="Cambria"/>
              </a:rPr>
              <a:t>, </a:t>
            </a:r>
            <a:r>
              <a:rPr sz="4400">
                <a:solidFill>
                  <a:srgbClr val="011993"/>
                </a:solidFill>
                <a:latin typeface="Cambria"/>
                <a:cs typeface="Cambria"/>
              </a:rPr>
              <a:t>tinh khi</a:t>
            </a:r>
            <a:r>
              <a:rPr lang="en-US" sz="4400">
                <a:solidFill>
                  <a:srgbClr val="011993"/>
                </a:solidFill>
                <a:latin typeface="Cambria"/>
                <a:cs typeface="Cambria"/>
              </a:rPr>
              <a:t>ế</a:t>
            </a:r>
            <a:r>
              <a:rPr sz="4400">
                <a:solidFill>
                  <a:srgbClr val="011993"/>
                </a:solidFill>
                <a:latin typeface="Cambria"/>
                <a:cs typeface="Cambria"/>
              </a:rPr>
              <a:t>t</a:t>
            </a:r>
            <a:r>
              <a:rPr sz="4400" dirty="0">
                <a:solidFill>
                  <a:srgbClr val="011993"/>
                </a:solidFill>
                <a:latin typeface="Cambria"/>
                <a:cs typeface="Cambria"/>
              </a:rPr>
              <a:t>, được</a:t>
            </a:r>
            <a:r>
              <a:rPr sz="4400">
                <a:solidFill>
                  <a:srgbClr val="011993"/>
                </a:solidFill>
                <a:latin typeface="Cambria"/>
                <a:cs typeface="Cambria"/>
              </a:rPr>
              <a:t>, t</a:t>
            </a:r>
            <a:r>
              <a:rPr lang="vi-VN" sz="4400">
                <a:solidFill>
                  <a:srgbClr val="011993"/>
                </a:solidFill>
                <a:latin typeface="Cambria"/>
                <a:cs typeface="Cambria"/>
              </a:rPr>
              <a:t>ệ</a:t>
            </a:r>
            <a:r>
              <a:rPr sz="4400">
                <a:solidFill>
                  <a:srgbClr val="011993"/>
                </a:solidFill>
                <a:latin typeface="Cambria"/>
                <a:cs typeface="Cambria"/>
              </a:rPr>
              <a:t>, quá t</a:t>
            </a:r>
            <a:r>
              <a:rPr lang="vi-VN" sz="4400">
                <a:solidFill>
                  <a:srgbClr val="011993"/>
                </a:solidFill>
                <a:latin typeface="Cambria"/>
                <a:cs typeface="Cambria"/>
              </a:rPr>
              <a:t>ệ</a:t>
            </a:r>
            <a:r>
              <a:rPr sz="4400">
                <a:solidFill>
                  <a:srgbClr val="011993"/>
                </a:solidFill>
                <a:latin typeface="Cambria"/>
                <a:cs typeface="Cambria"/>
              </a:rPr>
              <a:t>; mi</a:t>
            </a:r>
            <a:r>
              <a:rPr lang="en-US" sz="4400">
                <a:solidFill>
                  <a:srgbClr val="011993"/>
                </a:solidFill>
                <a:latin typeface="Cambria"/>
                <a:cs typeface="Cambria"/>
              </a:rPr>
              <a:t>ề</a:t>
            </a:r>
            <a:r>
              <a:rPr sz="4400">
                <a:solidFill>
                  <a:srgbClr val="011993"/>
                </a:solidFill>
                <a:latin typeface="Cambria"/>
                <a:cs typeface="Cambria"/>
              </a:rPr>
              <a:t>n xác định</a:t>
            </a:r>
            <a:r>
              <a:rPr lang="en-US" sz="4400">
                <a:solidFill>
                  <a:srgbClr val="011993"/>
                </a:solidFill>
                <a:latin typeface="Cambria"/>
                <a:cs typeface="Cambria"/>
              </a:rPr>
              <a:t> </a:t>
            </a:r>
            <a:r>
              <a:rPr sz="4400">
                <a:solidFill>
                  <a:srgbClr val="011993"/>
                </a:solidFill>
                <a:latin typeface="Cambria"/>
                <a:cs typeface="Cambria"/>
              </a:rPr>
              <a:t>[0,1]</a:t>
            </a:r>
            <a:endParaRPr lang="en-US" sz="4400">
              <a:latin typeface="Cambria"/>
              <a:cs typeface="Cambria"/>
            </a:endParaRPr>
          </a:p>
          <a:p>
            <a:pPr marL="1154113" lvl="3" indent="-587375">
              <a:lnSpc>
                <a:spcPct val="150000"/>
              </a:lnSpc>
              <a:buSzPct val="80000"/>
              <a:buFont typeface="Wingdings" panose="05000000000000000000" pitchFamily="2" charset="2"/>
              <a:buChar char="§"/>
            </a:pPr>
            <a:r>
              <a:rPr sz="4400">
                <a:solidFill>
                  <a:srgbClr val="011993"/>
                </a:solidFill>
                <a:latin typeface="Cambria"/>
                <a:cs typeface="Cambria"/>
              </a:rPr>
              <a:t>Giá: r</a:t>
            </a:r>
            <a:r>
              <a:rPr lang="en-US" sz="4400">
                <a:solidFill>
                  <a:srgbClr val="011993"/>
                </a:solidFill>
                <a:latin typeface="Cambria"/>
                <a:cs typeface="Cambria"/>
              </a:rPr>
              <a:t>ấ</a:t>
            </a:r>
            <a:r>
              <a:rPr sz="4400">
                <a:solidFill>
                  <a:srgbClr val="011993"/>
                </a:solidFill>
                <a:latin typeface="Cambria"/>
                <a:cs typeface="Cambria"/>
              </a:rPr>
              <a:t>t cao, cao, vừa phải, th</a:t>
            </a:r>
            <a:r>
              <a:rPr lang="en-US" sz="4400">
                <a:solidFill>
                  <a:srgbClr val="011993"/>
                </a:solidFill>
                <a:latin typeface="Cambria"/>
                <a:cs typeface="Cambria"/>
              </a:rPr>
              <a:t>ấ</a:t>
            </a:r>
            <a:r>
              <a:rPr sz="4400">
                <a:solidFill>
                  <a:srgbClr val="011993"/>
                </a:solidFill>
                <a:latin typeface="Cambria"/>
                <a:cs typeface="Cambria"/>
              </a:rPr>
              <a:t>p, rẻ; mi</a:t>
            </a:r>
            <a:r>
              <a:rPr lang="en-US" sz="4400">
                <a:solidFill>
                  <a:srgbClr val="011993"/>
                </a:solidFill>
                <a:latin typeface="Cambria"/>
                <a:cs typeface="Cambria"/>
              </a:rPr>
              <a:t>ề</a:t>
            </a:r>
            <a:r>
              <a:rPr sz="4400">
                <a:solidFill>
                  <a:srgbClr val="011993"/>
                </a:solidFill>
                <a:latin typeface="Cambria"/>
                <a:cs typeface="Cambria"/>
              </a:rPr>
              <a:t>n xác định</a:t>
            </a:r>
            <a:r>
              <a:rPr lang="en-US" sz="4400">
                <a:solidFill>
                  <a:srgbClr val="011993"/>
                </a:solidFill>
                <a:latin typeface="Cambria"/>
                <a:cs typeface="Cambria"/>
              </a:rPr>
              <a:t> </a:t>
            </a:r>
            <a:r>
              <a:rPr sz="4400">
                <a:solidFill>
                  <a:srgbClr val="011993"/>
                </a:solidFill>
                <a:latin typeface="Cambria"/>
                <a:cs typeface="Cambria"/>
              </a:rPr>
              <a:t>[1,1000]</a:t>
            </a:r>
            <a:endParaRPr lang="en-US" sz="4400">
              <a:latin typeface="Cambria"/>
              <a:cs typeface="Cambria"/>
            </a:endParaRPr>
          </a:p>
          <a:p>
            <a:pPr marL="1154113" lvl="3" indent="-587375">
              <a:lnSpc>
                <a:spcPct val="150000"/>
              </a:lnSpc>
              <a:buSzPct val="80000"/>
              <a:buFont typeface="Wingdings" panose="05000000000000000000" pitchFamily="2" charset="2"/>
              <a:buChar char="§"/>
            </a:pPr>
            <a:r>
              <a:rPr sz="4400">
                <a:solidFill>
                  <a:srgbClr val="011993"/>
                </a:solidFill>
                <a:latin typeface="Cambria"/>
                <a:cs typeface="Cambria"/>
              </a:rPr>
              <a:t>Lu</a:t>
            </a:r>
            <a:r>
              <a:rPr lang="en-US" sz="4400">
                <a:solidFill>
                  <a:srgbClr val="011993"/>
                </a:solidFill>
                <a:latin typeface="Cambria"/>
                <a:cs typeface="Cambria"/>
              </a:rPr>
              <a:t>ậ</a:t>
            </a:r>
            <a:r>
              <a:rPr sz="4400">
                <a:solidFill>
                  <a:srgbClr val="011993"/>
                </a:solidFill>
                <a:latin typeface="Cambria"/>
                <a:cs typeface="Cambria"/>
              </a:rPr>
              <a:t>t </a:t>
            </a:r>
            <a:r>
              <a:rPr sz="4400" dirty="0">
                <a:solidFill>
                  <a:srgbClr val="011993"/>
                </a:solidFill>
                <a:latin typeface="Cambria"/>
                <a:cs typeface="Cambria"/>
              </a:rPr>
              <a:t>mờ dựa trê</a:t>
            </a:r>
            <a:r>
              <a:rPr sz="4400">
                <a:solidFill>
                  <a:srgbClr val="011993"/>
                </a:solidFill>
                <a:latin typeface="Cambria"/>
                <a:cs typeface="Cambria"/>
              </a:rPr>
              <a:t>n y</a:t>
            </a:r>
            <a:r>
              <a:rPr lang="en-US" sz="4400">
                <a:solidFill>
                  <a:srgbClr val="011993"/>
                </a:solidFill>
                <a:latin typeface="Cambria"/>
                <a:cs typeface="Cambria"/>
              </a:rPr>
              <a:t>ế</a:t>
            </a:r>
            <a:r>
              <a:rPr sz="4400">
                <a:solidFill>
                  <a:srgbClr val="011993"/>
                </a:solidFill>
                <a:latin typeface="Cambria"/>
                <a:cs typeface="Cambria"/>
              </a:rPr>
              <a:t>u t</a:t>
            </a:r>
            <a:r>
              <a:rPr lang="en-US" sz="4400">
                <a:solidFill>
                  <a:srgbClr val="011993"/>
                </a:solidFill>
                <a:latin typeface="Cambria"/>
                <a:cs typeface="Cambria"/>
              </a:rPr>
              <a:t>ố</a:t>
            </a:r>
            <a:r>
              <a:rPr sz="4400">
                <a:solidFill>
                  <a:srgbClr val="011993"/>
                </a:solidFill>
                <a:latin typeface="Cambria"/>
                <a:cs typeface="Cambria"/>
              </a:rPr>
              <a:t> </a:t>
            </a:r>
            <a:r>
              <a:rPr sz="4400" dirty="0">
                <a:solidFill>
                  <a:srgbClr val="011993"/>
                </a:solidFill>
                <a:latin typeface="Cambria"/>
                <a:cs typeface="Cambria"/>
              </a:rPr>
              <a:t>"</a:t>
            </a:r>
            <a:r>
              <a:rPr sz="4400" i="1" dirty="0">
                <a:solidFill>
                  <a:srgbClr val="011993"/>
                </a:solidFill>
                <a:latin typeface="Cambria"/>
                <a:cs typeface="Cambria"/>
              </a:rPr>
              <a:t>trị giá của viên đá quý tỷ lệ thuận </a:t>
            </a:r>
            <a:r>
              <a:rPr sz="4400" i="1">
                <a:solidFill>
                  <a:srgbClr val="011993"/>
                </a:solidFill>
                <a:latin typeface="Cambria"/>
                <a:cs typeface="Cambria"/>
              </a:rPr>
              <a:t>với trọng</a:t>
            </a:r>
            <a:r>
              <a:rPr lang="en-US" sz="4400" i="1">
                <a:solidFill>
                  <a:srgbClr val="011993"/>
                </a:solidFill>
                <a:latin typeface="Cambria"/>
                <a:cs typeface="Cambria"/>
              </a:rPr>
              <a:t> </a:t>
            </a:r>
            <a:r>
              <a:rPr sz="4400" i="1">
                <a:solidFill>
                  <a:srgbClr val="011993"/>
                </a:solidFill>
                <a:latin typeface="Cambria"/>
                <a:cs typeface="Cambria"/>
              </a:rPr>
              <a:t>lượng,</a:t>
            </a:r>
            <a:r>
              <a:rPr lang="en-US" sz="4400" i="1">
                <a:solidFill>
                  <a:srgbClr val="011993"/>
                </a:solidFill>
                <a:latin typeface="Cambria"/>
                <a:cs typeface="Cambria"/>
              </a:rPr>
              <a:t> </a:t>
            </a:r>
            <a:r>
              <a:rPr sz="4400" i="1">
                <a:solidFill>
                  <a:srgbClr val="011993"/>
                </a:solidFill>
                <a:latin typeface="Cambria"/>
                <a:cs typeface="Cambria"/>
              </a:rPr>
              <a:t>kích </a:t>
            </a:r>
            <a:r>
              <a:rPr sz="4400" i="1" dirty="0">
                <a:solidFill>
                  <a:srgbClr val="011993"/>
                </a:solidFill>
                <a:latin typeface="Cambria"/>
                <a:cs typeface="Cambria"/>
              </a:rPr>
              <a:t>thước và độ tinh khiết</a:t>
            </a:r>
            <a:r>
              <a:rPr sz="4400" dirty="0">
                <a:solidFill>
                  <a:srgbClr val="011993"/>
                </a:solidFill>
                <a:latin typeface="Cambria"/>
                <a:cs typeface="Cambria"/>
              </a:rPr>
              <a:t>"</a:t>
            </a:r>
            <a:endParaRPr sz="4400">
              <a:latin typeface="Cambria"/>
              <a:cs typeface="Cambri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object 5"/>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39</a:t>
            </a:fld>
            <a:endParaRPr spc="15" dirty="0"/>
          </a:p>
        </p:txBody>
      </p:sp>
      <p:sp>
        <p:nvSpPr>
          <p:cNvPr id="2" name="object 2"/>
          <p:cNvSpPr txBox="1">
            <a:spLocks noGrp="1"/>
          </p:cNvSpPr>
          <p:nvPr>
            <p:ph type="title"/>
          </p:nvPr>
        </p:nvSpPr>
        <p:spPr>
          <a:xfrm>
            <a:off x="1023917" y="625475"/>
            <a:ext cx="377033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Bài tập</a:t>
            </a:r>
            <a:endParaRPr sz="7000">
              <a:latin typeface="Cambria"/>
              <a:cs typeface="Cambria"/>
            </a:endParaRPr>
          </a:p>
        </p:txBody>
      </p:sp>
      <p:sp>
        <p:nvSpPr>
          <p:cNvPr id="3" name="object 3"/>
          <p:cNvSpPr txBox="1"/>
          <p:nvPr/>
        </p:nvSpPr>
        <p:spPr>
          <a:xfrm>
            <a:off x="1023916" y="1878216"/>
            <a:ext cx="18629333" cy="8397240"/>
          </a:xfrm>
          <a:prstGeom prst="rect">
            <a:avLst/>
          </a:prstGeom>
        </p:spPr>
        <p:txBody>
          <a:bodyPr vert="horz" wrap="square" lIns="0" tIns="46990" rIns="0" bIns="0" rtlCol="0">
            <a:spAutoFit/>
          </a:bodyPr>
          <a:lstStyle/>
          <a:p>
            <a:pPr marL="485140" marR="497205" indent="-472440">
              <a:lnSpc>
                <a:spcPts val="4700"/>
              </a:lnSpc>
              <a:spcBef>
                <a:spcPts val="370"/>
              </a:spcBef>
              <a:buSzPct val="123750"/>
              <a:buChar char="•"/>
              <a:tabLst>
                <a:tab pos="485140" algn="l"/>
                <a:tab pos="14951710" algn="l"/>
              </a:tabLst>
            </a:pPr>
            <a:r>
              <a:rPr sz="4400">
                <a:latin typeface="Cambria"/>
                <a:cs typeface="Cambria"/>
              </a:rPr>
              <a:t>Đi</a:t>
            </a:r>
            <a:r>
              <a:rPr lang="en-US" sz="4400">
                <a:latin typeface="Cambria"/>
                <a:cs typeface="Cambria"/>
              </a:rPr>
              <a:t>ề</a:t>
            </a:r>
            <a:r>
              <a:rPr sz="4400">
                <a:latin typeface="Cambria"/>
                <a:cs typeface="Cambria"/>
              </a:rPr>
              <a:t>u khi</a:t>
            </a:r>
            <a:r>
              <a:rPr lang="en-US" sz="4400">
                <a:latin typeface="Cambria"/>
                <a:cs typeface="Cambria"/>
              </a:rPr>
              <a:t>ể</a:t>
            </a:r>
            <a:r>
              <a:rPr sz="4400">
                <a:latin typeface="Cambria"/>
                <a:cs typeface="Cambria"/>
              </a:rPr>
              <a:t>n máy đi</a:t>
            </a:r>
            <a:r>
              <a:rPr lang="en-US" sz="4400">
                <a:latin typeface="Cambria"/>
                <a:cs typeface="Cambria"/>
              </a:rPr>
              <a:t>ề</a:t>
            </a:r>
            <a:r>
              <a:rPr sz="4400">
                <a:latin typeface="Cambria"/>
                <a:cs typeface="Cambria"/>
              </a:rPr>
              <a:t>u h</a:t>
            </a:r>
            <a:r>
              <a:rPr lang="en-US" sz="4400">
                <a:latin typeface="Cambria"/>
                <a:cs typeface="Cambria"/>
              </a:rPr>
              <a:t>òa</a:t>
            </a:r>
            <a:r>
              <a:rPr sz="4400">
                <a:latin typeface="Cambria"/>
                <a:cs typeface="Cambria"/>
              </a:rPr>
              <a:t> </a:t>
            </a:r>
            <a:r>
              <a:rPr sz="4400" dirty="0">
                <a:latin typeface="Cambria"/>
                <a:cs typeface="Cambria"/>
              </a:rPr>
              <a:t>không khı́ trong phòng dựa trê</a:t>
            </a:r>
            <a:r>
              <a:rPr sz="4400">
                <a:latin typeface="Cambria"/>
                <a:cs typeface="Cambria"/>
              </a:rPr>
              <a:t>n nhi</a:t>
            </a:r>
            <a:r>
              <a:rPr lang="vi-VN" sz="4400">
                <a:latin typeface="Cambria"/>
                <a:cs typeface="Cambria"/>
              </a:rPr>
              <a:t>ệ</a:t>
            </a:r>
            <a:r>
              <a:rPr sz="4400">
                <a:latin typeface="Cambria"/>
                <a:cs typeface="Cambria"/>
              </a:rPr>
              <a:t>t đ</a:t>
            </a:r>
            <a:r>
              <a:rPr lang="en-US" sz="4400">
                <a:latin typeface="Cambria"/>
                <a:cs typeface="Cambria"/>
              </a:rPr>
              <a:t>ộ</a:t>
            </a:r>
            <a:r>
              <a:rPr sz="4400" dirty="0">
                <a:latin typeface="Cambria"/>
                <a:cs typeface="Cambria"/>
              </a:rPr>
              <a:t>	</a:t>
            </a:r>
            <a:r>
              <a:rPr sz="4400">
                <a:latin typeface="Cambria"/>
                <a:cs typeface="Cambria"/>
              </a:rPr>
              <a:t>trong và</a:t>
            </a:r>
            <a:r>
              <a:rPr lang="en-US" sz="4400">
                <a:latin typeface="Cambria"/>
                <a:cs typeface="Cambria"/>
              </a:rPr>
              <a:t> </a:t>
            </a:r>
            <a:r>
              <a:rPr sz="4400">
                <a:latin typeface="Cambria"/>
                <a:cs typeface="Cambria"/>
              </a:rPr>
              <a:t>ngoài </a:t>
            </a:r>
            <a:r>
              <a:rPr sz="4400" dirty="0">
                <a:latin typeface="Cambria"/>
                <a:cs typeface="Cambria"/>
              </a:rPr>
              <a:t>phòng cũng </a:t>
            </a:r>
            <a:r>
              <a:rPr sz="4400">
                <a:latin typeface="Cambria"/>
                <a:cs typeface="Cambria"/>
              </a:rPr>
              <a:t>như s</a:t>
            </a:r>
            <a:r>
              <a:rPr lang="en-US" sz="4400">
                <a:latin typeface="Cambria"/>
                <a:cs typeface="Cambria"/>
              </a:rPr>
              <a:t>ố</a:t>
            </a:r>
            <a:r>
              <a:rPr sz="4400">
                <a:latin typeface="Cambria"/>
                <a:cs typeface="Cambria"/>
              </a:rPr>
              <a:t> </a:t>
            </a:r>
            <a:r>
              <a:rPr sz="4400" dirty="0">
                <a:latin typeface="Cambria"/>
                <a:cs typeface="Cambria"/>
              </a:rPr>
              <a:t>người có trong phòng theo </a:t>
            </a:r>
            <a:r>
              <a:rPr sz="4400">
                <a:latin typeface="Cambria"/>
                <a:cs typeface="Cambria"/>
              </a:rPr>
              <a:t>quy t</a:t>
            </a:r>
            <a:r>
              <a:rPr lang="en-US" sz="4400">
                <a:latin typeface="Cambria"/>
                <a:cs typeface="Cambria"/>
              </a:rPr>
              <a:t>ắ</a:t>
            </a:r>
            <a:r>
              <a:rPr sz="4400">
                <a:latin typeface="Cambria"/>
                <a:cs typeface="Cambria"/>
              </a:rPr>
              <a:t>c</a:t>
            </a:r>
            <a:r>
              <a:rPr sz="4400" dirty="0">
                <a:latin typeface="Cambria"/>
                <a:cs typeface="Cambria"/>
              </a:rPr>
              <a:t>:</a:t>
            </a:r>
            <a:endParaRPr sz="4400">
              <a:latin typeface="Cambria"/>
              <a:cs typeface="Cambria"/>
            </a:endParaRPr>
          </a:p>
          <a:p>
            <a:pPr marL="1026794" lvl="1" indent="-512445">
              <a:lnSpc>
                <a:spcPct val="100000"/>
              </a:lnSpc>
              <a:spcBef>
                <a:spcPts val="2085"/>
              </a:spcBef>
              <a:buSzPct val="123750"/>
              <a:buFont typeface="Microsoft Sans Serif"/>
              <a:buChar char="‣"/>
              <a:tabLst>
                <a:tab pos="1027430" algn="l"/>
                <a:tab pos="12846685" algn="l"/>
              </a:tabLst>
            </a:pPr>
            <a:r>
              <a:rPr sz="4000">
                <a:solidFill>
                  <a:srgbClr val="011993"/>
                </a:solidFill>
                <a:latin typeface="Cambria"/>
                <a:cs typeface="Cambria"/>
              </a:rPr>
              <a:t>N</a:t>
            </a:r>
            <a:r>
              <a:rPr lang="en-US" sz="4000">
                <a:solidFill>
                  <a:srgbClr val="011993"/>
                </a:solidFill>
                <a:latin typeface="Cambria"/>
                <a:cs typeface="Cambria"/>
              </a:rPr>
              <a:t>ế</a:t>
            </a:r>
            <a:r>
              <a:rPr sz="4000">
                <a:solidFill>
                  <a:srgbClr val="011993"/>
                </a:solidFill>
                <a:latin typeface="Cambria"/>
                <a:cs typeface="Cambria"/>
              </a:rPr>
              <a:t>u </a:t>
            </a:r>
            <a:r>
              <a:rPr sz="4000" dirty="0">
                <a:solidFill>
                  <a:srgbClr val="011993"/>
                </a:solidFill>
                <a:latin typeface="Cambria"/>
                <a:cs typeface="Cambria"/>
              </a:rPr>
              <a:t>phòng </a:t>
            </a:r>
            <a:r>
              <a:rPr sz="4000">
                <a:solidFill>
                  <a:srgbClr val="011993"/>
                </a:solidFill>
                <a:latin typeface="Cambria"/>
                <a:cs typeface="Cambria"/>
              </a:rPr>
              <a:t>có nhi</a:t>
            </a:r>
            <a:r>
              <a:rPr lang="en-US" sz="4000">
                <a:solidFill>
                  <a:srgbClr val="011993"/>
                </a:solidFill>
                <a:latin typeface="Cambria"/>
                <a:cs typeface="Cambria"/>
              </a:rPr>
              <a:t>ề</a:t>
            </a:r>
            <a:r>
              <a:rPr sz="4000">
                <a:solidFill>
                  <a:srgbClr val="011993"/>
                </a:solidFill>
                <a:latin typeface="Cambria"/>
                <a:cs typeface="Cambria"/>
              </a:rPr>
              <a:t>u </a:t>
            </a:r>
            <a:r>
              <a:rPr sz="4000" dirty="0">
                <a:solidFill>
                  <a:srgbClr val="011993"/>
                </a:solidFill>
                <a:latin typeface="Cambria"/>
                <a:cs typeface="Cambria"/>
              </a:rPr>
              <a:t>người, trời nóng thı̀ máy </a:t>
            </a:r>
            <a:r>
              <a:rPr sz="4000">
                <a:solidFill>
                  <a:srgbClr val="011993"/>
                </a:solidFill>
                <a:latin typeface="Cambria"/>
                <a:cs typeface="Cambria"/>
              </a:rPr>
              <a:t>ở ch</a:t>
            </a:r>
            <a:r>
              <a:rPr lang="en-US" sz="4000">
                <a:solidFill>
                  <a:srgbClr val="011993"/>
                </a:solidFill>
                <a:latin typeface="Cambria"/>
                <a:cs typeface="Cambria"/>
              </a:rPr>
              <a:t>ế</a:t>
            </a:r>
            <a:r>
              <a:rPr sz="4000">
                <a:solidFill>
                  <a:srgbClr val="011993"/>
                </a:solidFill>
                <a:latin typeface="Cambria"/>
                <a:cs typeface="Cambria"/>
              </a:rPr>
              <a:t> đ</a:t>
            </a:r>
            <a:r>
              <a:rPr lang="en-US" sz="4000">
                <a:solidFill>
                  <a:srgbClr val="011993"/>
                </a:solidFill>
                <a:latin typeface="Cambria"/>
                <a:cs typeface="Cambria"/>
              </a:rPr>
              <a:t>ộ</a:t>
            </a:r>
            <a:r>
              <a:rPr sz="4000" dirty="0">
                <a:solidFill>
                  <a:srgbClr val="011993"/>
                </a:solidFill>
                <a:latin typeface="Cambria"/>
                <a:cs typeface="Cambria"/>
              </a:rPr>
              <a:t>	lạnh</a:t>
            </a:r>
            <a:endParaRPr sz="4000">
              <a:latin typeface="Cambria"/>
              <a:cs typeface="Cambria"/>
            </a:endParaRPr>
          </a:p>
          <a:p>
            <a:pPr marL="1026794" lvl="1" indent="-512445">
              <a:lnSpc>
                <a:spcPct val="100000"/>
              </a:lnSpc>
              <a:spcBef>
                <a:spcPts val="2220"/>
              </a:spcBef>
              <a:buSzPct val="123750"/>
              <a:buFont typeface="Microsoft Sans Serif"/>
              <a:buChar char="‣"/>
              <a:tabLst>
                <a:tab pos="1027430" algn="l"/>
                <a:tab pos="14468475" algn="l"/>
              </a:tabLst>
            </a:pPr>
            <a:r>
              <a:rPr sz="4000">
                <a:solidFill>
                  <a:srgbClr val="011993"/>
                </a:solidFill>
                <a:latin typeface="Cambria"/>
                <a:cs typeface="Cambria"/>
              </a:rPr>
              <a:t>N</a:t>
            </a:r>
            <a:r>
              <a:rPr lang="en-US" sz="4000">
                <a:solidFill>
                  <a:srgbClr val="011993"/>
                </a:solidFill>
                <a:latin typeface="Cambria"/>
                <a:cs typeface="Cambria"/>
              </a:rPr>
              <a:t>ế</a:t>
            </a:r>
            <a:r>
              <a:rPr sz="4000">
                <a:solidFill>
                  <a:srgbClr val="011993"/>
                </a:solidFill>
                <a:latin typeface="Cambria"/>
                <a:cs typeface="Cambria"/>
              </a:rPr>
              <a:t>u </a:t>
            </a:r>
            <a:r>
              <a:rPr sz="4000" dirty="0">
                <a:solidFill>
                  <a:srgbClr val="011993"/>
                </a:solidFill>
                <a:latin typeface="Cambria"/>
                <a:cs typeface="Cambria"/>
              </a:rPr>
              <a:t>phòng </a:t>
            </a:r>
            <a:r>
              <a:rPr sz="4000">
                <a:solidFill>
                  <a:srgbClr val="011993"/>
                </a:solidFill>
                <a:latin typeface="Cambria"/>
                <a:cs typeface="Cambria"/>
              </a:rPr>
              <a:t>có nhi</a:t>
            </a:r>
            <a:r>
              <a:rPr lang="en-US" sz="4000">
                <a:solidFill>
                  <a:srgbClr val="011993"/>
                </a:solidFill>
                <a:latin typeface="Cambria"/>
                <a:cs typeface="Cambria"/>
              </a:rPr>
              <a:t>ề</a:t>
            </a:r>
            <a:r>
              <a:rPr sz="4000">
                <a:solidFill>
                  <a:srgbClr val="011993"/>
                </a:solidFill>
                <a:latin typeface="Cambria"/>
                <a:cs typeface="Cambria"/>
              </a:rPr>
              <a:t>u </a:t>
            </a:r>
            <a:r>
              <a:rPr sz="4000" dirty="0">
                <a:solidFill>
                  <a:srgbClr val="011993"/>
                </a:solidFill>
                <a:latin typeface="Cambria"/>
                <a:cs typeface="Cambria"/>
              </a:rPr>
              <a:t>người, trời bı̀nh thường thı̀ máy </a:t>
            </a:r>
            <a:r>
              <a:rPr sz="4000">
                <a:solidFill>
                  <a:srgbClr val="011993"/>
                </a:solidFill>
                <a:latin typeface="Cambria"/>
                <a:cs typeface="Cambria"/>
              </a:rPr>
              <a:t>ở ch</a:t>
            </a:r>
            <a:r>
              <a:rPr lang="en-US" sz="4000">
                <a:solidFill>
                  <a:srgbClr val="011993"/>
                </a:solidFill>
                <a:latin typeface="Cambria"/>
                <a:cs typeface="Cambria"/>
              </a:rPr>
              <a:t>ế</a:t>
            </a:r>
            <a:r>
              <a:rPr sz="4000">
                <a:solidFill>
                  <a:srgbClr val="011993"/>
                </a:solidFill>
                <a:latin typeface="Cambria"/>
                <a:cs typeface="Cambria"/>
              </a:rPr>
              <a:t> đ</a:t>
            </a:r>
            <a:r>
              <a:rPr lang="en-US" sz="4000">
                <a:solidFill>
                  <a:srgbClr val="011993"/>
                </a:solidFill>
                <a:latin typeface="Cambria"/>
                <a:cs typeface="Cambria"/>
              </a:rPr>
              <a:t>ộ</a:t>
            </a:r>
            <a:r>
              <a:rPr sz="4000" dirty="0">
                <a:solidFill>
                  <a:srgbClr val="011993"/>
                </a:solidFill>
                <a:latin typeface="Cambria"/>
                <a:cs typeface="Cambria"/>
              </a:rPr>
              <a:t>	bı̀nh thường</a:t>
            </a:r>
            <a:endParaRPr sz="4000">
              <a:latin typeface="Cambria"/>
              <a:cs typeface="Cambria"/>
            </a:endParaRPr>
          </a:p>
          <a:p>
            <a:pPr marL="1026794" lvl="1" indent="-512445">
              <a:lnSpc>
                <a:spcPct val="100000"/>
              </a:lnSpc>
              <a:spcBef>
                <a:spcPts val="2225"/>
              </a:spcBef>
              <a:buSzPct val="123750"/>
              <a:buFont typeface="Microsoft Sans Serif"/>
              <a:buChar char="‣"/>
              <a:tabLst>
                <a:tab pos="1027430" algn="l"/>
                <a:tab pos="11309350" algn="l"/>
              </a:tabLst>
            </a:pPr>
            <a:r>
              <a:rPr sz="4000">
                <a:solidFill>
                  <a:srgbClr val="011993"/>
                </a:solidFill>
                <a:latin typeface="Cambria"/>
                <a:cs typeface="Cambria"/>
              </a:rPr>
              <a:t>N</a:t>
            </a:r>
            <a:r>
              <a:rPr lang="en-US" sz="4000">
                <a:solidFill>
                  <a:srgbClr val="011993"/>
                </a:solidFill>
                <a:latin typeface="Cambria"/>
                <a:cs typeface="Cambria"/>
              </a:rPr>
              <a:t>ế</a:t>
            </a:r>
            <a:r>
              <a:rPr sz="4000">
                <a:solidFill>
                  <a:srgbClr val="011993"/>
                </a:solidFill>
                <a:latin typeface="Cambria"/>
                <a:cs typeface="Cambria"/>
              </a:rPr>
              <a:t>u </a:t>
            </a:r>
            <a:r>
              <a:rPr sz="4000" dirty="0">
                <a:solidFill>
                  <a:srgbClr val="011993"/>
                </a:solidFill>
                <a:latin typeface="Cambria"/>
                <a:cs typeface="Cambria"/>
              </a:rPr>
              <a:t>phòng ı́t người, trời nóng thı̀ máy </a:t>
            </a:r>
            <a:r>
              <a:rPr sz="4000">
                <a:solidFill>
                  <a:srgbClr val="011993"/>
                </a:solidFill>
                <a:latin typeface="Cambria"/>
                <a:cs typeface="Cambria"/>
              </a:rPr>
              <a:t>ở ch</a:t>
            </a:r>
            <a:r>
              <a:rPr lang="en-US" sz="4000">
                <a:solidFill>
                  <a:srgbClr val="011993"/>
                </a:solidFill>
                <a:latin typeface="Cambria"/>
                <a:cs typeface="Cambria"/>
              </a:rPr>
              <a:t>ế</a:t>
            </a:r>
            <a:r>
              <a:rPr sz="4000">
                <a:solidFill>
                  <a:srgbClr val="011993"/>
                </a:solidFill>
                <a:latin typeface="Cambria"/>
                <a:cs typeface="Cambria"/>
              </a:rPr>
              <a:t> đ</a:t>
            </a:r>
            <a:r>
              <a:rPr lang="en-US" sz="4000">
                <a:solidFill>
                  <a:srgbClr val="011993"/>
                </a:solidFill>
                <a:latin typeface="Cambria"/>
                <a:cs typeface="Cambria"/>
              </a:rPr>
              <a:t>ộ</a:t>
            </a:r>
            <a:r>
              <a:rPr sz="4000" dirty="0">
                <a:solidFill>
                  <a:srgbClr val="011993"/>
                </a:solidFill>
                <a:latin typeface="Cambria"/>
                <a:cs typeface="Cambria"/>
              </a:rPr>
              <a:t>	bı̀nh thường</a:t>
            </a:r>
            <a:endParaRPr sz="4000">
              <a:latin typeface="Cambria"/>
              <a:cs typeface="Cambria"/>
            </a:endParaRPr>
          </a:p>
          <a:p>
            <a:pPr marL="1026794" lvl="1" indent="-512445">
              <a:lnSpc>
                <a:spcPct val="100000"/>
              </a:lnSpc>
              <a:spcBef>
                <a:spcPts val="2225"/>
              </a:spcBef>
              <a:buSzPct val="123750"/>
              <a:buFont typeface="Microsoft Sans Serif"/>
              <a:buChar char="‣"/>
              <a:tabLst>
                <a:tab pos="1027430" algn="l"/>
                <a:tab pos="11170920" algn="l"/>
              </a:tabLst>
            </a:pPr>
            <a:r>
              <a:rPr sz="4000">
                <a:solidFill>
                  <a:srgbClr val="011993"/>
                </a:solidFill>
                <a:latin typeface="Cambria"/>
                <a:cs typeface="Cambria"/>
              </a:rPr>
              <a:t>N</a:t>
            </a:r>
            <a:r>
              <a:rPr lang="en-US" sz="4000">
                <a:solidFill>
                  <a:srgbClr val="011993"/>
                </a:solidFill>
                <a:latin typeface="Cambria"/>
                <a:cs typeface="Cambria"/>
              </a:rPr>
              <a:t>ế</a:t>
            </a:r>
            <a:r>
              <a:rPr sz="4000">
                <a:solidFill>
                  <a:srgbClr val="011993"/>
                </a:solidFill>
                <a:latin typeface="Cambria"/>
                <a:cs typeface="Cambria"/>
              </a:rPr>
              <a:t>u </a:t>
            </a:r>
            <a:r>
              <a:rPr sz="4000" dirty="0">
                <a:solidFill>
                  <a:srgbClr val="011993"/>
                </a:solidFill>
                <a:latin typeface="Cambria"/>
                <a:cs typeface="Cambria"/>
              </a:rPr>
              <a:t>phòng ı́t người, trời lạnh thı̀ máy </a:t>
            </a:r>
            <a:r>
              <a:rPr sz="4000">
                <a:solidFill>
                  <a:srgbClr val="011993"/>
                </a:solidFill>
                <a:latin typeface="Cambria"/>
                <a:cs typeface="Cambria"/>
              </a:rPr>
              <a:t>ở ch</a:t>
            </a:r>
            <a:r>
              <a:rPr lang="en-US" sz="4000">
                <a:solidFill>
                  <a:srgbClr val="011993"/>
                </a:solidFill>
                <a:latin typeface="Cambria"/>
                <a:cs typeface="Cambria"/>
              </a:rPr>
              <a:t>ế</a:t>
            </a:r>
            <a:r>
              <a:rPr sz="4000">
                <a:solidFill>
                  <a:srgbClr val="011993"/>
                </a:solidFill>
                <a:latin typeface="Cambria"/>
                <a:cs typeface="Cambria"/>
              </a:rPr>
              <a:t> đ</a:t>
            </a:r>
            <a:r>
              <a:rPr lang="en-US" sz="4000">
                <a:solidFill>
                  <a:srgbClr val="011993"/>
                </a:solidFill>
                <a:latin typeface="Cambria"/>
                <a:cs typeface="Cambria"/>
              </a:rPr>
              <a:t>ộ</a:t>
            </a:r>
            <a:r>
              <a:rPr sz="4000" dirty="0">
                <a:solidFill>
                  <a:srgbClr val="011993"/>
                </a:solidFill>
                <a:latin typeface="Cambria"/>
                <a:cs typeface="Cambria"/>
              </a:rPr>
              <a:t>	nóng</a:t>
            </a:r>
            <a:endParaRPr sz="4000">
              <a:latin typeface="Cambria"/>
              <a:cs typeface="Cambria"/>
            </a:endParaRPr>
          </a:p>
          <a:p>
            <a:pPr marL="1026794" lvl="1" indent="-512445">
              <a:lnSpc>
                <a:spcPct val="100000"/>
              </a:lnSpc>
              <a:spcBef>
                <a:spcPts val="2225"/>
              </a:spcBef>
              <a:buSzPct val="123750"/>
              <a:buFont typeface="Microsoft Sans Serif"/>
              <a:buChar char="‣"/>
              <a:tabLst>
                <a:tab pos="1027430" algn="l"/>
              </a:tabLst>
            </a:pPr>
            <a:r>
              <a:rPr sz="4000">
                <a:solidFill>
                  <a:srgbClr val="011993"/>
                </a:solidFill>
                <a:latin typeface="Cambria"/>
                <a:cs typeface="Cambria"/>
              </a:rPr>
              <a:t>M</a:t>
            </a:r>
            <a:r>
              <a:rPr lang="en-US" sz="4000">
                <a:solidFill>
                  <a:srgbClr val="011993"/>
                </a:solidFill>
                <a:latin typeface="Cambria"/>
                <a:cs typeface="Cambria"/>
              </a:rPr>
              <a:t>ộ</a:t>
            </a:r>
            <a:r>
              <a:rPr sz="4000">
                <a:solidFill>
                  <a:srgbClr val="011993"/>
                </a:solidFill>
                <a:latin typeface="Cambria"/>
                <a:cs typeface="Cambria"/>
              </a:rPr>
              <a:t>t s</a:t>
            </a:r>
            <a:r>
              <a:rPr lang="en-US" sz="4000">
                <a:solidFill>
                  <a:srgbClr val="011993"/>
                </a:solidFill>
                <a:latin typeface="Cambria"/>
                <a:cs typeface="Cambria"/>
              </a:rPr>
              <a:t>ố</a:t>
            </a:r>
            <a:r>
              <a:rPr sz="4000">
                <a:solidFill>
                  <a:srgbClr val="011993"/>
                </a:solidFill>
                <a:latin typeface="Cambria"/>
                <a:cs typeface="Cambria"/>
              </a:rPr>
              <a:t> ràng bu</a:t>
            </a:r>
            <a:r>
              <a:rPr lang="en-US" sz="4000">
                <a:solidFill>
                  <a:srgbClr val="011993"/>
                </a:solidFill>
                <a:latin typeface="Cambria"/>
                <a:cs typeface="Cambria"/>
              </a:rPr>
              <a:t>ộ</a:t>
            </a:r>
            <a:r>
              <a:rPr sz="4000">
                <a:solidFill>
                  <a:srgbClr val="011993"/>
                </a:solidFill>
                <a:latin typeface="Cambria"/>
                <a:cs typeface="Cambria"/>
              </a:rPr>
              <a:t>c</a:t>
            </a:r>
            <a:r>
              <a:rPr sz="4000" dirty="0">
                <a:solidFill>
                  <a:srgbClr val="011993"/>
                </a:solidFill>
                <a:latin typeface="Cambria"/>
                <a:cs typeface="Cambria"/>
              </a:rPr>
              <a:t>:</a:t>
            </a:r>
            <a:endParaRPr sz="4000">
              <a:latin typeface="Cambria"/>
              <a:cs typeface="Cambria"/>
            </a:endParaRPr>
          </a:p>
          <a:p>
            <a:pPr marL="1017905">
              <a:lnSpc>
                <a:spcPct val="100000"/>
              </a:lnSpc>
              <a:spcBef>
                <a:spcPts val="1275"/>
              </a:spcBef>
              <a:tabLst>
                <a:tab pos="1529080" algn="l"/>
              </a:tabLst>
            </a:pPr>
            <a:r>
              <a:rPr sz="7425" baseline="-3928" dirty="0">
                <a:latin typeface="Cambria"/>
                <a:cs typeface="Cambria"/>
              </a:rPr>
              <a:t>-	</a:t>
            </a:r>
            <a:r>
              <a:rPr sz="4000" dirty="0">
                <a:latin typeface="Cambria"/>
                <a:cs typeface="Cambria"/>
              </a:rPr>
              <a:t>Người = {2,3,5,8,12,17,23}</a:t>
            </a:r>
            <a:endParaRPr sz="4000">
              <a:latin typeface="Cambria"/>
              <a:cs typeface="Cambria"/>
            </a:endParaRPr>
          </a:p>
          <a:p>
            <a:pPr marL="1017905">
              <a:lnSpc>
                <a:spcPct val="100000"/>
              </a:lnSpc>
              <a:spcBef>
                <a:spcPts val="1085"/>
              </a:spcBef>
              <a:tabLst>
                <a:tab pos="1529080" algn="l"/>
                <a:tab pos="3505835" algn="l"/>
              </a:tabLst>
            </a:pPr>
            <a:r>
              <a:rPr sz="7425" baseline="-3928" dirty="0">
                <a:latin typeface="Cambria"/>
                <a:cs typeface="Cambria"/>
              </a:rPr>
              <a:t>-</a:t>
            </a:r>
            <a:r>
              <a:rPr sz="7425" baseline="-3928">
                <a:latin typeface="Cambria"/>
                <a:cs typeface="Cambria"/>
              </a:rPr>
              <a:t>	</a:t>
            </a:r>
            <a:r>
              <a:rPr sz="4000">
                <a:latin typeface="Cambria"/>
                <a:cs typeface="Cambria"/>
              </a:rPr>
              <a:t>Nhi</a:t>
            </a:r>
            <a:r>
              <a:rPr lang="vi-VN" sz="4000">
                <a:latin typeface="Cambria"/>
                <a:cs typeface="Cambria"/>
              </a:rPr>
              <a:t>ệ</a:t>
            </a:r>
            <a:r>
              <a:rPr sz="4000">
                <a:latin typeface="Cambria"/>
                <a:cs typeface="Cambria"/>
              </a:rPr>
              <a:t>t đ</a:t>
            </a:r>
            <a:r>
              <a:rPr lang="en-US" sz="4000">
                <a:latin typeface="Cambria"/>
                <a:cs typeface="Cambria"/>
              </a:rPr>
              <a:t>ộ</a:t>
            </a:r>
            <a:r>
              <a:rPr sz="4000" dirty="0">
                <a:latin typeface="Cambria"/>
                <a:cs typeface="Cambria"/>
              </a:rPr>
              <a:t>	trog phòng và ngoài trời = {15,20,25,30,35,40}</a:t>
            </a:r>
            <a:endParaRPr sz="4000">
              <a:latin typeface="Cambria"/>
              <a:cs typeface="Cambria"/>
            </a:endParaRPr>
          </a:p>
          <a:p>
            <a:pPr marL="1017905">
              <a:lnSpc>
                <a:spcPct val="100000"/>
              </a:lnSpc>
              <a:spcBef>
                <a:spcPts val="1085"/>
              </a:spcBef>
              <a:tabLst>
                <a:tab pos="1529080" algn="l"/>
              </a:tabLst>
            </a:pPr>
            <a:r>
              <a:rPr sz="7425" baseline="-3928" dirty="0">
                <a:latin typeface="Cambria"/>
                <a:cs typeface="Cambria"/>
              </a:rPr>
              <a:t>-	</a:t>
            </a:r>
            <a:r>
              <a:rPr sz="4000">
                <a:latin typeface="Cambria"/>
                <a:cs typeface="Cambria"/>
              </a:rPr>
              <a:t>Mức đi</a:t>
            </a:r>
            <a:r>
              <a:rPr lang="en-US" sz="4000">
                <a:latin typeface="Cambria"/>
                <a:cs typeface="Cambria"/>
              </a:rPr>
              <a:t>ề</a:t>
            </a:r>
            <a:r>
              <a:rPr sz="4000">
                <a:latin typeface="Cambria"/>
                <a:cs typeface="Cambria"/>
              </a:rPr>
              <a:t>u </a:t>
            </a:r>
            <a:r>
              <a:rPr sz="4000" dirty="0">
                <a:latin typeface="Cambria"/>
                <a:cs typeface="Cambria"/>
              </a:rPr>
              <a:t>chı̉nh trên máy = [16,30]</a:t>
            </a:r>
            <a:endParaRPr sz="4000">
              <a:latin typeface="Cambria"/>
              <a:cs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55144" y="5733676"/>
            <a:ext cx="10107692" cy="4974183"/>
          </a:xfrm>
          <a:prstGeom prst="rect">
            <a:avLst/>
          </a:prstGeom>
        </p:spPr>
      </p:pic>
      <p:sp>
        <p:nvSpPr>
          <p:cNvPr id="3" name="object 3"/>
          <p:cNvSpPr txBox="1"/>
          <p:nvPr/>
        </p:nvSpPr>
        <p:spPr>
          <a:xfrm>
            <a:off x="1060052" y="854075"/>
            <a:ext cx="11506598" cy="694421"/>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400" dirty="0">
                <a:latin typeface="Cambria" panose="02040503050406030204" pitchFamily="18" charset="0"/>
                <a:ea typeface="Cambria" panose="02040503050406030204" pitchFamily="18" charset="0"/>
                <a:cs typeface="Cambria"/>
              </a:rPr>
              <a:t>Nguyê</a:t>
            </a:r>
            <a:r>
              <a:rPr sz="4400">
                <a:latin typeface="Cambria" panose="02040503050406030204" pitchFamily="18" charset="0"/>
                <a:ea typeface="Cambria" panose="02040503050406030204" pitchFamily="18" charset="0"/>
                <a:cs typeface="Cambria"/>
              </a:rPr>
              <a:t>n t</a:t>
            </a:r>
            <a:r>
              <a:rPr lang="en-US" sz="4400">
                <a:latin typeface="Cambria" panose="02040503050406030204" pitchFamily="18" charset="0"/>
                <a:ea typeface="Cambria" panose="02040503050406030204" pitchFamily="18" charset="0"/>
                <a:cs typeface="Cambria"/>
              </a:rPr>
              <a:t>ắ</a:t>
            </a:r>
            <a:r>
              <a:rPr sz="4400">
                <a:latin typeface="Cambria" panose="02040503050406030204" pitchFamily="18" charset="0"/>
                <a:ea typeface="Cambria" panose="02040503050406030204" pitchFamily="18" charset="0"/>
                <a:cs typeface="Cambria"/>
              </a:rPr>
              <a:t>c của đi</a:t>
            </a:r>
            <a:r>
              <a:rPr lang="en-US" sz="4400">
                <a:latin typeface="Cambria" panose="02040503050406030204" pitchFamily="18" charset="0"/>
                <a:ea typeface="Cambria" panose="02040503050406030204" pitchFamily="18" charset="0"/>
                <a:cs typeface="Cambria"/>
              </a:rPr>
              <a:t>ề</a:t>
            </a:r>
            <a:r>
              <a:rPr sz="4400">
                <a:latin typeface="Cambria" panose="02040503050406030204" pitchFamily="18" charset="0"/>
                <a:ea typeface="Cambria" panose="02040503050406030204" pitchFamily="18" charset="0"/>
                <a:cs typeface="Cambria"/>
              </a:rPr>
              <a:t>u khi</a:t>
            </a:r>
            <a:r>
              <a:rPr lang="en-US" sz="4400">
                <a:latin typeface="Cambria" panose="02040503050406030204" pitchFamily="18" charset="0"/>
                <a:ea typeface="Cambria" panose="02040503050406030204" pitchFamily="18" charset="0"/>
                <a:cs typeface="Cambria"/>
              </a:rPr>
              <a:t>ể</a:t>
            </a:r>
            <a:r>
              <a:rPr sz="4400">
                <a:latin typeface="Cambria" panose="02040503050406030204" pitchFamily="18" charset="0"/>
                <a:ea typeface="Cambria" panose="02040503050406030204" pitchFamily="18" charset="0"/>
                <a:cs typeface="Cambria"/>
              </a:rPr>
              <a:t>n </a:t>
            </a:r>
            <a:r>
              <a:rPr sz="4400" dirty="0">
                <a:latin typeface="Cambria" panose="02040503050406030204" pitchFamily="18" charset="0"/>
                <a:ea typeface="Cambria" panose="02040503050406030204" pitchFamily="18" charset="0"/>
                <a:cs typeface="Cambria"/>
              </a:rPr>
              <a:t>mờ như hı̀nh</a:t>
            </a:r>
            <a:endParaRPr sz="4400">
              <a:latin typeface="Cambria" panose="02040503050406030204" pitchFamily="18" charset="0"/>
              <a:ea typeface="Cambria" panose="02040503050406030204" pitchFamily="18" charset="0"/>
              <a:cs typeface="Cambria"/>
            </a:endParaRPr>
          </a:p>
        </p:txBody>
      </p:sp>
      <p:sp>
        <p:nvSpPr>
          <p:cNvPr id="4" name="object 4"/>
          <p:cNvSpPr txBox="1"/>
          <p:nvPr/>
        </p:nvSpPr>
        <p:spPr>
          <a:xfrm>
            <a:off x="1060052" y="6190744"/>
            <a:ext cx="7315598" cy="694421"/>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400" dirty="0">
                <a:latin typeface="Cambria" panose="02040503050406030204" pitchFamily="18" charset="0"/>
                <a:ea typeface="Cambria" panose="02040503050406030204" pitchFamily="18" charset="0"/>
                <a:cs typeface="Cambria"/>
              </a:rPr>
              <a:t>Còn bên </a:t>
            </a:r>
            <a:r>
              <a:rPr sz="4400">
                <a:latin typeface="Cambria" panose="02040503050406030204" pitchFamily="18" charset="0"/>
                <a:ea typeface="Cambria" panose="02040503050406030204" pitchFamily="18" charset="0"/>
                <a:cs typeface="Cambria"/>
              </a:rPr>
              <a:t>trong h</a:t>
            </a:r>
            <a:r>
              <a:rPr lang="vi-VN" sz="4400">
                <a:latin typeface="Cambria" panose="02040503050406030204" pitchFamily="18" charset="0"/>
                <a:ea typeface="Cambria" panose="02040503050406030204" pitchFamily="18" charset="0"/>
                <a:cs typeface="Cambria"/>
              </a:rPr>
              <a:t>ệ</a:t>
            </a:r>
            <a:r>
              <a:rPr lang="en-US" sz="440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th</a:t>
            </a:r>
            <a:r>
              <a:rPr lang="en-US" sz="4400">
                <a:latin typeface="Cambria" panose="02040503050406030204" pitchFamily="18" charset="0"/>
                <a:ea typeface="Cambria" panose="02040503050406030204" pitchFamily="18" charset="0"/>
                <a:cs typeface="Cambria"/>
              </a:rPr>
              <a:t>ố</a:t>
            </a:r>
            <a:r>
              <a:rPr sz="4400">
                <a:latin typeface="Cambria" panose="02040503050406030204" pitchFamily="18" charset="0"/>
                <a:ea typeface="Cambria" panose="02040503050406030204" pitchFamily="18" charset="0"/>
                <a:cs typeface="Cambria"/>
              </a:rPr>
              <a:t>ng </a:t>
            </a:r>
            <a:r>
              <a:rPr sz="4400" dirty="0">
                <a:latin typeface="Cambria" panose="02040503050406030204" pitchFamily="18" charset="0"/>
                <a:ea typeface="Cambria" panose="02040503050406030204" pitchFamily="18" charset="0"/>
                <a:cs typeface="Cambria"/>
              </a:rPr>
              <a:t>mờ</a:t>
            </a:r>
            <a:endParaRPr sz="4400">
              <a:latin typeface="Cambria" panose="02040503050406030204" pitchFamily="18" charset="0"/>
              <a:ea typeface="Cambria" panose="02040503050406030204" pitchFamily="18" charset="0"/>
              <a:cs typeface="Cambria"/>
            </a:endParaRPr>
          </a:p>
        </p:txBody>
      </p:sp>
      <p:pic>
        <p:nvPicPr>
          <p:cNvPr id="5" name="object 5"/>
          <p:cNvPicPr/>
          <p:nvPr/>
        </p:nvPicPr>
        <p:blipFill>
          <a:blip r:embed="rId3" cstate="print"/>
          <a:stretch>
            <a:fillRect/>
          </a:stretch>
        </p:blipFill>
        <p:spPr>
          <a:xfrm>
            <a:off x="2574979" y="1938140"/>
            <a:ext cx="14842061" cy="4113832"/>
          </a:xfrm>
          <a:prstGeom prst="rect">
            <a:avLst/>
          </a:prstGeom>
        </p:spPr>
      </p:pic>
      <p:sp>
        <p:nvSpPr>
          <p:cNvPr id="6" name="object 6"/>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latin typeface="Cambria" panose="02040503050406030204" pitchFamily="18" charset="0"/>
                <a:ea typeface="Cambria" panose="02040503050406030204" pitchFamily="18" charset="0"/>
              </a:rPr>
              <a:t>Điều khiển mờ và ứng dụng</a:t>
            </a:r>
            <a:endParaRPr dirty="0">
              <a:latin typeface="Cambria" panose="02040503050406030204" pitchFamily="18" charset="0"/>
              <a:ea typeface="Cambria" panose="02040503050406030204" pitchFamily="18" charset="0"/>
            </a:endParaRPr>
          </a:p>
        </p:txBody>
      </p:sp>
      <p:sp>
        <p:nvSpPr>
          <p:cNvPr id="7" name="object 7"/>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latin typeface="Cambria" panose="02040503050406030204" pitchFamily="18" charset="0"/>
                <a:ea typeface="Cambria" panose="02040503050406030204" pitchFamily="18" charset="0"/>
              </a:rPr>
              <a:t>4</a:t>
            </a:fld>
            <a:endParaRPr dirty="0">
              <a:latin typeface="Cambria" panose="02040503050406030204" pitchFamily="18" charset="0"/>
              <a:ea typeface="Cambria" panose="020405030504060302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5" name="object 5"/>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40</a:t>
            </a:fld>
            <a:endParaRPr dirty="0"/>
          </a:p>
        </p:txBody>
      </p:sp>
      <p:sp>
        <p:nvSpPr>
          <p:cNvPr id="2" name="object 2"/>
          <p:cNvSpPr txBox="1">
            <a:spLocks noGrp="1"/>
          </p:cNvSpPr>
          <p:nvPr>
            <p:ph type="title"/>
          </p:nvPr>
        </p:nvSpPr>
        <p:spPr>
          <a:xfrm>
            <a:off x="1023917" y="549275"/>
            <a:ext cx="1527653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Hiện thực qua thư viện </a:t>
            </a:r>
            <a:r>
              <a:rPr sz="7000" b="1" i="1" dirty="0">
                <a:solidFill>
                  <a:srgbClr val="004D80"/>
                </a:solidFill>
                <a:latin typeface="Cambria"/>
                <a:cs typeface="Cambria"/>
              </a:rPr>
              <a:t>Scikit-Fuzzy</a:t>
            </a:r>
            <a:endParaRPr sz="7000">
              <a:latin typeface="Cambria"/>
              <a:cs typeface="Cambria"/>
            </a:endParaRPr>
          </a:p>
        </p:txBody>
      </p:sp>
      <p:sp>
        <p:nvSpPr>
          <p:cNvPr id="3" name="object 3"/>
          <p:cNvSpPr txBox="1"/>
          <p:nvPr/>
        </p:nvSpPr>
        <p:spPr>
          <a:xfrm>
            <a:off x="679450" y="1844675"/>
            <a:ext cx="19202400" cy="8725466"/>
          </a:xfrm>
          <a:prstGeom prst="rect">
            <a:avLst/>
          </a:prstGeom>
        </p:spPr>
        <p:txBody>
          <a:bodyPr vert="horz" wrap="square" lIns="0" tIns="45720" rIns="0" bIns="0" rtlCol="0">
            <a:spAutoFit/>
          </a:bodyPr>
          <a:lstStyle/>
          <a:p>
            <a:pPr marL="514984" marR="359410" indent="-502920">
              <a:spcBef>
                <a:spcPts val="1200"/>
              </a:spcBef>
              <a:spcAft>
                <a:spcPts val="1200"/>
              </a:spcAft>
              <a:buSzPct val="123529"/>
              <a:buChar char="•"/>
              <a:tabLst>
                <a:tab pos="515620" algn="l"/>
              </a:tabLst>
            </a:pPr>
            <a:r>
              <a:rPr sz="4400" dirty="0">
                <a:latin typeface="Cambria"/>
                <a:cs typeface="Cambria"/>
              </a:rPr>
              <a:t>Trong </a:t>
            </a:r>
            <a:r>
              <a:rPr sz="4400">
                <a:latin typeface="Cambria"/>
                <a:cs typeface="Cambria"/>
              </a:rPr>
              <a:t>thư vi</a:t>
            </a:r>
            <a:r>
              <a:rPr lang="vi-VN" sz="4400">
                <a:latin typeface="Cambria"/>
                <a:cs typeface="Cambria"/>
              </a:rPr>
              <a:t>ệ</a:t>
            </a:r>
            <a:r>
              <a:rPr sz="4400">
                <a:latin typeface="Cambria"/>
                <a:cs typeface="Cambria"/>
              </a:rPr>
              <a:t>c </a:t>
            </a:r>
            <a:r>
              <a:rPr sz="4400" dirty="0">
                <a:latin typeface="Cambria"/>
                <a:cs typeface="Cambria"/>
              </a:rPr>
              <a:t>Scikit-Fuzzy có những </a:t>
            </a:r>
            <a:r>
              <a:rPr sz="4400">
                <a:latin typeface="Cambria"/>
                <a:cs typeface="Cambria"/>
              </a:rPr>
              <a:t>module r</a:t>
            </a:r>
            <a:r>
              <a:rPr lang="en-US" sz="4400">
                <a:latin typeface="Cambria"/>
                <a:cs typeface="Cambria"/>
              </a:rPr>
              <a:t>ấ</a:t>
            </a:r>
            <a:r>
              <a:rPr sz="4400">
                <a:latin typeface="Cambria"/>
                <a:cs typeface="Cambria"/>
              </a:rPr>
              <a:t>t thu</a:t>
            </a:r>
            <a:r>
              <a:rPr lang="en-US" sz="4400">
                <a:latin typeface="Cambria"/>
                <a:cs typeface="Cambria"/>
              </a:rPr>
              <a:t>ậ</a:t>
            </a:r>
            <a:r>
              <a:rPr sz="4400">
                <a:latin typeface="Cambria"/>
                <a:cs typeface="Cambria"/>
              </a:rPr>
              <a:t>n </a:t>
            </a:r>
            <a:r>
              <a:rPr sz="4400" dirty="0">
                <a:latin typeface="Cambria"/>
                <a:cs typeface="Cambria"/>
              </a:rPr>
              <a:t>lợi </a:t>
            </a:r>
            <a:r>
              <a:rPr sz="4400">
                <a:latin typeface="Cambria"/>
                <a:cs typeface="Cambria"/>
              </a:rPr>
              <a:t>cho vi</a:t>
            </a:r>
            <a:r>
              <a:rPr lang="vi-VN" sz="4400">
                <a:latin typeface="Cambria"/>
                <a:cs typeface="Cambria"/>
              </a:rPr>
              <a:t>ệ</a:t>
            </a:r>
            <a:r>
              <a:rPr sz="4400">
                <a:latin typeface="Cambria"/>
                <a:cs typeface="Cambria"/>
              </a:rPr>
              <a:t>c </a:t>
            </a:r>
            <a:r>
              <a:rPr sz="4400" dirty="0">
                <a:latin typeface="Cambria"/>
                <a:cs typeface="Cambria"/>
              </a:rPr>
              <a:t>xử </a:t>
            </a:r>
            <a:r>
              <a:rPr sz="4400">
                <a:latin typeface="Cambria"/>
                <a:cs typeface="Cambria"/>
              </a:rPr>
              <a:t>lý,</a:t>
            </a:r>
            <a:r>
              <a:rPr lang="en-US" sz="4400">
                <a:latin typeface="Cambria"/>
                <a:cs typeface="Cambria"/>
              </a:rPr>
              <a:t> </a:t>
            </a:r>
            <a:r>
              <a:rPr sz="4400">
                <a:latin typeface="Cambria"/>
                <a:cs typeface="Cambria"/>
              </a:rPr>
              <a:t>chúng </a:t>
            </a:r>
            <a:r>
              <a:rPr sz="4400" dirty="0">
                <a:latin typeface="Cambria"/>
                <a:cs typeface="Cambria"/>
              </a:rPr>
              <a:t>ta </a:t>
            </a:r>
            <a:r>
              <a:rPr sz="4400">
                <a:latin typeface="Cambria"/>
                <a:cs typeface="Cambria"/>
              </a:rPr>
              <a:t>chı̉ c</a:t>
            </a:r>
            <a:r>
              <a:rPr lang="en-US" sz="4400">
                <a:latin typeface="Cambria"/>
                <a:cs typeface="Cambria"/>
              </a:rPr>
              <a:t>ầ</a:t>
            </a:r>
            <a:r>
              <a:rPr sz="4400">
                <a:latin typeface="Cambria"/>
                <a:cs typeface="Cambria"/>
              </a:rPr>
              <a:t>n tu</a:t>
            </a:r>
            <a:r>
              <a:rPr lang="en-US" sz="4400">
                <a:latin typeface="Cambria"/>
                <a:cs typeface="Cambria"/>
              </a:rPr>
              <a:t>ầ</a:t>
            </a:r>
            <a:r>
              <a:rPr sz="4400">
                <a:latin typeface="Cambria"/>
                <a:cs typeface="Cambria"/>
              </a:rPr>
              <a:t>n </a:t>
            </a:r>
            <a:r>
              <a:rPr sz="4400" dirty="0">
                <a:latin typeface="Cambria"/>
                <a:cs typeface="Cambria"/>
              </a:rPr>
              <a:t>tự theo các bước sau đây là có </a:t>
            </a:r>
            <a:r>
              <a:rPr sz="4400">
                <a:latin typeface="Cambria"/>
                <a:cs typeface="Cambria"/>
              </a:rPr>
              <a:t>được m</a:t>
            </a:r>
            <a:r>
              <a:rPr lang="en-US" sz="4400">
                <a:latin typeface="Cambria"/>
                <a:cs typeface="Cambria"/>
              </a:rPr>
              <a:t>ộ</a:t>
            </a:r>
            <a:r>
              <a:rPr sz="4400">
                <a:latin typeface="Cambria"/>
                <a:cs typeface="Cambria"/>
              </a:rPr>
              <a:t>t h</a:t>
            </a:r>
            <a:r>
              <a:rPr lang="vi-VN" sz="4400">
                <a:latin typeface="Cambria"/>
                <a:cs typeface="Cambria"/>
              </a:rPr>
              <a:t>ệ</a:t>
            </a:r>
            <a:r>
              <a:rPr sz="4400">
                <a:latin typeface="Cambria"/>
                <a:cs typeface="Cambria"/>
              </a:rPr>
              <a:t>th</a:t>
            </a:r>
            <a:r>
              <a:rPr lang="en-US" sz="4400">
                <a:latin typeface="Cambria"/>
                <a:cs typeface="Cambria"/>
              </a:rPr>
              <a:t>ố</a:t>
            </a:r>
            <a:r>
              <a:rPr sz="4400">
                <a:latin typeface="Cambria"/>
                <a:cs typeface="Cambria"/>
              </a:rPr>
              <a:t>ng</a:t>
            </a:r>
            <a:r>
              <a:rPr lang="en-US" sz="4400">
                <a:latin typeface="Cambria"/>
                <a:cs typeface="Cambria"/>
              </a:rPr>
              <a:t> </a:t>
            </a:r>
            <a:r>
              <a:rPr sz="4400">
                <a:latin typeface="Cambria"/>
                <a:cs typeface="Cambria"/>
              </a:rPr>
              <a:t>hoàn </a:t>
            </a:r>
            <a:r>
              <a:rPr sz="4400" dirty="0">
                <a:latin typeface="Cambria"/>
                <a:cs typeface="Cambria"/>
              </a:rPr>
              <a:t>chı̉nh.</a:t>
            </a:r>
            <a:endParaRPr sz="4400">
              <a:latin typeface="Cambria"/>
              <a:cs typeface="Cambria"/>
            </a:endParaRPr>
          </a:p>
          <a:p>
            <a:pPr marL="1059180" lvl="1" indent="-544830">
              <a:spcBef>
                <a:spcPts val="1200"/>
              </a:spcBef>
              <a:spcAft>
                <a:spcPts val="1200"/>
              </a:spcAft>
              <a:buSzPct val="123529"/>
              <a:buFont typeface="Microsoft Sans Serif"/>
              <a:buChar char="‣"/>
              <a:tabLst>
                <a:tab pos="1059815" algn="l"/>
              </a:tabLst>
            </a:pPr>
            <a:r>
              <a:rPr sz="4400" b="1" dirty="0">
                <a:solidFill>
                  <a:srgbClr val="011993"/>
                </a:solidFill>
                <a:latin typeface="Cambria"/>
                <a:cs typeface="Cambria"/>
              </a:rPr>
              <a:t>Bước 1</a:t>
            </a:r>
            <a:r>
              <a:rPr sz="4400" dirty="0">
                <a:solidFill>
                  <a:srgbClr val="011993"/>
                </a:solidFill>
                <a:latin typeface="Cambria"/>
                <a:cs typeface="Cambria"/>
              </a:rPr>
              <a:t>: Xây dựng không </a:t>
            </a:r>
            <a:r>
              <a:rPr sz="4400">
                <a:solidFill>
                  <a:srgbClr val="011993"/>
                </a:solidFill>
                <a:latin typeface="Cambria"/>
                <a:cs typeface="Cambria"/>
              </a:rPr>
              <a:t>gian n</a:t>
            </a:r>
            <a:r>
              <a:rPr lang="en-US" sz="4400">
                <a:solidFill>
                  <a:srgbClr val="011993"/>
                </a:solidFill>
                <a:latin typeface="Cambria"/>
                <a:cs typeface="Cambria"/>
              </a:rPr>
              <a:t>ề</a:t>
            </a:r>
            <a:r>
              <a:rPr sz="4400">
                <a:solidFill>
                  <a:srgbClr val="011993"/>
                </a:solidFill>
                <a:latin typeface="Cambria"/>
                <a:cs typeface="Cambria"/>
              </a:rPr>
              <a:t>n </a:t>
            </a:r>
            <a:r>
              <a:rPr sz="4400" dirty="0">
                <a:solidFill>
                  <a:srgbClr val="011993"/>
                </a:solidFill>
                <a:latin typeface="Cambria"/>
                <a:cs typeface="Cambria"/>
              </a:rPr>
              <a:t>tương ứng (</a:t>
            </a:r>
            <a:r>
              <a:rPr sz="4400">
                <a:solidFill>
                  <a:srgbClr val="011993"/>
                </a:solidFill>
                <a:latin typeface="Cambria"/>
                <a:cs typeface="Cambria"/>
              </a:rPr>
              <a:t>dùng mảng</a:t>
            </a:r>
            <a:r>
              <a:rPr lang="en-US" sz="4400">
                <a:latin typeface="Cambria"/>
                <a:cs typeface="Cambria"/>
              </a:rPr>
              <a:t> </a:t>
            </a:r>
            <a:r>
              <a:rPr sz="4400" i="1">
                <a:solidFill>
                  <a:srgbClr val="011993"/>
                </a:solidFill>
                <a:latin typeface="Cambria"/>
                <a:cs typeface="Cambria"/>
              </a:rPr>
              <a:t>numpy.array</a:t>
            </a:r>
            <a:r>
              <a:rPr sz="4400">
                <a:solidFill>
                  <a:srgbClr val="011993"/>
                </a:solidFill>
                <a:latin typeface="Cambria"/>
                <a:cs typeface="Cambria"/>
              </a:rPr>
              <a:t>([]) đ</a:t>
            </a:r>
            <a:r>
              <a:rPr lang="en-US" sz="4400">
                <a:solidFill>
                  <a:srgbClr val="011993"/>
                </a:solidFill>
                <a:latin typeface="Cambria"/>
                <a:cs typeface="Cambria"/>
              </a:rPr>
              <a:t>ể</a:t>
            </a:r>
            <a:r>
              <a:rPr sz="4400">
                <a:solidFill>
                  <a:srgbClr val="011993"/>
                </a:solidFill>
                <a:latin typeface="Cambria"/>
                <a:cs typeface="Cambria"/>
              </a:rPr>
              <a:t> lưu trữ).</a:t>
            </a:r>
            <a:endParaRPr sz="4400">
              <a:latin typeface="Cambria"/>
              <a:cs typeface="Cambria"/>
            </a:endParaRPr>
          </a:p>
          <a:p>
            <a:pPr marL="1059180" marR="568325" lvl="1" indent="-544830">
              <a:spcBef>
                <a:spcPts val="1200"/>
              </a:spcBef>
              <a:spcAft>
                <a:spcPts val="1200"/>
              </a:spcAft>
              <a:buSzPct val="123529"/>
              <a:buFont typeface="Microsoft Sans Serif"/>
              <a:buChar char="‣"/>
              <a:tabLst>
                <a:tab pos="1059815" algn="l"/>
              </a:tabLst>
            </a:pPr>
            <a:r>
              <a:rPr sz="4400" b="1">
                <a:solidFill>
                  <a:srgbClr val="011993"/>
                </a:solidFill>
                <a:latin typeface="Cambria"/>
                <a:cs typeface="Cambria"/>
              </a:rPr>
              <a:t>Bước </a:t>
            </a:r>
            <a:r>
              <a:rPr sz="4400" b="1" dirty="0">
                <a:solidFill>
                  <a:srgbClr val="011993"/>
                </a:solidFill>
                <a:latin typeface="Cambria"/>
                <a:cs typeface="Cambria"/>
              </a:rPr>
              <a:t>2</a:t>
            </a:r>
            <a:r>
              <a:rPr sz="4400" dirty="0">
                <a:solidFill>
                  <a:srgbClr val="011993"/>
                </a:solidFill>
                <a:latin typeface="Cambria"/>
                <a:cs typeface="Cambria"/>
              </a:rPr>
              <a:t>: Xác định đâu </a:t>
            </a:r>
            <a:r>
              <a:rPr sz="4400">
                <a:solidFill>
                  <a:srgbClr val="011993"/>
                </a:solidFill>
                <a:latin typeface="Cambria"/>
                <a:cs typeface="Cambria"/>
              </a:rPr>
              <a:t>là </a:t>
            </a:r>
            <a:r>
              <a:rPr lang="vi-VN" sz="4400">
                <a:solidFill>
                  <a:srgbClr val="011993"/>
                </a:solidFill>
                <a:latin typeface="Cambria"/>
                <a:cs typeface="Cambria"/>
              </a:rPr>
              <a:t>tập </a:t>
            </a:r>
            <a:r>
              <a:rPr sz="4400">
                <a:solidFill>
                  <a:srgbClr val="011993"/>
                </a:solidFill>
                <a:latin typeface="Cambria"/>
                <a:cs typeface="Cambria"/>
              </a:rPr>
              <a:t>ti</a:t>
            </a:r>
            <a:r>
              <a:rPr lang="en-US" sz="4400">
                <a:solidFill>
                  <a:srgbClr val="011993"/>
                </a:solidFill>
                <a:latin typeface="Cambria"/>
                <a:cs typeface="Cambria"/>
              </a:rPr>
              <a:t>ề</a:t>
            </a:r>
            <a:r>
              <a:rPr sz="4400">
                <a:solidFill>
                  <a:srgbClr val="011993"/>
                </a:solidFill>
                <a:latin typeface="Cambria"/>
                <a:cs typeface="Cambria"/>
              </a:rPr>
              <a:t>n đ</a:t>
            </a:r>
            <a:r>
              <a:rPr lang="en-US" sz="4400">
                <a:solidFill>
                  <a:srgbClr val="011993"/>
                </a:solidFill>
                <a:latin typeface="Cambria"/>
                <a:cs typeface="Cambria"/>
              </a:rPr>
              <a:t>ề</a:t>
            </a:r>
            <a:r>
              <a:rPr sz="4400">
                <a:solidFill>
                  <a:srgbClr val="011993"/>
                </a:solidFill>
                <a:latin typeface="Cambria"/>
                <a:cs typeface="Cambria"/>
              </a:rPr>
              <a:t> </a:t>
            </a:r>
            <a:r>
              <a:rPr sz="4400" dirty="0">
                <a:solidFill>
                  <a:srgbClr val="011993"/>
                </a:solidFill>
                <a:latin typeface="Cambria"/>
                <a:cs typeface="Cambria"/>
              </a:rPr>
              <a:t>đâu </a:t>
            </a:r>
            <a:r>
              <a:rPr sz="4400">
                <a:solidFill>
                  <a:srgbClr val="011993"/>
                </a:solidFill>
                <a:latin typeface="Cambria"/>
                <a:cs typeface="Cambria"/>
              </a:rPr>
              <a:t>là </a:t>
            </a:r>
            <a:r>
              <a:rPr lang="vi-VN" sz="4400">
                <a:solidFill>
                  <a:srgbClr val="011993"/>
                </a:solidFill>
                <a:latin typeface="Cambria"/>
                <a:cs typeface="Cambria"/>
              </a:rPr>
              <a:t>tập </a:t>
            </a:r>
            <a:r>
              <a:rPr sz="4400">
                <a:solidFill>
                  <a:srgbClr val="011993"/>
                </a:solidFill>
                <a:latin typeface="Cambria"/>
                <a:cs typeface="Cambria"/>
              </a:rPr>
              <a:t>k</a:t>
            </a:r>
            <a:r>
              <a:rPr lang="en-US" sz="4400">
                <a:solidFill>
                  <a:srgbClr val="011993"/>
                </a:solidFill>
                <a:latin typeface="Cambria"/>
                <a:cs typeface="Cambria"/>
              </a:rPr>
              <a:t>ế</a:t>
            </a:r>
            <a:r>
              <a:rPr sz="4400">
                <a:solidFill>
                  <a:srgbClr val="011993"/>
                </a:solidFill>
                <a:latin typeface="Cambria"/>
                <a:cs typeface="Cambria"/>
              </a:rPr>
              <a:t>t lu</a:t>
            </a:r>
            <a:r>
              <a:rPr lang="en-US" sz="4400">
                <a:solidFill>
                  <a:srgbClr val="011993"/>
                </a:solidFill>
                <a:latin typeface="Cambria"/>
                <a:cs typeface="Cambria"/>
              </a:rPr>
              <a:t>ậ</a:t>
            </a:r>
            <a:r>
              <a:rPr sz="4400">
                <a:solidFill>
                  <a:srgbClr val="011993"/>
                </a:solidFill>
                <a:latin typeface="Cambria"/>
                <a:cs typeface="Cambria"/>
              </a:rPr>
              <a:t>n </a:t>
            </a:r>
            <a:r>
              <a:rPr sz="4400" dirty="0">
                <a:solidFill>
                  <a:srgbClr val="011993"/>
                </a:solidFill>
                <a:latin typeface="Cambria"/>
                <a:cs typeface="Cambria"/>
              </a:rPr>
              <a:t>qua </a:t>
            </a:r>
            <a:r>
              <a:rPr sz="4400">
                <a:solidFill>
                  <a:srgbClr val="011993"/>
                </a:solidFill>
                <a:latin typeface="Cambria"/>
                <a:cs typeface="Cambria"/>
              </a:rPr>
              <a:t>hàm trong</a:t>
            </a:r>
            <a:r>
              <a:rPr lang="en-US" sz="4400">
                <a:solidFill>
                  <a:srgbClr val="011993"/>
                </a:solidFill>
                <a:latin typeface="Cambria"/>
                <a:cs typeface="Cambria"/>
              </a:rPr>
              <a:t> </a:t>
            </a:r>
            <a:r>
              <a:rPr sz="4400">
                <a:solidFill>
                  <a:srgbClr val="011993"/>
                </a:solidFill>
                <a:latin typeface="Cambria"/>
                <a:cs typeface="Cambria"/>
              </a:rPr>
              <a:t>module </a:t>
            </a:r>
            <a:r>
              <a:rPr sz="4400" i="1" dirty="0">
                <a:solidFill>
                  <a:srgbClr val="011993"/>
                </a:solidFill>
                <a:latin typeface="Cambria"/>
                <a:cs typeface="Cambria"/>
              </a:rPr>
              <a:t>control</a:t>
            </a:r>
            <a:r>
              <a:rPr sz="4400">
                <a:solidFill>
                  <a:srgbClr val="011993"/>
                </a:solidFill>
                <a:latin typeface="Cambria"/>
                <a:cs typeface="Cambria"/>
              </a:rPr>
              <a:t>: </a:t>
            </a:r>
            <a:endParaRPr lang="en-US" sz="4400">
              <a:solidFill>
                <a:srgbClr val="011993"/>
              </a:solidFill>
              <a:latin typeface="Cambria"/>
              <a:cs typeface="Cambria"/>
            </a:endParaRPr>
          </a:p>
          <a:p>
            <a:pPr marL="514350" marR="568325" lvl="1" algn="ctr">
              <a:spcAft>
                <a:spcPts val="1200"/>
              </a:spcAft>
              <a:buSzPct val="123529"/>
              <a:tabLst>
                <a:tab pos="1059815" algn="l"/>
              </a:tabLst>
            </a:pPr>
            <a:r>
              <a:rPr sz="4400" i="1">
                <a:solidFill>
                  <a:srgbClr val="011993"/>
                </a:solidFill>
                <a:latin typeface="Cambria"/>
                <a:cs typeface="Cambria"/>
              </a:rPr>
              <a:t>fuzzy</a:t>
            </a:r>
            <a:r>
              <a:rPr sz="4400">
                <a:solidFill>
                  <a:srgbClr val="011993"/>
                </a:solidFill>
                <a:latin typeface="Cambria"/>
                <a:cs typeface="Cambria"/>
              </a:rPr>
              <a:t>.</a:t>
            </a:r>
            <a:r>
              <a:rPr sz="4400" i="1">
                <a:solidFill>
                  <a:srgbClr val="011993"/>
                </a:solidFill>
                <a:latin typeface="Cambria"/>
                <a:cs typeface="Cambria"/>
              </a:rPr>
              <a:t>control.Antecendent</a:t>
            </a:r>
            <a:r>
              <a:rPr sz="4400">
                <a:solidFill>
                  <a:srgbClr val="011993"/>
                </a:solidFill>
                <a:latin typeface="Cambria"/>
                <a:cs typeface="Cambria"/>
              </a:rPr>
              <a:t>([],_),</a:t>
            </a:r>
            <a:r>
              <a:rPr lang="en-US" sz="4400">
                <a:solidFill>
                  <a:srgbClr val="011993"/>
                </a:solidFill>
                <a:latin typeface="Cambria"/>
                <a:cs typeface="Cambria"/>
              </a:rPr>
              <a:t> </a:t>
            </a:r>
            <a:r>
              <a:rPr sz="4400" i="1">
                <a:solidFill>
                  <a:srgbClr val="011993"/>
                </a:solidFill>
                <a:latin typeface="Cambria"/>
                <a:cs typeface="Cambria"/>
              </a:rPr>
              <a:t>fuzzy</a:t>
            </a:r>
            <a:r>
              <a:rPr sz="4400">
                <a:solidFill>
                  <a:srgbClr val="011993"/>
                </a:solidFill>
                <a:latin typeface="Cambria"/>
                <a:cs typeface="Cambria"/>
              </a:rPr>
              <a:t>.</a:t>
            </a:r>
            <a:r>
              <a:rPr sz="4400" i="1">
                <a:solidFill>
                  <a:srgbClr val="011993"/>
                </a:solidFill>
                <a:latin typeface="Cambria"/>
                <a:cs typeface="Cambria"/>
              </a:rPr>
              <a:t>control.Consequent</a:t>
            </a:r>
            <a:r>
              <a:rPr sz="4400" dirty="0">
                <a:solidFill>
                  <a:srgbClr val="011993"/>
                </a:solidFill>
                <a:latin typeface="Cambria"/>
                <a:cs typeface="Cambria"/>
              </a:rPr>
              <a:t>([],_)</a:t>
            </a:r>
            <a:endParaRPr sz="4400">
              <a:latin typeface="Cambria"/>
              <a:cs typeface="Cambria"/>
            </a:endParaRPr>
          </a:p>
          <a:p>
            <a:pPr marL="1059180" marR="5080" lvl="1" indent="-544830">
              <a:spcBef>
                <a:spcPts val="1200"/>
              </a:spcBef>
              <a:spcAft>
                <a:spcPts val="1200"/>
              </a:spcAft>
              <a:buSzPct val="123529"/>
              <a:buFont typeface="Microsoft Sans Serif"/>
              <a:buChar char="‣"/>
              <a:tabLst>
                <a:tab pos="1059815" algn="l"/>
              </a:tabLst>
            </a:pPr>
            <a:r>
              <a:rPr sz="4400" b="1" dirty="0">
                <a:solidFill>
                  <a:srgbClr val="011993"/>
                </a:solidFill>
                <a:latin typeface="Cambria"/>
                <a:cs typeface="Cambria"/>
              </a:rPr>
              <a:t>Bước 3</a:t>
            </a:r>
            <a:r>
              <a:rPr sz="4400" dirty="0">
                <a:solidFill>
                  <a:srgbClr val="011993"/>
                </a:solidFill>
                <a:latin typeface="Cambria"/>
                <a:cs typeface="Cambria"/>
              </a:rPr>
              <a:t>: </a:t>
            </a:r>
            <a:r>
              <a:rPr sz="4400">
                <a:solidFill>
                  <a:srgbClr val="011993"/>
                </a:solidFill>
                <a:latin typeface="Cambria"/>
                <a:cs typeface="Cambria"/>
              </a:rPr>
              <a:t>Có th</a:t>
            </a:r>
            <a:r>
              <a:rPr lang="en-US" sz="4400">
                <a:solidFill>
                  <a:srgbClr val="011993"/>
                </a:solidFill>
                <a:latin typeface="Cambria"/>
                <a:cs typeface="Cambria"/>
              </a:rPr>
              <a:t>ể</a:t>
            </a:r>
            <a:r>
              <a:rPr sz="4400">
                <a:solidFill>
                  <a:srgbClr val="011993"/>
                </a:solidFill>
                <a:latin typeface="Cambria"/>
                <a:cs typeface="Cambria"/>
              </a:rPr>
              <a:t> </a:t>
            </a:r>
            <a:r>
              <a:rPr sz="4400" dirty="0">
                <a:solidFill>
                  <a:srgbClr val="011993"/>
                </a:solidFill>
                <a:latin typeface="Cambria"/>
                <a:cs typeface="Cambria"/>
              </a:rPr>
              <a:t>dùng </a:t>
            </a:r>
            <a:r>
              <a:rPr sz="4400" i="1" dirty="0">
                <a:solidFill>
                  <a:srgbClr val="011993"/>
                </a:solidFill>
                <a:latin typeface="Cambria"/>
                <a:cs typeface="Cambria"/>
              </a:rPr>
              <a:t>numpy.arange</a:t>
            </a:r>
            <a:r>
              <a:rPr sz="4400" dirty="0">
                <a:solidFill>
                  <a:srgbClr val="011993"/>
                </a:solidFill>
                <a:latin typeface="Cambria"/>
                <a:cs typeface="Cambria"/>
              </a:rPr>
              <a:t>(_,_,_) hay </a:t>
            </a:r>
            <a:r>
              <a:rPr sz="4400" i="1" dirty="0">
                <a:solidFill>
                  <a:srgbClr val="011993"/>
                </a:solidFill>
                <a:latin typeface="Cambria"/>
                <a:cs typeface="Cambria"/>
              </a:rPr>
              <a:t>numpy.array</a:t>
            </a:r>
            <a:r>
              <a:rPr sz="4400">
                <a:solidFill>
                  <a:srgbClr val="011993"/>
                </a:solidFill>
                <a:latin typeface="Cambria"/>
                <a:cs typeface="Cambria"/>
              </a:rPr>
              <a:t>([]) đ</a:t>
            </a:r>
            <a:r>
              <a:rPr lang="en-US" sz="4400">
                <a:solidFill>
                  <a:srgbClr val="011993"/>
                </a:solidFill>
                <a:latin typeface="Cambria"/>
                <a:cs typeface="Cambria"/>
              </a:rPr>
              <a:t>ể</a:t>
            </a:r>
            <a:r>
              <a:rPr sz="4400">
                <a:solidFill>
                  <a:srgbClr val="011993"/>
                </a:solidFill>
                <a:latin typeface="Cambria"/>
                <a:cs typeface="Cambria"/>
              </a:rPr>
              <a:t> tạo </a:t>
            </a:r>
            <a:r>
              <a:rPr lang="vi-VN" sz="4400">
                <a:solidFill>
                  <a:srgbClr val="011993"/>
                </a:solidFill>
                <a:latin typeface="Cambria"/>
                <a:cs typeface="Cambria"/>
              </a:rPr>
              <a:t>tập </a:t>
            </a:r>
            <a:r>
              <a:rPr sz="4400">
                <a:solidFill>
                  <a:srgbClr val="011993"/>
                </a:solidFill>
                <a:latin typeface="Cambria"/>
                <a:cs typeface="Cambria"/>
              </a:rPr>
              <a:t>mờ, ho</a:t>
            </a:r>
            <a:r>
              <a:rPr lang="en-US" sz="4400">
                <a:solidFill>
                  <a:srgbClr val="011993"/>
                </a:solidFill>
                <a:latin typeface="Cambria"/>
                <a:cs typeface="Cambria"/>
              </a:rPr>
              <a:t>ặ</a:t>
            </a:r>
            <a:r>
              <a:rPr sz="4400">
                <a:solidFill>
                  <a:srgbClr val="011993"/>
                </a:solidFill>
                <a:latin typeface="Cambria"/>
                <a:cs typeface="Cambria"/>
              </a:rPr>
              <a:t>c dùng m</a:t>
            </a:r>
            <a:r>
              <a:rPr lang="en-US" sz="4400">
                <a:solidFill>
                  <a:srgbClr val="011993"/>
                </a:solidFill>
                <a:latin typeface="Cambria"/>
                <a:cs typeface="Cambria"/>
              </a:rPr>
              <a:t>ộ</a:t>
            </a:r>
            <a:r>
              <a:rPr sz="4400">
                <a:solidFill>
                  <a:srgbClr val="011993"/>
                </a:solidFill>
                <a:latin typeface="Cambria"/>
                <a:cs typeface="Cambria"/>
              </a:rPr>
              <a:t>t </a:t>
            </a:r>
            <a:r>
              <a:rPr sz="4400" dirty="0">
                <a:solidFill>
                  <a:srgbClr val="011993"/>
                </a:solidFill>
                <a:latin typeface="Cambria"/>
                <a:cs typeface="Cambria"/>
              </a:rPr>
              <a:t>trong các hàm thành viê</a:t>
            </a:r>
            <a:r>
              <a:rPr sz="4400">
                <a:solidFill>
                  <a:srgbClr val="011993"/>
                </a:solidFill>
                <a:latin typeface="Cambria"/>
                <a:cs typeface="Cambria"/>
              </a:rPr>
              <a:t>n như</a:t>
            </a:r>
            <a:r>
              <a:rPr lang="en-US" sz="4400">
                <a:solidFill>
                  <a:srgbClr val="011993"/>
                </a:solidFill>
                <a:latin typeface="Cambria"/>
                <a:cs typeface="Cambria"/>
              </a:rPr>
              <a:t>: </a:t>
            </a:r>
            <a:r>
              <a:rPr sz="4400" i="1">
                <a:solidFill>
                  <a:srgbClr val="011993"/>
                </a:solidFill>
                <a:latin typeface="Cambria"/>
                <a:cs typeface="Cambria"/>
              </a:rPr>
              <a:t>fuzzy.trimf</a:t>
            </a:r>
            <a:r>
              <a:rPr sz="4400">
                <a:solidFill>
                  <a:srgbClr val="011993"/>
                </a:solidFill>
                <a:latin typeface="Cambria"/>
                <a:cs typeface="Cambria"/>
              </a:rPr>
              <a:t>([],[]),</a:t>
            </a:r>
            <a:r>
              <a:rPr lang="en-US" sz="4400">
                <a:solidFill>
                  <a:srgbClr val="011993"/>
                </a:solidFill>
                <a:latin typeface="Cambria"/>
                <a:cs typeface="Cambria"/>
              </a:rPr>
              <a:t> </a:t>
            </a:r>
            <a:r>
              <a:rPr sz="4400" i="1">
                <a:solidFill>
                  <a:srgbClr val="011993"/>
                </a:solidFill>
                <a:latin typeface="Cambria"/>
                <a:cs typeface="Cambria"/>
              </a:rPr>
              <a:t>fuzzy.trapmf</a:t>
            </a:r>
            <a:r>
              <a:rPr sz="4400" dirty="0">
                <a:solidFill>
                  <a:srgbClr val="011993"/>
                </a:solidFill>
                <a:latin typeface="Cambria"/>
                <a:cs typeface="Cambria"/>
              </a:rPr>
              <a:t>([],[]), </a:t>
            </a:r>
            <a:r>
              <a:rPr sz="4400" i="1" dirty="0">
                <a:solidFill>
                  <a:srgbClr val="011993"/>
                </a:solidFill>
                <a:latin typeface="Cambria"/>
                <a:cs typeface="Cambria"/>
              </a:rPr>
              <a:t>fuzzy.gbellmf</a:t>
            </a:r>
            <a:r>
              <a:rPr sz="4400" dirty="0">
                <a:solidFill>
                  <a:srgbClr val="011993"/>
                </a:solidFill>
                <a:latin typeface="Cambria"/>
                <a:cs typeface="Cambria"/>
              </a:rPr>
              <a:t>([],[]), v.v...</a:t>
            </a:r>
            <a:endParaRPr sz="4400">
              <a:latin typeface="Cambria"/>
              <a:cs typeface="Cambri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41</a:t>
            </a:fld>
            <a:endParaRPr spc="15" dirty="0"/>
          </a:p>
        </p:txBody>
      </p:sp>
      <p:sp>
        <p:nvSpPr>
          <p:cNvPr id="2" name="object 2"/>
          <p:cNvSpPr txBox="1"/>
          <p:nvPr/>
        </p:nvSpPr>
        <p:spPr>
          <a:xfrm>
            <a:off x="1060450" y="1539875"/>
            <a:ext cx="18516600" cy="6254276"/>
          </a:xfrm>
          <a:prstGeom prst="rect">
            <a:avLst/>
          </a:prstGeom>
        </p:spPr>
        <p:txBody>
          <a:bodyPr vert="horz" wrap="square" lIns="0" tIns="158750" rIns="0" bIns="0" rtlCol="0">
            <a:spAutoFit/>
          </a:bodyPr>
          <a:lstStyle/>
          <a:p>
            <a:pPr marL="583565" indent="-571500">
              <a:lnSpc>
                <a:spcPct val="150000"/>
              </a:lnSpc>
              <a:buSzPct val="80000"/>
              <a:buFont typeface="Wingdings" panose="05000000000000000000" pitchFamily="2" charset="2"/>
              <a:buChar char="§"/>
              <a:tabLst>
                <a:tab pos="557530" algn="l"/>
              </a:tabLst>
            </a:pPr>
            <a:r>
              <a:rPr sz="4400" b="1" dirty="0">
                <a:solidFill>
                  <a:srgbClr val="011993"/>
                </a:solidFill>
                <a:latin typeface="Cambria"/>
                <a:cs typeface="Cambria"/>
              </a:rPr>
              <a:t>Bước 4</a:t>
            </a:r>
            <a:r>
              <a:rPr sz="4400" dirty="0">
                <a:solidFill>
                  <a:srgbClr val="011993"/>
                </a:solidFill>
                <a:latin typeface="Cambria"/>
                <a:cs typeface="Cambria"/>
              </a:rPr>
              <a:t>: </a:t>
            </a:r>
            <a:r>
              <a:rPr sz="4400">
                <a:solidFill>
                  <a:srgbClr val="011993"/>
                </a:solidFill>
                <a:latin typeface="Cambria"/>
                <a:cs typeface="Cambria"/>
              </a:rPr>
              <a:t>Dùng đ</a:t>
            </a:r>
            <a:r>
              <a:rPr lang="en-US" sz="4400">
                <a:solidFill>
                  <a:srgbClr val="011993"/>
                </a:solidFill>
                <a:latin typeface="Cambria"/>
                <a:cs typeface="Cambria"/>
              </a:rPr>
              <a:t>ể</a:t>
            </a:r>
            <a:r>
              <a:rPr sz="4400">
                <a:solidFill>
                  <a:srgbClr val="011993"/>
                </a:solidFill>
                <a:latin typeface="Cambria"/>
                <a:cs typeface="Cambria"/>
              </a:rPr>
              <a:t> </a:t>
            </a:r>
            <a:r>
              <a:rPr sz="4400" dirty="0">
                <a:solidFill>
                  <a:srgbClr val="011993"/>
                </a:solidFill>
                <a:latin typeface="Cambria"/>
                <a:cs typeface="Cambria"/>
              </a:rPr>
              <a:t>đưa </a:t>
            </a:r>
            <a:r>
              <a:rPr sz="4400">
                <a:solidFill>
                  <a:srgbClr val="011993"/>
                </a:solidFill>
                <a:latin typeface="Cambria"/>
                <a:cs typeface="Cambria"/>
              </a:rPr>
              <a:t>các lu</a:t>
            </a:r>
            <a:r>
              <a:rPr lang="en-US" sz="4400">
                <a:solidFill>
                  <a:srgbClr val="011993"/>
                </a:solidFill>
                <a:latin typeface="Cambria"/>
                <a:cs typeface="Cambria"/>
              </a:rPr>
              <a:t>ậ</a:t>
            </a:r>
            <a:r>
              <a:rPr sz="4400">
                <a:solidFill>
                  <a:srgbClr val="011993"/>
                </a:solidFill>
                <a:latin typeface="Cambria"/>
                <a:cs typeface="Cambria"/>
              </a:rPr>
              <a:t>t </a:t>
            </a:r>
            <a:r>
              <a:rPr sz="4400" i="1" dirty="0">
                <a:solidFill>
                  <a:srgbClr val="011993"/>
                </a:solidFill>
                <a:latin typeface="Cambria"/>
                <a:cs typeface="Cambria"/>
              </a:rPr>
              <a:t>rules </a:t>
            </a:r>
            <a:r>
              <a:rPr sz="4400">
                <a:solidFill>
                  <a:srgbClr val="011993"/>
                </a:solidFill>
                <a:latin typeface="Cambria"/>
                <a:cs typeface="Cambria"/>
              </a:rPr>
              <a:t>vào b</a:t>
            </a:r>
            <a:r>
              <a:rPr lang="en-US" sz="4400">
                <a:solidFill>
                  <a:srgbClr val="011993"/>
                </a:solidFill>
                <a:latin typeface="Cambria"/>
                <a:cs typeface="Cambria"/>
              </a:rPr>
              <a:t>ằ</a:t>
            </a:r>
            <a:r>
              <a:rPr sz="4400">
                <a:solidFill>
                  <a:srgbClr val="011993"/>
                </a:solidFill>
                <a:latin typeface="Cambria"/>
                <a:cs typeface="Cambria"/>
              </a:rPr>
              <a:t>ng </a:t>
            </a:r>
            <a:r>
              <a:rPr sz="4400" i="1" dirty="0">
                <a:solidFill>
                  <a:srgbClr val="011993"/>
                </a:solidFill>
                <a:latin typeface="Cambria"/>
                <a:cs typeface="Cambria"/>
              </a:rPr>
              <a:t>fuzzy.control.Rule</a:t>
            </a:r>
            <a:r>
              <a:rPr sz="4400" dirty="0">
                <a:solidFill>
                  <a:srgbClr val="011993"/>
                </a:solidFill>
                <a:latin typeface="Cambria"/>
                <a:cs typeface="Cambria"/>
              </a:rPr>
              <a:t>(.,.)</a:t>
            </a:r>
            <a:endParaRPr sz="4400">
              <a:latin typeface="Cambria"/>
              <a:cs typeface="Cambria"/>
            </a:endParaRPr>
          </a:p>
          <a:p>
            <a:pPr marL="583565" indent="-571500">
              <a:lnSpc>
                <a:spcPct val="150000"/>
              </a:lnSpc>
              <a:buSzPct val="80000"/>
              <a:buFont typeface="Wingdings" panose="05000000000000000000" pitchFamily="2" charset="2"/>
              <a:buChar char="§"/>
              <a:tabLst>
                <a:tab pos="557530" algn="l"/>
              </a:tabLst>
            </a:pPr>
            <a:r>
              <a:rPr sz="4400" b="1" dirty="0">
                <a:solidFill>
                  <a:srgbClr val="011993"/>
                </a:solidFill>
                <a:latin typeface="Cambria"/>
                <a:cs typeface="Cambria"/>
              </a:rPr>
              <a:t>Bước 5</a:t>
            </a:r>
            <a:r>
              <a:rPr sz="4400" dirty="0">
                <a:solidFill>
                  <a:srgbClr val="011993"/>
                </a:solidFill>
                <a:latin typeface="Cambria"/>
                <a:cs typeface="Cambria"/>
              </a:rPr>
              <a:t>: Tạo mô hı̀nh (</a:t>
            </a:r>
            <a:r>
              <a:rPr sz="4400" i="1" dirty="0">
                <a:solidFill>
                  <a:srgbClr val="011993"/>
                </a:solidFill>
                <a:latin typeface="Cambria"/>
                <a:cs typeface="Cambria"/>
              </a:rPr>
              <a:t>model</a:t>
            </a:r>
            <a:r>
              <a:rPr sz="4400" dirty="0">
                <a:solidFill>
                  <a:srgbClr val="011993"/>
                </a:solidFill>
                <a:latin typeface="Cambria"/>
                <a:cs typeface="Cambria"/>
              </a:rPr>
              <a:t>) </a:t>
            </a:r>
            <a:r>
              <a:rPr sz="4400">
                <a:solidFill>
                  <a:srgbClr val="011993"/>
                </a:solidFill>
                <a:latin typeface="Cambria"/>
                <a:cs typeface="Cambria"/>
              </a:rPr>
              <a:t>suy di</a:t>
            </a:r>
            <a:r>
              <a:rPr lang="en-US" sz="4400">
                <a:solidFill>
                  <a:srgbClr val="011993"/>
                </a:solidFill>
                <a:latin typeface="Cambria"/>
                <a:cs typeface="Cambria"/>
              </a:rPr>
              <a:t>ễ</a:t>
            </a:r>
            <a:r>
              <a:rPr sz="4400">
                <a:solidFill>
                  <a:srgbClr val="011993"/>
                </a:solidFill>
                <a:latin typeface="Cambria"/>
                <a:cs typeface="Cambria"/>
              </a:rPr>
              <a:t>n </a:t>
            </a:r>
            <a:r>
              <a:rPr sz="4400" dirty="0">
                <a:solidFill>
                  <a:srgbClr val="011993"/>
                </a:solidFill>
                <a:latin typeface="Cambria"/>
                <a:cs typeface="Cambria"/>
              </a:rPr>
              <a:t>với</a:t>
            </a:r>
            <a:endParaRPr sz="4400">
              <a:latin typeface="Cambria"/>
              <a:cs typeface="Cambria"/>
            </a:endParaRPr>
          </a:p>
          <a:p>
            <a:pPr marL="556895">
              <a:lnSpc>
                <a:spcPct val="150000"/>
              </a:lnSpc>
              <a:buSzPct val="80000"/>
            </a:pPr>
            <a:r>
              <a:rPr sz="4400" i="1">
                <a:solidFill>
                  <a:srgbClr val="011993"/>
                </a:solidFill>
                <a:latin typeface="Cambria"/>
                <a:cs typeface="Cambria"/>
              </a:rPr>
              <a:t>fuzzy.control.ControlSystemSimul</a:t>
            </a:r>
            <a:r>
              <a:rPr lang="en-US" sz="4400" i="1">
                <a:solidFill>
                  <a:srgbClr val="011993"/>
                </a:solidFill>
                <a:latin typeface="Cambria"/>
                <a:cs typeface="Cambria"/>
              </a:rPr>
              <a:t>at</a:t>
            </a:r>
            <a:r>
              <a:rPr sz="4400" i="1">
                <a:solidFill>
                  <a:srgbClr val="011993"/>
                </a:solidFill>
                <a:latin typeface="Cambria"/>
                <a:cs typeface="Cambria"/>
              </a:rPr>
              <a:t>ion</a:t>
            </a:r>
            <a:r>
              <a:rPr sz="4400">
                <a:solidFill>
                  <a:srgbClr val="011993"/>
                </a:solidFill>
                <a:latin typeface="Cambria"/>
                <a:cs typeface="Cambria"/>
              </a:rPr>
              <a:t>(</a:t>
            </a:r>
            <a:r>
              <a:rPr sz="4400" i="1">
                <a:solidFill>
                  <a:srgbClr val="011993"/>
                </a:solidFill>
                <a:latin typeface="Cambria"/>
                <a:cs typeface="Cambria"/>
              </a:rPr>
              <a:t>fuzzy.control.ControlSystem</a:t>
            </a:r>
            <a:r>
              <a:rPr sz="4400">
                <a:solidFill>
                  <a:srgbClr val="011993"/>
                </a:solidFill>
                <a:latin typeface="Cambria"/>
                <a:cs typeface="Cambria"/>
              </a:rPr>
              <a:t>(</a:t>
            </a:r>
            <a:r>
              <a:rPr sz="4400" i="1">
                <a:solidFill>
                  <a:srgbClr val="011993"/>
                </a:solidFill>
                <a:latin typeface="Cambria"/>
                <a:cs typeface="Cambria"/>
              </a:rPr>
              <a:t>rules</a:t>
            </a:r>
            <a:r>
              <a:rPr sz="4400" dirty="0">
                <a:solidFill>
                  <a:srgbClr val="011993"/>
                </a:solidFill>
                <a:latin typeface="Cambria"/>
                <a:cs typeface="Cambria"/>
              </a:rPr>
              <a:t>))</a:t>
            </a:r>
            <a:endParaRPr sz="4400">
              <a:latin typeface="Cambria"/>
              <a:cs typeface="Cambria"/>
            </a:endParaRPr>
          </a:p>
          <a:p>
            <a:pPr marL="583565" marR="762000" indent="-571500">
              <a:lnSpc>
                <a:spcPct val="150000"/>
              </a:lnSpc>
              <a:buSzPct val="80000"/>
              <a:buFont typeface="Wingdings" panose="05000000000000000000" pitchFamily="2" charset="2"/>
              <a:buChar char="§"/>
              <a:tabLst>
                <a:tab pos="557530" algn="l"/>
              </a:tabLst>
            </a:pPr>
            <a:r>
              <a:rPr sz="4400" b="1" dirty="0">
                <a:solidFill>
                  <a:srgbClr val="011993"/>
                </a:solidFill>
                <a:latin typeface="Cambria"/>
                <a:cs typeface="Cambria"/>
              </a:rPr>
              <a:t>Bước 6</a:t>
            </a:r>
            <a:r>
              <a:rPr sz="4400">
                <a:solidFill>
                  <a:srgbClr val="011993"/>
                </a:solidFill>
                <a:latin typeface="Cambria"/>
                <a:cs typeface="Cambria"/>
              </a:rPr>
              <a:t>: Nh</a:t>
            </a:r>
            <a:r>
              <a:rPr lang="en-US" sz="4400">
                <a:solidFill>
                  <a:srgbClr val="011993"/>
                </a:solidFill>
                <a:latin typeface="Cambria"/>
                <a:cs typeface="Cambria"/>
              </a:rPr>
              <a:t>ậ</a:t>
            </a:r>
            <a:r>
              <a:rPr sz="4400">
                <a:solidFill>
                  <a:srgbClr val="011993"/>
                </a:solidFill>
                <a:latin typeface="Cambria"/>
                <a:cs typeface="Cambria"/>
              </a:rPr>
              <a:t>p dữ li</a:t>
            </a:r>
            <a:r>
              <a:rPr lang="vi-VN" sz="4400">
                <a:solidFill>
                  <a:srgbClr val="011993"/>
                </a:solidFill>
                <a:latin typeface="Cambria"/>
                <a:cs typeface="Cambria"/>
              </a:rPr>
              <a:t>ệ</a:t>
            </a:r>
            <a:r>
              <a:rPr sz="4400">
                <a:solidFill>
                  <a:srgbClr val="011993"/>
                </a:solidFill>
                <a:latin typeface="Cambria"/>
                <a:cs typeface="Cambria"/>
              </a:rPr>
              <a:t>u </a:t>
            </a:r>
            <a:r>
              <a:rPr sz="4400" dirty="0">
                <a:solidFill>
                  <a:srgbClr val="011993"/>
                </a:solidFill>
                <a:latin typeface="Cambria"/>
                <a:cs typeface="Cambria"/>
              </a:rPr>
              <a:t>như là </a:t>
            </a:r>
            <a:r>
              <a:rPr sz="4400">
                <a:solidFill>
                  <a:srgbClr val="011993"/>
                </a:solidFill>
                <a:latin typeface="Cambria"/>
                <a:cs typeface="Cambria"/>
              </a:rPr>
              <a:t>sự ki</a:t>
            </a:r>
            <a:r>
              <a:rPr lang="vi-VN" sz="4400">
                <a:solidFill>
                  <a:srgbClr val="011993"/>
                </a:solidFill>
                <a:latin typeface="Cambria"/>
                <a:cs typeface="Cambria"/>
              </a:rPr>
              <a:t>ệ</a:t>
            </a:r>
            <a:r>
              <a:rPr sz="4400">
                <a:solidFill>
                  <a:srgbClr val="011993"/>
                </a:solidFill>
                <a:latin typeface="Cambria"/>
                <a:cs typeface="Cambria"/>
              </a:rPr>
              <a:t>n c</a:t>
            </a:r>
            <a:r>
              <a:rPr lang="en-US" sz="4400">
                <a:solidFill>
                  <a:srgbClr val="011993"/>
                </a:solidFill>
                <a:latin typeface="Cambria"/>
                <a:cs typeface="Cambria"/>
              </a:rPr>
              <a:t>ầ</a:t>
            </a:r>
            <a:r>
              <a:rPr sz="4400">
                <a:solidFill>
                  <a:srgbClr val="011993"/>
                </a:solidFill>
                <a:latin typeface="Cambria"/>
                <a:cs typeface="Cambria"/>
              </a:rPr>
              <a:t>n </a:t>
            </a:r>
            <a:r>
              <a:rPr sz="4400" dirty="0">
                <a:solidFill>
                  <a:srgbClr val="011993"/>
                </a:solidFill>
                <a:latin typeface="Cambria"/>
                <a:cs typeface="Cambria"/>
              </a:rPr>
              <a:t>suy đoán thông </a:t>
            </a:r>
            <a:r>
              <a:rPr sz="4400">
                <a:solidFill>
                  <a:srgbClr val="011993"/>
                </a:solidFill>
                <a:latin typeface="Cambria"/>
                <a:cs typeface="Cambria"/>
              </a:rPr>
              <a:t>qua phương</a:t>
            </a:r>
            <a:r>
              <a:rPr lang="en-US" sz="4400">
                <a:solidFill>
                  <a:srgbClr val="011993"/>
                </a:solidFill>
                <a:latin typeface="Cambria"/>
                <a:cs typeface="Cambria"/>
              </a:rPr>
              <a:t> </a:t>
            </a:r>
            <a:r>
              <a:rPr sz="4400">
                <a:solidFill>
                  <a:srgbClr val="011993"/>
                </a:solidFill>
                <a:latin typeface="Cambria"/>
                <a:cs typeface="Cambria"/>
              </a:rPr>
              <a:t>thức </a:t>
            </a:r>
            <a:r>
              <a:rPr sz="4400" i="1" dirty="0">
                <a:solidFill>
                  <a:srgbClr val="011993"/>
                </a:solidFill>
                <a:latin typeface="Cambria"/>
                <a:cs typeface="Cambria"/>
              </a:rPr>
              <a:t>input</a:t>
            </a:r>
            <a:r>
              <a:rPr sz="4400" dirty="0">
                <a:solidFill>
                  <a:srgbClr val="011993"/>
                </a:solidFill>
                <a:latin typeface="Cambria"/>
                <a:cs typeface="Cambria"/>
              </a:rPr>
              <a:t>() từ </a:t>
            </a:r>
            <a:r>
              <a:rPr sz="4400" i="1" dirty="0">
                <a:solidFill>
                  <a:srgbClr val="011993"/>
                </a:solidFill>
                <a:latin typeface="Cambria"/>
                <a:cs typeface="Cambria"/>
              </a:rPr>
              <a:t>model </a:t>
            </a:r>
            <a:r>
              <a:rPr sz="4400" dirty="0">
                <a:solidFill>
                  <a:srgbClr val="011993"/>
                </a:solidFill>
                <a:latin typeface="Cambria"/>
                <a:cs typeface="Cambria"/>
              </a:rPr>
              <a:t>ở trên</a:t>
            </a:r>
            <a:r>
              <a:rPr sz="4400">
                <a:solidFill>
                  <a:srgbClr val="011993"/>
                </a:solidFill>
                <a:latin typeface="Cambria"/>
                <a:cs typeface="Cambria"/>
              </a:rPr>
              <a:t>, r</a:t>
            </a:r>
            <a:r>
              <a:rPr lang="en-US" sz="4400">
                <a:solidFill>
                  <a:srgbClr val="011993"/>
                </a:solidFill>
                <a:latin typeface="Cambria"/>
                <a:cs typeface="Cambria"/>
              </a:rPr>
              <a:t>ồ</a:t>
            </a:r>
            <a:r>
              <a:rPr sz="4400">
                <a:solidFill>
                  <a:srgbClr val="011993"/>
                </a:solidFill>
                <a:latin typeface="Cambria"/>
                <a:cs typeface="Cambria"/>
              </a:rPr>
              <a:t>i </a:t>
            </a:r>
            <a:r>
              <a:rPr sz="4400" dirty="0">
                <a:solidFill>
                  <a:srgbClr val="011993"/>
                </a:solidFill>
                <a:latin typeface="Cambria"/>
                <a:cs typeface="Cambria"/>
              </a:rPr>
              <a:t>dùng phương thức </a:t>
            </a:r>
            <a:r>
              <a:rPr sz="4400" i="1" dirty="0">
                <a:solidFill>
                  <a:srgbClr val="011993"/>
                </a:solidFill>
                <a:latin typeface="Cambria"/>
                <a:cs typeface="Cambria"/>
              </a:rPr>
              <a:t>compute</a:t>
            </a:r>
            <a:r>
              <a:rPr sz="4400">
                <a:solidFill>
                  <a:srgbClr val="011993"/>
                </a:solidFill>
                <a:latin typeface="Cambria"/>
                <a:cs typeface="Cambria"/>
              </a:rPr>
              <a:t>() đ</a:t>
            </a:r>
            <a:r>
              <a:rPr lang="en-US" sz="4400">
                <a:solidFill>
                  <a:srgbClr val="011993"/>
                </a:solidFill>
                <a:latin typeface="Cambria"/>
                <a:cs typeface="Cambria"/>
              </a:rPr>
              <a:t>ể</a:t>
            </a:r>
            <a:r>
              <a:rPr sz="4400">
                <a:solidFill>
                  <a:srgbClr val="011993"/>
                </a:solidFill>
                <a:latin typeface="Cambria"/>
                <a:cs typeface="Cambria"/>
              </a:rPr>
              <a:t> xử lý</a:t>
            </a:r>
            <a:r>
              <a:rPr lang="en-US" sz="4400">
                <a:solidFill>
                  <a:srgbClr val="011993"/>
                </a:solidFill>
                <a:latin typeface="Cambria"/>
                <a:cs typeface="Cambria"/>
              </a:rPr>
              <a:t> </a:t>
            </a:r>
            <a:r>
              <a:rPr sz="4400">
                <a:solidFill>
                  <a:srgbClr val="011993"/>
                </a:solidFill>
                <a:latin typeface="Cambria"/>
                <a:cs typeface="Cambria"/>
              </a:rPr>
              <a:t>sau đó xu</a:t>
            </a:r>
            <a:r>
              <a:rPr lang="en-US" sz="4400">
                <a:solidFill>
                  <a:srgbClr val="011993"/>
                </a:solidFill>
                <a:latin typeface="Cambria"/>
                <a:cs typeface="Cambria"/>
              </a:rPr>
              <a:t>ấ</a:t>
            </a:r>
            <a:r>
              <a:rPr sz="4400">
                <a:solidFill>
                  <a:srgbClr val="011993"/>
                </a:solidFill>
                <a:latin typeface="Cambria"/>
                <a:cs typeface="Cambria"/>
              </a:rPr>
              <a:t>t k</a:t>
            </a:r>
            <a:r>
              <a:rPr lang="en-US" sz="4400">
                <a:solidFill>
                  <a:srgbClr val="011993"/>
                </a:solidFill>
                <a:latin typeface="Cambria"/>
                <a:cs typeface="Cambria"/>
              </a:rPr>
              <a:t>ế</a:t>
            </a:r>
            <a:r>
              <a:rPr sz="4400">
                <a:solidFill>
                  <a:srgbClr val="011993"/>
                </a:solidFill>
                <a:latin typeface="Cambria"/>
                <a:cs typeface="Cambria"/>
              </a:rPr>
              <a:t>t quả b</a:t>
            </a:r>
            <a:r>
              <a:rPr lang="en-US" sz="4400">
                <a:solidFill>
                  <a:srgbClr val="011993"/>
                </a:solidFill>
                <a:latin typeface="Cambria"/>
                <a:cs typeface="Cambria"/>
              </a:rPr>
              <a:t>ằ</a:t>
            </a:r>
            <a:r>
              <a:rPr sz="4400">
                <a:solidFill>
                  <a:srgbClr val="011993"/>
                </a:solidFill>
                <a:latin typeface="Cambria"/>
                <a:cs typeface="Cambria"/>
              </a:rPr>
              <a:t>ng </a:t>
            </a:r>
            <a:r>
              <a:rPr sz="4400" dirty="0">
                <a:solidFill>
                  <a:srgbClr val="011993"/>
                </a:solidFill>
                <a:latin typeface="Cambria"/>
                <a:cs typeface="Cambria"/>
              </a:rPr>
              <a:t>phương thức </a:t>
            </a:r>
            <a:r>
              <a:rPr sz="4400" i="1" dirty="0">
                <a:solidFill>
                  <a:srgbClr val="011993"/>
                </a:solidFill>
                <a:latin typeface="Cambria"/>
                <a:cs typeface="Cambria"/>
              </a:rPr>
              <a:t>output</a:t>
            </a:r>
            <a:r>
              <a:rPr sz="4400" dirty="0">
                <a:solidFill>
                  <a:srgbClr val="011993"/>
                </a:solidFill>
                <a:latin typeface="Cambria"/>
                <a:cs typeface="Cambria"/>
              </a:rPr>
              <a:t>()</a:t>
            </a:r>
            <a:endParaRPr sz="4400">
              <a:latin typeface="Cambria"/>
              <a:cs typeface="Cambri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3917" y="773831"/>
            <a:ext cx="498953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Ví dụ 17</a:t>
            </a:r>
            <a:endParaRPr sz="7000">
              <a:latin typeface="Cambria"/>
              <a:cs typeface="Cambria"/>
            </a:endParaRPr>
          </a:p>
        </p:txBody>
      </p:sp>
      <p:sp>
        <p:nvSpPr>
          <p:cNvPr id="3" name="object 3"/>
          <p:cNvSpPr txBox="1"/>
          <p:nvPr/>
        </p:nvSpPr>
        <p:spPr>
          <a:xfrm>
            <a:off x="1017567" y="2077704"/>
            <a:ext cx="12357735" cy="8034892"/>
          </a:xfrm>
          <a:prstGeom prst="rect">
            <a:avLst/>
          </a:prstGeom>
        </p:spPr>
        <p:txBody>
          <a:bodyPr vert="horz" wrap="square" lIns="0" tIns="17145" rIns="0" bIns="0" rtlCol="0">
            <a:spAutoFit/>
          </a:bodyPr>
          <a:lstStyle/>
          <a:p>
            <a:pPr marL="514984" indent="-502920">
              <a:lnSpc>
                <a:spcPct val="150000"/>
              </a:lnSpc>
              <a:buSzPct val="123529"/>
              <a:buChar char="•"/>
              <a:tabLst>
                <a:tab pos="515620" algn="l"/>
              </a:tabLst>
            </a:pPr>
            <a:r>
              <a:rPr sz="4250" dirty="0">
                <a:latin typeface="Cambria"/>
                <a:cs typeface="Cambria"/>
              </a:rPr>
              <a:t>Quay lại Vı́ </a:t>
            </a:r>
            <a:r>
              <a:rPr sz="4400" dirty="0">
                <a:latin typeface="Cambria"/>
                <a:cs typeface="Cambria"/>
              </a:rPr>
              <a:t>dụ</a:t>
            </a:r>
            <a:r>
              <a:rPr sz="4250" dirty="0">
                <a:latin typeface="Cambria"/>
                <a:cs typeface="Cambria"/>
              </a:rPr>
              <a:t> 15, </a:t>
            </a:r>
            <a:r>
              <a:rPr sz="4250">
                <a:latin typeface="Cambria"/>
                <a:cs typeface="Cambria"/>
              </a:rPr>
              <a:t>có th</a:t>
            </a:r>
            <a:r>
              <a:rPr lang="en-US" sz="4250">
                <a:latin typeface="Cambria"/>
                <a:cs typeface="Cambria"/>
              </a:rPr>
              <a:t>ể</a:t>
            </a:r>
            <a:r>
              <a:rPr sz="4250">
                <a:latin typeface="Cambria"/>
                <a:cs typeface="Cambria"/>
              </a:rPr>
              <a:t> vi</a:t>
            </a:r>
            <a:r>
              <a:rPr lang="en-US" sz="4250">
                <a:latin typeface="Cambria"/>
                <a:cs typeface="Cambria"/>
              </a:rPr>
              <a:t>ế</a:t>
            </a:r>
            <a:r>
              <a:rPr sz="4250">
                <a:latin typeface="Cambria"/>
                <a:cs typeface="Cambria"/>
              </a:rPr>
              <a:t>t </a:t>
            </a:r>
            <a:r>
              <a:rPr sz="4250" dirty="0">
                <a:latin typeface="Cambria"/>
                <a:cs typeface="Cambria"/>
              </a:rPr>
              <a:t>chương trı̀nh như sau:</a:t>
            </a:r>
            <a:endParaRPr sz="4250">
              <a:latin typeface="Cambria"/>
              <a:cs typeface="Cambria"/>
            </a:endParaRPr>
          </a:p>
          <a:p>
            <a:pPr marL="12700" marR="3007360">
              <a:spcBef>
                <a:spcPts val="600"/>
              </a:spcBef>
              <a:spcAft>
                <a:spcPts val="600"/>
              </a:spcAft>
            </a:pPr>
            <a:endParaRPr lang="en-US" sz="3600">
              <a:solidFill>
                <a:srgbClr val="0433FF"/>
              </a:solidFill>
              <a:latin typeface="Cambria" panose="02040503050406030204" pitchFamily="18" charset="0"/>
              <a:ea typeface="Cambria" panose="02040503050406030204" pitchFamily="18" charset="0"/>
              <a:cs typeface="Cambria"/>
            </a:endParaRPr>
          </a:p>
          <a:p>
            <a:pPr marL="12700" marR="3007360">
              <a:spcBef>
                <a:spcPts val="600"/>
              </a:spcBef>
              <a:spcAft>
                <a:spcPts val="600"/>
              </a:spcAft>
            </a:pPr>
            <a:r>
              <a:rPr sz="3600">
                <a:solidFill>
                  <a:srgbClr val="0433FF"/>
                </a:solidFill>
                <a:latin typeface="Cambria" panose="02040503050406030204" pitchFamily="18" charset="0"/>
                <a:ea typeface="Cambria" panose="02040503050406030204" pitchFamily="18" charset="0"/>
                <a:cs typeface="Cambria"/>
              </a:rPr>
              <a:t>###	Xây</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dựng</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không</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gian</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n</a:t>
            </a:r>
            <a:r>
              <a:rPr sz="3600">
                <a:solidFill>
                  <a:srgbClr val="0433FF"/>
                </a:solidFill>
                <a:latin typeface="Cambria" panose="02040503050406030204" pitchFamily="18" charset="0"/>
                <a:ea typeface="Cambria" panose="02040503050406030204" pitchFamily="18" charset="0"/>
                <a:cs typeface="Courier New"/>
              </a:rPr>
              <a:t>ề</a:t>
            </a:r>
            <a:r>
              <a:rPr sz="3600">
                <a:solidFill>
                  <a:srgbClr val="0433FF"/>
                </a:solidFill>
                <a:latin typeface="Cambria" panose="02040503050406030204" pitchFamily="18" charset="0"/>
                <a:ea typeface="Cambria" panose="02040503050406030204" pitchFamily="18" charset="0"/>
                <a:cs typeface="Cambria"/>
              </a:rPr>
              <a:t>n</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tương</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ứng</a:t>
            </a:r>
            <a:endParaRPr lang="en-US" sz="3600">
              <a:solidFill>
                <a:srgbClr val="0433FF"/>
              </a:solidFill>
              <a:latin typeface="Cambria" panose="02040503050406030204" pitchFamily="18" charset="0"/>
              <a:ea typeface="Cambria" panose="02040503050406030204" pitchFamily="18" charset="0"/>
              <a:cs typeface="Cambria"/>
            </a:endParaRPr>
          </a:p>
          <a:p>
            <a:pPr marL="12700" marR="3007360">
              <a:spcBef>
                <a:spcPts val="600"/>
              </a:spcBef>
              <a:spcAft>
                <a:spcPts val="600"/>
              </a:spcAft>
            </a:pPr>
            <a:r>
              <a:rPr sz="3600">
                <a:solidFill>
                  <a:srgbClr val="0433FF"/>
                </a:solidFill>
                <a:latin typeface="Cambria" panose="02040503050406030204" pitchFamily="18" charset="0"/>
                <a:ea typeface="Cambria" panose="02040503050406030204" pitchFamily="18" charset="0"/>
                <a:cs typeface="Cambria"/>
              </a:rPr>
              <a:t>X</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np.arange(0,101,1</a:t>
            </a:r>
            <a:r>
              <a:rPr sz="3600" dirty="0">
                <a:solidFill>
                  <a:srgbClr val="0433FF"/>
                </a:solidFill>
                <a:latin typeface="Cambria" panose="02040503050406030204" pitchFamily="18" charset="0"/>
                <a:ea typeface="Cambria" panose="02040503050406030204" pitchFamily="18" charset="0"/>
                <a:cs typeface="Cambria"/>
              </a:rPr>
              <a:t>)</a:t>
            </a:r>
            <a:endParaRPr sz="3600">
              <a:latin typeface="Cambria" panose="02040503050406030204" pitchFamily="18" charset="0"/>
              <a:ea typeface="Cambria" panose="02040503050406030204" pitchFamily="18" charset="0"/>
              <a:cs typeface="Cambria"/>
            </a:endParaRPr>
          </a:p>
          <a:p>
            <a:pPr marL="12700">
              <a:spcBef>
                <a:spcPts val="600"/>
              </a:spcBef>
              <a:spcAft>
                <a:spcPts val="600"/>
              </a:spcAft>
            </a:pPr>
            <a:r>
              <a:rPr sz="3600">
                <a:solidFill>
                  <a:srgbClr val="0433FF"/>
                </a:solidFill>
                <a:latin typeface="Cambria" panose="02040503050406030204" pitchFamily="18" charset="0"/>
                <a:ea typeface="Cambria" panose="02040503050406030204" pitchFamily="18" charset="0"/>
                <a:cs typeface="Cambria"/>
              </a:rPr>
              <a:t>Y</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X</a:t>
            </a:r>
            <a:endParaRPr sz="3600">
              <a:latin typeface="Cambria" panose="02040503050406030204" pitchFamily="18" charset="0"/>
              <a:ea typeface="Cambria" panose="02040503050406030204" pitchFamily="18" charset="0"/>
              <a:cs typeface="Cambria"/>
            </a:endParaRPr>
          </a:p>
          <a:p>
            <a:pPr marL="12700">
              <a:spcBef>
                <a:spcPts val="600"/>
              </a:spcBef>
              <a:spcAft>
                <a:spcPts val="600"/>
              </a:spcAft>
            </a:pPr>
            <a:r>
              <a:rPr sz="3600">
                <a:solidFill>
                  <a:srgbClr val="0433FF"/>
                </a:solidFill>
                <a:latin typeface="Cambria" panose="02040503050406030204" pitchFamily="18" charset="0"/>
                <a:ea typeface="Cambria" panose="02040503050406030204" pitchFamily="18" charset="0"/>
                <a:cs typeface="Cambria"/>
              </a:rPr>
              <a:t>Z</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np.array(</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[0,</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4,</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18,</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32,</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46,</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60]</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a:t>
            </a:r>
            <a:endParaRPr sz="3600">
              <a:latin typeface="Cambria" panose="02040503050406030204" pitchFamily="18" charset="0"/>
              <a:ea typeface="Cambria" panose="02040503050406030204" pitchFamily="18" charset="0"/>
              <a:cs typeface="Cambria"/>
            </a:endParaRPr>
          </a:p>
          <a:p>
            <a:pPr>
              <a:spcBef>
                <a:spcPts val="600"/>
              </a:spcBef>
              <a:spcAft>
                <a:spcPts val="600"/>
              </a:spcAft>
            </a:pPr>
            <a:endParaRPr sz="3600">
              <a:latin typeface="Cambria" panose="02040503050406030204" pitchFamily="18" charset="0"/>
              <a:ea typeface="Cambria" panose="02040503050406030204" pitchFamily="18" charset="0"/>
              <a:cs typeface="Cambria"/>
            </a:endParaRPr>
          </a:p>
          <a:p>
            <a:pPr marL="12700" marR="4016375">
              <a:spcBef>
                <a:spcPts val="600"/>
              </a:spcBef>
              <a:spcAft>
                <a:spcPts val="600"/>
              </a:spcAft>
            </a:pPr>
            <a:r>
              <a:rPr sz="3600" dirty="0">
                <a:solidFill>
                  <a:srgbClr val="0433FF"/>
                </a:solidFill>
                <a:latin typeface="Cambria" panose="02040503050406030204" pitchFamily="18" charset="0"/>
                <a:ea typeface="Cambria" panose="02040503050406030204" pitchFamily="18" charset="0"/>
                <a:cs typeface="Cambria"/>
              </a:rPr>
              <a:t>###</a:t>
            </a:r>
            <a:r>
              <a:rPr sz="3600">
                <a:solidFill>
                  <a:srgbClr val="0433FF"/>
                </a:solidFill>
                <a:latin typeface="Cambria" panose="02040503050406030204" pitchFamily="18" charset="0"/>
                <a:ea typeface="Cambria" panose="02040503050406030204" pitchFamily="18" charset="0"/>
                <a:cs typeface="Cambria"/>
              </a:rPr>
              <a:t>	Xác</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định</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ti</a:t>
            </a:r>
            <a:r>
              <a:rPr sz="3600">
                <a:solidFill>
                  <a:srgbClr val="0433FF"/>
                </a:solidFill>
                <a:latin typeface="Cambria" panose="02040503050406030204" pitchFamily="18" charset="0"/>
                <a:ea typeface="Cambria" panose="02040503050406030204" pitchFamily="18" charset="0"/>
                <a:cs typeface="Courier New"/>
              </a:rPr>
              <a:t>ề</a:t>
            </a:r>
            <a:r>
              <a:rPr sz="3600">
                <a:solidFill>
                  <a:srgbClr val="0433FF"/>
                </a:solidFill>
                <a:latin typeface="Cambria" panose="02040503050406030204" pitchFamily="18" charset="0"/>
                <a:ea typeface="Cambria" panose="02040503050406030204" pitchFamily="18" charset="0"/>
                <a:cs typeface="Cambria"/>
              </a:rPr>
              <a:t>n</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đ</a:t>
            </a:r>
            <a:r>
              <a:rPr sz="3600">
                <a:solidFill>
                  <a:srgbClr val="0433FF"/>
                </a:solidFill>
                <a:latin typeface="Cambria" panose="02040503050406030204" pitchFamily="18" charset="0"/>
                <a:ea typeface="Cambria" panose="02040503050406030204" pitchFamily="18" charset="0"/>
                <a:cs typeface="Courier New"/>
              </a:rPr>
              <a:t>ề </a:t>
            </a:r>
            <a:r>
              <a:rPr sz="3600">
                <a:solidFill>
                  <a:srgbClr val="0433FF"/>
                </a:solidFill>
                <a:latin typeface="Cambria" panose="02040503050406030204" pitchFamily="18" charset="0"/>
                <a:ea typeface="Cambria" panose="02040503050406030204" pitchFamily="18" charset="0"/>
                <a:cs typeface="Cambria"/>
              </a:rPr>
              <a:t>v</a:t>
            </a:r>
            <a:r>
              <a:rPr lang="en-US" sz="3600">
                <a:solidFill>
                  <a:srgbClr val="0433FF"/>
                </a:solidFill>
                <a:latin typeface="Cambria" panose="02040503050406030204" pitchFamily="18" charset="0"/>
                <a:ea typeface="Cambria" panose="02040503050406030204" pitchFamily="18" charset="0"/>
                <a:cs typeface="Cambria"/>
              </a:rPr>
              <a:t>à k</a:t>
            </a:r>
            <a:r>
              <a:rPr sz="3600">
                <a:solidFill>
                  <a:srgbClr val="0433FF"/>
                </a:solidFill>
                <a:latin typeface="Cambria" panose="02040503050406030204" pitchFamily="18" charset="0"/>
                <a:ea typeface="Cambria" panose="02040503050406030204" pitchFamily="18" charset="0"/>
                <a:cs typeface="Courier New"/>
              </a:rPr>
              <a:t>ế</a:t>
            </a:r>
            <a:r>
              <a:rPr sz="3600">
                <a:solidFill>
                  <a:srgbClr val="0433FF"/>
                </a:solidFill>
                <a:latin typeface="Cambria" panose="02040503050406030204" pitchFamily="18" charset="0"/>
                <a:ea typeface="Cambria" panose="02040503050406030204" pitchFamily="18" charset="0"/>
                <a:cs typeface="Cambria"/>
              </a:rPr>
              <a:t>t</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luận</a:t>
            </a:r>
            <a:r>
              <a:rPr lang="en-US" sz="3600">
                <a:solidFill>
                  <a:srgbClr val="0433FF"/>
                </a:solidFill>
                <a:latin typeface="Cambria" panose="02040503050406030204" pitchFamily="18" charset="0"/>
                <a:ea typeface="Cambria" panose="02040503050406030204" pitchFamily="18" charset="0"/>
                <a:cs typeface="Cambria"/>
              </a:rPr>
              <a:t> </a:t>
            </a:r>
          </a:p>
          <a:p>
            <a:pPr marL="12700" marR="4016375">
              <a:spcBef>
                <a:spcPts val="600"/>
              </a:spcBef>
              <a:spcAft>
                <a:spcPts val="600"/>
              </a:spcAft>
            </a:pPr>
            <a:r>
              <a:rPr sz="3600">
                <a:solidFill>
                  <a:srgbClr val="0433FF"/>
                </a:solidFill>
                <a:latin typeface="Cambria" panose="02040503050406030204" pitchFamily="18" charset="0"/>
                <a:ea typeface="Cambria" panose="02040503050406030204" pitchFamily="18" charset="0"/>
                <a:cs typeface="Cambria"/>
              </a:rPr>
              <a:t>D</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ctrl.Antecedent(X,</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"Độ</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b</a:t>
            </a:r>
            <a:r>
              <a:rPr sz="3600">
                <a:solidFill>
                  <a:srgbClr val="0433FF"/>
                </a:solidFill>
                <a:latin typeface="Cambria" panose="02040503050406030204" pitchFamily="18" charset="0"/>
                <a:ea typeface="Cambria" panose="02040503050406030204" pitchFamily="18" charset="0"/>
                <a:cs typeface="Courier New"/>
              </a:rPr>
              <a:t>ẩ</a:t>
            </a:r>
            <a:r>
              <a:rPr sz="3600">
                <a:solidFill>
                  <a:srgbClr val="0433FF"/>
                </a:solidFill>
                <a:latin typeface="Cambria" panose="02040503050406030204" pitchFamily="18" charset="0"/>
                <a:ea typeface="Cambria" panose="02040503050406030204" pitchFamily="18" charset="0"/>
                <a:cs typeface="Cambria"/>
              </a:rPr>
              <a:t>n")</a:t>
            </a:r>
            <a:endParaRPr sz="3600">
              <a:latin typeface="Cambria" panose="02040503050406030204" pitchFamily="18" charset="0"/>
              <a:ea typeface="Cambria" panose="02040503050406030204" pitchFamily="18" charset="0"/>
              <a:cs typeface="Cambria"/>
            </a:endParaRPr>
          </a:p>
          <a:p>
            <a:pPr marL="12700">
              <a:spcBef>
                <a:spcPts val="600"/>
              </a:spcBef>
              <a:spcAft>
                <a:spcPts val="600"/>
              </a:spcAft>
            </a:pPr>
            <a:r>
              <a:rPr sz="3600">
                <a:solidFill>
                  <a:srgbClr val="0433FF"/>
                </a:solidFill>
                <a:latin typeface="Cambria" panose="02040503050406030204" pitchFamily="18" charset="0"/>
                <a:ea typeface="Cambria" panose="02040503050406030204" pitchFamily="18" charset="0"/>
                <a:cs typeface="Cambria"/>
              </a:rPr>
              <a:t>G</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ctrl.Antecedent(</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Y,</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"Lượng</a:t>
            </a:r>
            <a:r>
              <a:rPr lang="en-US" sz="3600">
                <a:solidFill>
                  <a:srgbClr val="0433FF"/>
                </a:solidFill>
                <a:latin typeface="Cambria" panose="02040503050406030204" pitchFamily="18" charset="0"/>
                <a:ea typeface="Cambria" panose="02040503050406030204" pitchFamily="18" charset="0"/>
                <a:cs typeface="Cambria"/>
              </a:rPr>
              <a:t> d</a:t>
            </a:r>
            <a:r>
              <a:rPr sz="3600">
                <a:solidFill>
                  <a:srgbClr val="0433FF"/>
                </a:solidFill>
                <a:latin typeface="Cambria" panose="02040503050406030204" pitchFamily="18" charset="0"/>
                <a:ea typeface="Cambria" panose="02040503050406030204" pitchFamily="18" charset="0"/>
                <a:cs typeface="Courier New"/>
              </a:rPr>
              <a:t>ầ</a:t>
            </a:r>
            <a:r>
              <a:rPr sz="3600">
                <a:solidFill>
                  <a:srgbClr val="0433FF"/>
                </a:solidFill>
                <a:latin typeface="Cambria" panose="02040503050406030204" pitchFamily="18" charset="0"/>
                <a:ea typeface="Cambria" panose="02040503050406030204" pitchFamily="18" charset="0"/>
                <a:cs typeface="Cambria"/>
              </a:rPr>
              <a:t>u</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m</a:t>
            </a:r>
            <a:r>
              <a:rPr sz="3600">
                <a:solidFill>
                  <a:srgbClr val="0433FF"/>
                </a:solidFill>
                <a:latin typeface="Cambria" panose="02040503050406030204" pitchFamily="18" charset="0"/>
                <a:ea typeface="Cambria" panose="02040503050406030204" pitchFamily="18" charset="0"/>
                <a:cs typeface="Courier New"/>
              </a:rPr>
              <a:t>ở</a:t>
            </a:r>
            <a:r>
              <a:rPr sz="3600">
                <a:solidFill>
                  <a:srgbClr val="0433FF"/>
                </a:solidFill>
                <a:latin typeface="Cambria" panose="02040503050406030204" pitchFamily="18" charset="0"/>
                <a:ea typeface="Cambria" panose="02040503050406030204" pitchFamily="18" charset="0"/>
                <a:cs typeface="Cambria"/>
              </a:rPr>
              <a:t>"</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a:t>
            </a:r>
            <a:endParaRPr sz="3600">
              <a:latin typeface="Cambria" panose="02040503050406030204" pitchFamily="18" charset="0"/>
              <a:ea typeface="Cambria" panose="02040503050406030204" pitchFamily="18" charset="0"/>
              <a:cs typeface="Cambria"/>
            </a:endParaRPr>
          </a:p>
          <a:p>
            <a:pPr marL="12700">
              <a:spcBef>
                <a:spcPts val="600"/>
              </a:spcBef>
              <a:spcAft>
                <a:spcPts val="600"/>
              </a:spcAft>
            </a:pPr>
            <a:r>
              <a:rPr sz="3600">
                <a:solidFill>
                  <a:srgbClr val="0433FF"/>
                </a:solidFill>
                <a:latin typeface="Cambria" panose="02040503050406030204" pitchFamily="18" charset="0"/>
                <a:ea typeface="Cambria" panose="02040503050406030204" pitchFamily="18" charset="0"/>
                <a:cs typeface="Cambria"/>
              </a:rPr>
              <a:t>T</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ctrl.Consequent(</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Z,</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"Thời</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gian</a:t>
            </a:r>
            <a:r>
              <a:rPr lang="en-US" sz="3600" dirty="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giặt"</a:t>
            </a:r>
            <a:r>
              <a:rPr lang="en-US" sz="3600">
                <a:solidFill>
                  <a:srgbClr val="0433FF"/>
                </a:solidFill>
                <a:latin typeface="Cambria" panose="02040503050406030204" pitchFamily="18" charset="0"/>
                <a:ea typeface="Cambria" panose="02040503050406030204" pitchFamily="18" charset="0"/>
                <a:cs typeface="Cambria"/>
              </a:rPr>
              <a:t> </a:t>
            </a:r>
            <a:r>
              <a:rPr sz="3600">
                <a:solidFill>
                  <a:srgbClr val="0433FF"/>
                </a:solidFill>
                <a:latin typeface="Cambria" panose="02040503050406030204" pitchFamily="18" charset="0"/>
                <a:ea typeface="Cambria" panose="02040503050406030204" pitchFamily="18" charset="0"/>
                <a:cs typeface="Cambria"/>
              </a:rPr>
              <a:t>)</a:t>
            </a:r>
            <a:endParaRPr sz="3600">
              <a:latin typeface="Cambria" panose="02040503050406030204" pitchFamily="18" charset="0"/>
              <a:ea typeface="Cambria" panose="02040503050406030204" pitchFamily="18" charset="0"/>
              <a:cs typeface="Cambria"/>
            </a:endParaRPr>
          </a:p>
        </p:txBody>
      </p:sp>
      <p:pic>
        <p:nvPicPr>
          <p:cNvPr id="4" name="object 4"/>
          <p:cNvPicPr/>
          <p:nvPr/>
        </p:nvPicPr>
        <p:blipFill>
          <a:blip r:embed="rId2" cstate="print"/>
          <a:stretch>
            <a:fillRect/>
          </a:stretch>
        </p:blipFill>
        <p:spPr>
          <a:xfrm>
            <a:off x="10052050" y="3902075"/>
            <a:ext cx="9601200" cy="6477000"/>
          </a:xfrm>
          <a:prstGeom prst="rect">
            <a:avLst/>
          </a:prstGeom>
        </p:spPr>
      </p:pic>
      <p:sp>
        <p:nvSpPr>
          <p:cNvPr id="5" name="object 5"/>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6" name="object 6"/>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42</a:t>
            </a:fld>
            <a:endParaRPr spc="15"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74650" y="777875"/>
            <a:ext cx="10530396" cy="9185207"/>
          </a:xfrm>
          <a:prstGeom prst="rect">
            <a:avLst/>
          </a:prstGeom>
        </p:spPr>
        <p:txBody>
          <a:bodyPr vert="horz" wrap="square" lIns="0" tIns="17145" rIns="0" bIns="0" rtlCol="0">
            <a:spAutoFit/>
          </a:bodyPr>
          <a:lstStyle/>
          <a:p>
            <a:pPr marL="514984" indent="-502920">
              <a:lnSpc>
                <a:spcPct val="150000"/>
              </a:lnSpc>
              <a:buSzPct val="123529"/>
              <a:buChar char="•"/>
              <a:tabLst>
                <a:tab pos="515620" algn="l"/>
              </a:tabLst>
            </a:pPr>
            <a:r>
              <a:rPr sz="4250">
                <a:latin typeface="Cambria"/>
                <a:cs typeface="Cambria"/>
              </a:rPr>
              <a:t>Các </a:t>
            </a:r>
            <a:r>
              <a:rPr lang="vi-VN" sz="4250">
                <a:latin typeface="Cambria"/>
                <a:cs typeface="Cambria"/>
              </a:rPr>
              <a:t>tập </a:t>
            </a:r>
            <a:r>
              <a:rPr sz="4250">
                <a:latin typeface="Cambria"/>
                <a:cs typeface="Cambria"/>
              </a:rPr>
              <a:t>mờ </a:t>
            </a:r>
            <a:r>
              <a:rPr sz="4250" dirty="0">
                <a:latin typeface="Cambria"/>
                <a:cs typeface="Cambria"/>
              </a:rPr>
              <a:t>tương ứng (Bước 3)</a:t>
            </a:r>
            <a:endParaRPr sz="4250">
              <a:latin typeface="Cambria"/>
              <a:cs typeface="Cambria"/>
            </a:endParaRPr>
          </a:p>
          <a:p>
            <a:pPr marL="332105">
              <a:lnSpc>
                <a:spcPct val="100000"/>
              </a:lnSpc>
              <a:spcBef>
                <a:spcPts val="1200"/>
              </a:spcBef>
            </a:pPr>
            <a:r>
              <a:rPr lang="en-US" sz="3300">
                <a:solidFill>
                  <a:srgbClr val="0433FF"/>
                </a:solidFill>
                <a:latin typeface="Cambria"/>
                <a:cs typeface="Cambria"/>
              </a:rPr>
              <a:t>### Các tập mờ</a:t>
            </a:r>
          </a:p>
          <a:p>
            <a:pPr marL="332105">
              <a:lnSpc>
                <a:spcPct val="100000"/>
              </a:lnSpc>
              <a:spcBef>
                <a:spcPts val="600"/>
              </a:spcBef>
            </a:pPr>
            <a:r>
              <a:rPr lang="en-US" sz="3300">
                <a:solidFill>
                  <a:srgbClr val="0433FF"/>
                </a:solidFill>
                <a:latin typeface="Cambria"/>
                <a:cs typeface="Cambria"/>
              </a:rPr>
              <a:t>D["Bẩn ít"] = fz.trimf(D.universe,[0, 0, 50])</a:t>
            </a:r>
          </a:p>
          <a:p>
            <a:pPr marL="332105">
              <a:lnSpc>
                <a:spcPct val="100000"/>
              </a:lnSpc>
              <a:spcBef>
                <a:spcPts val="600"/>
              </a:spcBef>
            </a:pPr>
            <a:r>
              <a:rPr lang="en-US" sz="3300">
                <a:solidFill>
                  <a:srgbClr val="0433FF"/>
                </a:solidFill>
                <a:latin typeface="Cambria"/>
                <a:cs typeface="Cambria"/>
              </a:rPr>
              <a:t>D["Trung bình"] = fz.trimf(D.universe,[0, 50, 100])</a:t>
            </a:r>
          </a:p>
          <a:p>
            <a:pPr marL="332105">
              <a:lnSpc>
                <a:spcPct val="100000"/>
              </a:lnSpc>
              <a:spcBef>
                <a:spcPts val="600"/>
              </a:spcBef>
            </a:pPr>
            <a:r>
              <a:rPr lang="en-US" sz="3300">
                <a:solidFill>
                  <a:srgbClr val="0433FF"/>
                </a:solidFill>
                <a:latin typeface="Cambria"/>
                <a:cs typeface="Cambria"/>
              </a:rPr>
              <a:t>D["Bẩn nhiều"] = fz.trimf(D.universe,[50, 100, 100])</a:t>
            </a:r>
          </a:p>
          <a:p>
            <a:pPr marL="332105">
              <a:lnSpc>
                <a:spcPct val="100000"/>
              </a:lnSpc>
              <a:spcBef>
                <a:spcPts val="600"/>
              </a:spcBef>
            </a:pPr>
            <a:endParaRPr lang="en-US" sz="3300">
              <a:solidFill>
                <a:srgbClr val="0433FF"/>
              </a:solidFill>
              <a:latin typeface="Cambria"/>
              <a:cs typeface="Cambria"/>
            </a:endParaRPr>
          </a:p>
          <a:p>
            <a:pPr marL="332105">
              <a:lnSpc>
                <a:spcPct val="100000"/>
              </a:lnSpc>
              <a:spcBef>
                <a:spcPts val="600"/>
              </a:spcBef>
            </a:pPr>
            <a:r>
              <a:rPr lang="en-US" sz="3300">
                <a:solidFill>
                  <a:srgbClr val="0433FF"/>
                </a:solidFill>
                <a:latin typeface="Cambria"/>
                <a:cs typeface="Cambria"/>
              </a:rPr>
              <a:t>G["Dầu mở ít"] = fz.trimf(G.universe,[0,0,50])</a:t>
            </a:r>
          </a:p>
          <a:p>
            <a:pPr marL="332105">
              <a:lnSpc>
                <a:spcPct val="100000"/>
              </a:lnSpc>
              <a:spcBef>
                <a:spcPts val="600"/>
              </a:spcBef>
            </a:pPr>
            <a:r>
              <a:rPr lang="en-US" sz="3300">
                <a:solidFill>
                  <a:srgbClr val="0433FF"/>
                </a:solidFill>
                <a:latin typeface="Cambria"/>
                <a:cs typeface="Cambria"/>
              </a:rPr>
              <a:t>G["Dầu mở vừa phải"] = fz.trimf(G.universe,[0, 50, 100])</a:t>
            </a:r>
          </a:p>
          <a:p>
            <a:pPr marL="332105">
              <a:lnSpc>
                <a:spcPct val="100000"/>
              </a:lnSpc>
              <a:spcBef>
                <a:spcPts val="600"/>
              </a:spcBef>
            </a:pPr>
            <a:r>
              <a:rPr lang="en-US" sz="3300">
                <a:solidFill>
                  <a:srgbClr val="0433FF"/>
                </a:solidFill>
                <a:latin typeface="Cambria"/>
                <a:cs typeface="Cambria"/>
              </a:rPr>
              <a:t>G["Dầu mở nhiều"] = fz.trimf(G.universe,[50, 100, 100])</a:t>
            </a:r>
          </a:p>
          <a:p>
            <a:pPr marL="332105">
              <a:lnSpc>
                <a:spcPct val="100000"/>
              </a:lnSpc>
              <a:spcBef>
                <a:spcPts val="600"/>
              </a:spcBef>
            </a:pPr>
            <a:endParaRPr lang="en-US" sz="3300">
              <a:solidFill>
                <a:srgbClr val="0433FF"/>
              </a:solidFill>
              <a:latin typeface="Cambria"/>
              <a:cs typeface="Cambria"/>
            </a:endParaRPr>
          </a:p>
          <a:p>
            <a:pPr marL="332105">
              <a:lnSpc>
                <a:spcPct val="100000"/>
              </a:lnSpc>
              <a:spcBef>
                <a:spcPts val="600"/>
              </a:spcBef>
            </a:pPr>
            <a:r>
              <a:rPr lang="en-US" sz="3300">
                <a:solidFill>
                  <a:srgbClr val="0433FF"/>
                </a:solidFill>
                <a:latin typeface="Cambria"/>
                <a:cs typeface="Cambria"/>
              </a:rPr>
              <a:t>T["Rất nhanh"] = fz.trapmf(T.universe,[0, 0, 4, 18])</a:t>
            </a:r>
          </a:p>
          <a:p>
            <a:pPr marL="332105">
              <a:lnSpc>
                <a:spcPct val="100000"/>
              </a:lnSpc>
              <a:spcBef>
                <a:spcPts val="600"/>
              </a:spcBef>
            </a:pPr>
            <a:r>
              <a:rPr lang="en-US" sz="3300">
                <a:solidFill>
                  <a:srgbClr val="0433FF"/>
                </a:solidFill>
                <a:latin typeface="Cambria"/>
                <a:cs typeface="Cambria"/>
              </a:rPr>
              <a:t>T["Nhanh"] = fz.trimf(T.universe,[4, 18, 32])</a:t>
            </a:r>
          </a:p>
          <a:p>
            <a:pPr marL="332105">
              <a:lnSpc>
                <a:spcPct val="100000"/>
              </a:lnSpc>
              <a:spcBef>
                <a:spcPts val="600"/>
              </a:spcBef>
            </a:pPr>
            <a:r>
              <a:rPr lang="en-US" sz="3300">
                <a:solidFill>
                  <a:srgbClr val="0433FF"/>
                </a:solidFill>
                <a:latin typeface="Cambria"/>
                <a:cs typeface="Cambria"/>
              </a:rPr>
              <a:t>T["Trung bình"] = fz.trimf(T.universe,[18, 32, 46])</a:t>
            </a:r>
          </a:p>
          <a:p>
            <a:pPr marL="332105">
              <a:lnSpc>
                <a:spcPct val="100000"/>
              </a:lnSpc>
              <a:spcBef>
                <a:spcPts val="600"/>
              </a:spcBef>
            </a:pPr>
            <a:r>
              <a:rPr lang="en-US" sz="3300">
                <a:solidFill>
                  <a:srgbClr val="0433FF"/>
                </a:solidFill>
                <a:latin typeface="Cambria"/>
                <a:cs typeface="Cambria"/>
              </a:rPr>
              <a:t>T["Lâu"] = fz.trimf(T.universe,[32, 46, 60])</a:t>
            </a:r>
          </a:p>
          <a:p>
            <a:pPr marL="332105">
              <a:lnSpc>
                <a:spcPct val="100000"/>
              </a:lnSpc>
              <a:spcBef>
                <a:spcPts val="600"/>
              </a:spcBef>
            </a:pPr>
            <a:r>
              <a:rPr lang="en-US" sz="3300">
                <a:solidFill>
                  <a:srgbClr val="0433FF"/>
                </a:solidFill>
                <a:latin typeface="Cambria"/>
                <a:cs typeface="Cambria"/>
              </a:rPr>
              <a:t>T["Rất lâu"] = fz.trimf(T.universe,[46, 60, 60])</a:t>
            </a:r>
            <a:endParaRPr sz="3300">
              <a:latin typeface="Cambria"/>
              <a:cs typeface="Cambria"/>
            </a:endParaRPr>
          </a:p>
        </p:txBody>
      </p:sp>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6450" y="1616074"/>
            <a:ext cx="8915400" cy="7655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2" name="object 2"/>
          <p:cNvSpPr txBox="1"/>
          <p:nvPr/>
        </p:nvSpPr>
        <p:spPr>
          <a:xfrm>
            <a:off x="505904" y="635889"/>
            <a:ext cx="11070146" cy="694421"/>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400">
                <a:latin typeface="Cambria"/>
                <a:cs typeface="Cambria"/>
              </a:rPr>
              <a:t>Đưa lu</a:t>
            </a:r>
            <a:r>
              <a:rPr lang="en-US" sz="4400">
                <a:latin typeface="Cambria"/>
                <a:cs typeface="Cambria"/>
              </a:rPr>
              <a:t>ậ</a:t>
            </a:r>
            <a:r>
              <a:rPr sz="4400">
                <a:latin typeface="Cambria"/>
                <a:cs typeface="Cambria"/>
              </a:rPr>
              <a:t>t </a:t>
            </a:r>
            <a:r>
              <a:rPr sz="4400" dirty="0">
                <a:latin typeface="Cambria"/>
                <a:cs typeface="Cambria"/>
              </a:rPr>
              <a:t>(Bước 4) và tạo mô hı̀nh (Bước 5)</a:t>
            </a:r>
            <a:endParaRPr sz="4400">
              <a:latin typeface="Cambria"/>
              <a:cs typeface="Cambria"/>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539875"/>
            <a:ext cx="19120156"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59738" y="8031842"/>
            <a:ext cx="18255312" cy="1538883"/>
          </a:xfrm>
          <a:prstGeom prst="rect">
            <a:avLst/>
          </a:prstGeom>
          <a:noFill/>
        </p:spPr>
        <p:txBody>
          <a:bodyPr wrap="square" rtlCol="0">
            <a:spAutoFit/>
          </a:bodyPr>
          <a:lstStyle/>
          <a:p>
            <a:r>
              <a:rPr lang="pt-BR" sz="4000">
                <a:solidFill>
                  <a:srgbClr val="2402EE"/>
                </a:solidFill>
                <a:latin typeface="Cambria" panose="02040503050406030204" pitchFamily="18" charset="0"/>
                <a:ea typeface="Cambria" panose="02040503050406030204" pitchFamily="18" charset="0"/>
              </a:rPr>
              <a:t>### Tạo mô hình để suy diễn </a:t>
            </a:r>
          </a:p>
          <a:p>
            <a:pPr>
              <a:lnSpc>
                <a:spcPct val="150000"/>
              </a:lnSpc>
            </a:pPr>
            <a:r>
              <a:rPr lang="pt-BR" sz="3600">
                <a:solidFill>
                  <a:srgbClr val="2402EE"/>
                </a:solidFill>
                <a:latin typeface="Cambria" panose="02040503050406030204" pitchFamily="18" charset="0"/>
                <a:ea typeface="Cambria" panose="02040503050406030204" pitchFamily="18" charset="0"/>
              </a:rPr>
              <a:t>model = ctrl.ControlSystemSimulation(ctrl.ControlSystem([R1,R2,R3,R4,R5,R6,R7,R8,R9]))</a:t>
            </a:r>
            <a:endParaRPr lang="en-US" sz="3600">
              <a:solidFill>
                <a:srgbClr val="2402EE"/>
              </a:solidFill>
              <a:latin typeface="Cambria" panose="02040503050406030204" pitchFamily="18" charset="0"/>
              <a:ea typeface="Cambria" panose="020405030504060302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2" name="object 2"/>
          <p:cNvSpPr txBox="1"/>
          <p:nvPr/>
        </p:nvSpPr>
        <p:spPr>
          <a:xfrm>
            <a:off x="512254" y="1006475"/>
            <a:ext cx="13425996" cy="694421"/>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400" dirty="0">
                <a:latin typeface="Cambria"/>
                <a:cs typeface="Cambria"/>
              </a:rPr>
              <a:t>Xử lý trên </a:t>
            </a:r>
            <a:r>
              <a:rPr sz="4400">
                <a:latin typeface="Cambria"/>
                <a:cs typeface="Cambria"/>
              </a:rPr>
              <a:t>dữ li</a:t>
            </a:r>
            <a:r>
              <a:rPr lang="vi-VN" sz="4400">
                <a:latin typeface="Cambria"/>
                <a:cs typeface="Cambria"/>
              </a:rPr>
              <a:t>ệ</a:t>
            </a:r>
            <a:r>
              <a:rPr sz="4400">
                <a:latin typeface="Cambria"/>
                <a:cs typeface="Cambria"/>
              </a:rPr>
              <a:t>u nh</a:t>
            </a:r>
            <a:r>
              <a:rPr lang="en-US" sz="4400">
                <a:latin typeface="Cambria"/>
                <a:cs typeface="Cambria"/>
              </a:rPr>
              <a:t>ậ</a:t>
            </a:r>
            <a:r>
              <a:rPr sz="4400">
                <a:latin typeface="Cambria"/>
                <a:cs typeface="Cambria"/>
              </a:rPr>
              <a:t>p r</a:t>
            </a:r>
            <a:r>
              <a:rPr lang="en-US" sz="4400">
                <a:latin typeface="Cambria"/>
                <a:cs typeface="Cambria"/>
              </a:rPr>
              <a:t>ồ</a:t>
            </a:r>
            <a:r>
              <a:rPr sz="4400">
                <a:latin typeface="Cambria"/>
                <a:cs typeface="Cambria"/>
              </a:rPr>
              <a:t>i xu</a:t>
            </a:r>
            <a:r>
              <a:rPr lang="en-US" sz="4400">
                <a:latin typeface="Cambria"/>
                <a:cs typeface="Cambria"/>
              </a:rPr>
              <a:t>ấ</a:t>
            </a:r>
            <a:r>
              <a:rPr sz="4400">
                <a:latin typeface="Cambria"/>
                <a:cs typeface="Cambria"/>
              </a:rPr>
              <a:t>t k</a:t>
            </a:r>
            <a:r>
              <a:rPr lang="en-US" sz="4400">
                <a:latin typeface="Cambria"/>
                <a:cs typeface="Cambria"/>
              </a:rPr>
              <a:t>ế</a:t>
            </a:r>
            <a:r>
              <a:rPr sz="4400">
                <a:latin typeface="Cambria"/>
                <a:cs typeface="Cambria"/>
              </a:rPr>
              <a:t>t </a:t>
            </a:r>
            <a:r>
              <a:rPr sz="4400" dirty="0">
                <a:latin typeface="Cambria"/>
                <a:cs typeface="Cambria"/>
              </a:rPr>
              <a:t>quả (Bước 6)</a:t>
            </a:r>
            <a:endParaRPr sz="4400">
              <a:latin typeface="Cambria"/>
              <a:cs typeface="Cambria"/>
            </a:endParaRPr>
          </a:p>
        </p:txBody>
      </p:sp>
      <p:sp>
        <p:nvSpPr>
          <p:cNvPr id="3" name="object 3"/>
          <p:cNvSpPr txBox="1"/>
          <p:nvPr/>
        </p:nvSpPr>
        <p:spPr>
          <a:xfrm>
            <a:off x="512254" y="2378075"/>
            <a:ext cx="19293395" cy="6660157"/>
          </a:xfrm>
          <a:prstGeom prst="rect">
            <a:avLst/>
          </a:prstGeom>
        </p:spPr>
        <p:txBody>
          <a:bodyPr vert="horz" wrap="square" lIns="0" tIns="12065" rIns="0" bIns="0" rtlCol="0">
            <a:spAutoFit/>
          </a:bodyPr>
          <a:lstStyle/>
          <a:p>
            <a:pPr marL="12700">
              <a:lnSpc>
                <a:spcPct val="150000"/>
              </a:lnSpc>
            </a:pPr>
            <a:r>
              <a:rPr lang="vi-VN" sz="3600">
                <a:solidFill>
                  <a:srgbClr val="0433FF"/>
                </a:solidFill>
                <a:latin typeface="Cambria" panose="02040503050406030204" pitchFamily="18" charset="0"/>
                <a:ea typeface="Cambria" panose="02040503050406030204" pitchFamily="18" charset="0"/>
                <a:cs typeface="Cambria"/>
              </a:rPr>
              <a:t>### Đưa dữ liệu vào để xử lý rồi xuất kết quả</a:t>
            </a:r>
            <a:endParaRPr lang="en-US" sz="3600">
              <a:solidFill>
                <a:srgbClr val="0433FF"/>
              </a:solidFill>
              <a:latin typeface="Cambria" panose="02040503050406030204" pitchFamily="18" charset="0"/>
              <a:ea typeface="Cambria" panose="02040503050406030204" pitchFamily="18" charset="0"/>
              <a:cs typeface="Cambria"/>
            </a:endParaRPr>
          </a:p>
          <a:p>
            <a:pPr marL="12700">
              <a:lnSpc>
                <a:spcPct val="150000"/>
              </a:lnSpc>
            </a:pPr>
            <a:r>
              <a:rPr lang="en-US" sz="3600" spc="-35">
                <a:solidFill>
                  <a:srgbClr val="0433FF"/>
                </a:solidFill>
                <a:latin typeface="Cambria" panose="02040503050406030204" pitchFamily="18" charset="0"/>
                <a:ea typeface="Cambria" panose="02040503050406030204" pitchFamily="18" charset="0"/>
                <a:cs typeface="Cambria"/>
              </a:rPr>
              <a:t>B </a:t>
            </a:r>
            <a:r>
              <a:rPr lang="en-US" sz="3600" spc="155">
                <a:solidFill>
                  <a:srgbClr val="0433FF"/>
                </a:solidFill>
                <a:latin typeface="Cambria" panose="02040503050406030204" pitchFamily="18" charset="0"/>
                <a:ea typeface="Cambria" panose="02040503050406030204" pitchFamily="18" charset="0"/>
                <a:cs typeface="Cambria"/>
              </a:rPr>
              <a:t>= </a:t>
            </a:r>
            <a:r>
              <a:rPr lang="en-US" sz="3600" spc="615">
                <a:solidFill>
                  <a:srgbClr val="0433FF"/>
                </a:solidFill>
                <a:latin typeface="Cambria" panose="02040503050406030204" pitchFamily="18" charset="0"/>
                <a:ea typeface="Cambria" panose="02040503050406030204" pitchFamily="18" charset="0"/>
                <a:cs typeface="Cambria"/>
              </a:rPr>
              <a:t>float(input(</a:t>
            </a:r>
            <a:r>
              <a:rPr lang="en-US" sz="3600">
                <a:solidFill>
                  <a:srgbClr val="0433FF"/>
                </a:solidFill>
                <a:latin typeface="Cambria" panose="02040503050406030204" pitchFamily="18" charset="0"/>
                <a:ea typeface="Cambria" panose="02040503050406030204" pitchFamily="18" charset="0"/>
                <a:cs typeface="Cambria"/>
              </a:rPr>
              <a:t>"Độ	</a:t>
            </a:r>
            <a:r>
              <a:rPr lang="en-US" sz="3600" spc="-5">
                <a:solidFill>
                  <a:srgbClr val="0433FF"/>
                </a:solidFill>
                <a:latin typeface="Cambria" panose="02040503050406030204" pitchFamily="18" charset="0"/>
                <a:ea typeface="Cambria" panose="02040503050406030204" pitchFamily="18" charset="0"/>
                <a:cs typeface="Cambria"/>
              </a:rPr>
              <a:t>b</a:t>
            </a:r>
            <a:r>
              <a:rPr lang="en-US" sz="3600">
                <a:solidFill>
                  <a:srgbClr val="0433FF"/>
                </a:solidFill>
                <a:latin typeface="Cambria" panose="02040503050406030204" pitchFamily="18" charset="0"/>
                <a:ea typeface="Cambria" panose="02040503050406030204" pitchFamily="18" charset="0"/>
                <a:cs typeface="Courier New"/>
              </a:rPr>
              <a:t>ẩ</a:t>
            </a:r>
            <a:r>
              <a:rPr lang="en-US" sz="3600">
                <a:solidFill>
                  <a:srgbClr val="0433FF"/>
                </a:solidFill>
                <a:latin typeface="Cambria" panose="02040503050406030204" pitchFamily="18" charset="0"/>
                <a:ea typeface="Cambria" panose="02040503050406030204" pitchFamily="18" charset="0"/>
                <a:cs typeface="Cambria"/>
              </a:rPr>
              <a:t>n </a:t>
            </a:r>
            <a:r>
              <a:rPr lang="en-US" sz="3600" spc="-5">
                <a:solidFill>
                  <a:srgbClr val="0433FF"/>
                </a:solidFill>
                <a:latin typeface="Cambria" panose="02040503050406030204" pitchFamily="18" charset="0"/>
                <a:ea typeface="Cambria" panose="02040503050406030204" pitchFamily="18" charset="0"/>
                <a:cs typeface="Cambria"/>
              </a:rPr>
              <a:t>c</a:t>
            </a:r>
            <a:r>
              <a:rPr lang="en-US" sz="3600">
                <a:solidFill>
                  <a:srgbClr val="0433FF"/>
                </a:solidFill>
                <a:latin typeface="Cambria" panose="02040503050406030204" pitchFamily="18" charset="0"/>
                <a:ea typeface="Cambria" panose="02040503050406030204" pitchFamily="18" charset="0"/>
                <a:cs typeface="Courier New"/>
              </a:rPr>
              <a:t>ủ</a:t>
            </a:r>
            <a:r>
              <a:rPr lang="en-US" sz="3600">
                <a:solidFill>
                  <a:srgbClr val="0433FF"/>
                </a:solidFill>
                <a:latin typeface="Cambria" panose="02040503050406030204" pitchFamily="18" charset="0"/>
                <a:ea typeface="Cambria" panose="02040503050406030204" pitchFamily="18" charset="0"/>
                <a:cs typeface="Cambria"/>
              </a:rPr>
              <a:t>a</a:t>
            </a:r>
            <a:r>
              <a:rPr lang="en-US" sz="3600">
                <a:latin typeface="Cambria" panose="02040503050406030204" pitchFamily="18" charset="0"/>
                <a:ea typeface="Cambria" panose="02040503050406030204" pitchFamily="18" charset="0"/>
                <a:cs typeface="Cambria"/>
              </a:rPr>
              <a:t> </a:t>
            </a:r>
            <a:r>
              <a:rPr lang="en-US" sz="3600" spc="300">
                <a:solidFill>
                  <a:srgbClr val="0433FF"/>
                </a:solidFill>
                <a:latin typeface="Cambria" panose="02040503050406030204" pitchFamily="18" charset="0"/>
                <a:ea typeface="Cambria" panose="02040503050406030204" pitchFamily="18" charset="0"/>
                <a:cs typeface="Cambria"/>
              </a:rPr>
              <a:t>áo </a:t>
            </a:r>
            <a:r>
              <a:rPr lang="en-US" sz="3600" spc="315">
                <a:solidFill>
                  <a:srgbClr val="0433FF"/>
                </a:solidFill>
                <a:latin typeface="Cambria" panose="02040503050406030204" pitchFamily="18" charset="0"/>
                <a:ea typeface="Cambria" panose="02040503050406030204" pitchFamily="18" charset="0"/>
                <a:cs typeface="Cambria"/>
              </a:rPr>
              <a:t>qu</a:t>
            </a:r>
            <a:r>
              <a:rPr lang="en-US" sz="3600" spc="315">
                <a:solidFill>
                  <a:srgbClr val="0433FF"/>
                </a:solidFill>
                <a:latin typeface="Cambria" panose="02040503050406030204" pitchFamily="18" charset="0"/>
                <a:ea typeface="Cambria" panose="02040503050406030204" pitchFamily="18" charset="0"/>
                <a:cs typeface="Courier New"/>
              </a:rPr>
              <a:t>ầ</a:t>
            </a:r>
            <a:r>
              <a:rPr lang="en-US" sz="3600" spc="315">
                <a:solidFill>
                  <a:srgbClr val="0433FF"/>
                </a:solidFill>
                <a:latin typeface="Cambria" panose="02040503050406030204" pitchFamily="18" charset="0"/>
                <a:ea typeface="Cambria" panose="02040503050406030204" pitchFamily="18" charset="0"/>
                <a:cs typeface="Cambria"/>
              </a:rPr>
              <a:t>n:</a:t>
            </a:r>
            <a:r>
              <a:rPr lang="en-US" sz="3600">
                <a:solidFill>
                  <a:srgbClr val="0433FF"/>
                </a:solidFill>
                <a:latin typeface="Cambria" panose="02040503050406030204" pitchFamily="18" charset="0"/>
                <a:ea typeface="Cambria" panose="02040503050406030204" pitchFamily="18" charset="0"/>
                <a:cs typeface="Cambria"/>
              </a:rPr>
              <a:t>"))</a:t>
            </a:r>
          </a:p>
          <a:p>
            <a:pPr marL="12700">
              <a:lnSpc>
                <a:spcPct val="150000"/>
              </a:lnSpc>
            </a:pPr>
            <a:r>
              <a:rPr lang="en-US" sz="3600" spc="-35">
                <a:solidFill>
                  <a:srgbClr val="0433FF"/>
                </a:solidFill>
                <a:latin typeface="Cambria" panose="02040503050406030204" pitchFamily="18" charset="0"/>
                <a:ea typeface="Cambria" panose="02040503050406030204" pitchFamily="18" charset="0"/>
                <a:cs typeface="Cambria"/>
              </a:rPr>
              <a:t>C </a:t>
            </a:r>
            <a:r>
              <a:rPr lang="en-US" sz="3600" spc="155">
                <a:solidFill>
                  <a:srgbClr val="0433FF"/>
                </a:solidFill>
                <a:latin typeface="Cambria" panose="02040503050406030204" pitchFamily="18" charset="0"/>
                <a:ea typeface="Cambria" panose="02040503050406030204" pitchFamily="18" charset="0"/>
                <a:cs typeface="Cambria"/>
              </a:rPr>
              <a:t>= </a:t>
            </a:r>
            <a:r>
              <a:rPr lang="en-US" sz="3600" spc="615">
                <a:solidFill>
                  <a:srgbClr val="0433FF"/>
                </a:solidFill>
                <a:latin typeface="Cambria" panose="02040503050406030204" pitchFamily="18" charset="0"/>
                <a:ea typeface="Cambria" panose="02040503050406030204" pitchFamily="18" charset="0"/>
                <a:cs typeface="Cambria"/>
              </a:rPr>
              <a:t>float(input(</a:t>
            </a:r>
            <a:r>
              <a:rPr lang="en-US" sz="3600">
                <a:solidFill>
                  <a:srgbClr val="0433FF"/>
                </a:solidFill>
                <a:latin typeface="Cambria" panose="02040503050406030204" pitchFamily="18" charset="0"/>
                <a:ea typeface="Cambria" panose="02040503050406030204" pitchFamily="18" charset="0"/>
                <a:cs typeface="Cambria"/>
              </a:rPr>
              <a:t>“Lượng dầu mở dính</a:t>
            </a:r>
            <a:r>
              <a:rPr lang="en-US" sz="3600" spc="315">
                <a:solidFill>
                  <a:srgbClr val="0433FF"/>
                </a:solidFill>
                <a:latin typeface="Cambria" panose="02040503050406030204" pitchFamily="18" charset="0"/>
                <a:ea typeface="Cambria" panose="02040503050406030204" pitchFamily="18" charset="0"/>
                <a:cs typeface="Cambria"/>
              </a:rPr>
              <a:t>:</a:t>
            </a:r>
            <a:r>
              <a:rPr lang="en-US" sz="3600">
                <a:solidFill>
                  <a:srgbClr val="0433FF"/>
                </a:solidFill>
                <a:latin typeface="Cambria" panose="02040503050406030204" pitchFamily="18" charset="0"/>
                <a:ea typeface="Cambria" panose="02040503050406030204" pitchFamily="18" charset="0"/>
                <a:cs typeface="Cambria"/>
              </a:rPr>
              <a:t>"))</a:t>
            </a:r>
          </a:p>
          <a:p>
            <a:pPr marL="12700">
              <a:lnSpc>
                <a:spcPct val="150000"/>
              </a:lnSpc>
            </a:pPr>
            <a:r>
              <a:rPr lang="vi-VN" sz="3600">
                <a:solidFill>
                  <a:srgbClr val="0433FF"/>
                </a:solidFill>
                <a:latin typeface="Cambria" panose="02040503050406030204" pitchFamily="18" charset="0"/>
                <a:ea typeface="Cambria" panose="02040503050406030204" pitchFamily="18" charset="0"/>
                <a:cs typeface="Cambria"/>
              </a:rPr>
              <a:t>model.input["Độ bẩn"] = B</a:t>
            </a:r>
            <a:endParaRPr lang="en-US" sz="3600">
              <a:solidFill>
                <a:srgbClr val="0433FF"/>
              </a:solidFill>
              <a:latin typeface="Cambria" panose="02040503050406030204" pitchFamily="18" charset="0"/>
              <a:ea typeface="Cambria" panose="02040503050406030204" pitchFamily="18" charset="0"/>
              <a:cs typeface="Cambria"/>
            </a:endParaRPr>
          </a:p>
          <a:p>
            <a:pPr marL="12700">
              <a:lnSpc>
                <a:spcPct val="150000"/>
              </a:lnSpc>
            </a:pPr>
            <a:r>
              <a:rPr lang="vi-VN" sz="3600">
                <a:solidFill>
                  <a:srgbClr val="0433FF"/>
                </a:solidFill>
                <a:latin typeface="Cambria" panose="02040503050406030204" pitchFamily="18" charset="0"/>
                <a:ea typeface="Cambria" panose="02040503050406030204" pitchFamily="18" charset="0"/>
                <a:cs typeface="Cambria"/>
              </a:rPr>
              <a:t>model.input["Lượng dầu mở"] = C</a:t>
            </a:r>
          </a:p>
          <a:p>
            <a:pPr marL="12700">
              <a:lnSpc>
                <a:spcPct val="150000"/>
              </a:lnSpc>
            </a:pPr>
            <a:r>
              <a:rPr lang="vi-VN" sz="3600">
                <a:solidFill>
                  <a:srgbClr val="0433FF"/>
                </a:solidFill>
                <a:latin typeface="Cambria" panose="02040503050406030204" pitchFamily="18" charset="0"/>
                <a:ea typeface="Cambria" panose="02040503050406030204" pitchFamily="18" charset="0"/>
                <a:cs typeface="Cambria"/>
              </a:rPr>
              <a:t>model.compute()</a:t>
            </a:r>
          </a:p>
          <a:p>
            <a:pPr marL="12700">
              <a:lnSpc>
                <a:spcPct val="150000"/>
              </a:lnSpc>
            </a:pPr>
            <a:r>
              <a:rPr lang="vi-VN" sz="3600">
                <a:solidFill>
                  <a:srgbClr val="0433FF"/>
                </a:solidFill>
                <a:latin typeface="Cambria" panose="02040503050406030204" pitchFamily="18" charset="0"/>
                <a:ea typeface="Cambria" panose="02040503050406030204" pitchFamily="18" charset="0"/>
                <a:cs typeface="Cambria"/>
              </a:rPr>
              <a:t>D = model.output["Thời gian giặt"]</a:t>
            </a:r>
          </a:p>
          <a:p>
            <a:pPr marL="12700">
              <a:lnSpc>
                <a:spcPct val="150000"/>
              </a:lnSpc>
            </a:pPr>
            <a:r>
              <a:rPr lang="vi-VN" sz="3600">
                <a:solidFill>
                  <a:srgbClr val="0433FF"/>
                </a:solidFill>
                <a:latin typeface="Cambria" panose="02040503050406030204" pitchFamily="18" charset="0"/>
                <a:ea typeface="Cambria" panose="02040503050406030204" pitchFamily="18" charset="0"/>
                <a:cs typeface="Cambria"/>
              </a:rPr>
              <a:t>print( "Với %.2f độ bản và %.2f lượng dầu mở trên</a:t>
            </a:r>
            <a:r>
              <a:rPr lang="en-US" sz="3600">
                <a:solidFill>
                  <a:srgbClr val="0433FF"/>
                </a:solidFill>
                <a:latin typeface="Cambria" panose="02040503050406030204" pitchFamily="18" charset="0"/>
                <a:ea typeface="Cambria" panose="02040503050406030204" pitchFamily="18" charset="0"/>
                <a:cs typeface="Cambria"/>
              </a:rPr>
              <a:t> </a:t>
            </a:r>
            <a:r>
              <a:rPr lang="vi-VN" sz="3600">
                <a:solidFill>
                  <a:srgbClr val="0433FF"/>
                </a:solidFill>
                <a:latin typeface="Cambria" panose="02040503050406030204" pitchFamily="18" charset="0"/>
                <a:ea typeface="Cambria" panose="02040503050406030204" pitchFamily="18" charset="0"/>
                <a:cs typeface="Cambria"/>
              </a:rPr>
              <a:t>áo quần, thời gian giặt là %2.f phút" % (B,C,D)</a:t>
            </a:r>
            <a:endParaRPr lang="en-US" sz="3600">
              <a:solidFill>
                <a:srgbClr val="0433FF"/>
              </a:solidFill>
              <a:latin typeface="Cambria" panose="02040503050406030204" pitchFamily="18" charset="0"/>
              <a:ea typeface="Cambria" panose="02040503050406030204" pitchFamily="18" charset="0"/>
              <a:cs typeface="Cambri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 y="1898590"/>
            <a:ext cx="19812000" cy="5432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object 5"/>
          <p:cNvSpPr txBox="1"/>
          <p:nvPr/>
        </p:nvSpPr>
        <p:spPr>
          <a:xfrm>
            <a:off x="18975623" y="10819703"/>
            <a:ext cx="340360" cy="245110"/>
          </a:xfrm>
          <a:prstGeom prst="rect">
            <a:avLst/>
          </a:prstGeom>
        </p:spPr>
        <p:txBody>
          <a:bodyPr vert="horz" wrap="square" lIns="0" tIns="7620" rIns="0" bIns="0" rtlCol="0">
            <a:spAutoFit/>
          </a:bodyPr>
          <a:lstStyle/>
          <a:p>
            <a:pPr marL="12700">
              <a:lnSpc>
                <a:spcPct val="100000"/>
              </a:lnSpc>
              <a:spcBef>
                <a:spcPts val="60"/>
              </a:spcBef>
            </a:pPr>
            <a:r>
              <a:rPr sz="1450" spc="15" dirty="0">
                <a:latin typeface="Arial MT"/>
                <a:cs typeface="Arial MT"/>
              </a:rPr>
              <a:t>149</a:t>
            </a:r>
            <a:endParaRPr sz="1450">
              <a:latin typeface="Arial MT"/>
              <a:cs typeface="Arial MT"/>
            </a:endParaRPr>
          </a:p>
        </p:txBody>
      </p:sp>
      <p:sp>
        <p:nvSpPr>
          <p:cNvPr id="3" name="object 3"/>
          <p:cNvSpPr txBox="1"/>
          <p:nvPr/>
        </p:nvSpPr>
        <p:spPr>
          <a:xfrm>
            <a:off x="825616" y="1006475"/>
            <a:ext cx="18903834" cy="9464129"/>
          </a:xfrm>
          <a:prstGeom prst="rect">
            <a:avLst/>
          </a:prstGeom>
        </p:spPr>
        <p:txBody>
          <a:bodyPr vert="horz" wrap="square" lIns="0" tIns="45720" rIns="0" bIns="0" rtlCol="0">
            <a:spAutoFit/>
          </a:bodyPr>
          <a:lstStyle/>
          <a:p>
            <a:pPr marL="514984" marR="5080" indent="-502920">
              <a:lnSpc>
                <a:spcPct val="150000"/>
              </a:lnSpc>
              <a:buSzPct val="123529"/>
              <a:buChar char="•"/>
              <a:tabLst>
                <a:tab pos="514350" algn="l"/>
              </a:tabLst>
            </a:pPr>
            <a:r>
              <a:rPr sz="4400" dirty="0">
                <a:latin typeface="Cambria"/>
                <a:cs typeface="Cambria"/>
              </a:rPr>
              <a:t>Nói thêm, chúng ta </a:t>
            </a:r>
            <a:r>
              <a:rPr sz="4400">
                <a:latin typeface="Cambria"/>
                <a:cs typeface="Cambria"/>
              </a:rPr>
              <a:t>có th</a:t>
            </a:r>
            <a:r>
              <a:rPr lang="en-US" sz="4400">
                <a:latin typeface="Cambria"/>
                <a:cs typeface="Cambria"/>
              </a:rPr>
              <a:t>ể</a:t>
            </a:r>
            <a:r>
              <a:rPr sz="4400">
                <a:latin typeface="Cambria"/>
                <a:cs typeface="Cambria"/>
              </a:rPr>
              <a:t> </a:t>
            </a:r>
            <a:r>
              <a:rPr sz="4400" dirty="0">
                <a:latin typeface="Cambria"/>
                <a:cs typeface="Cambria"/>
              </a:rPr>
              <a:t>dùng các hàm thành viên khác như sau</a:t>
            </a:r>
            <a:r>
              <a:rPr sz="4400">
                <a:latin typeface="Cambria"/>
                <a:cs typeface="Cambria"/>
              </a:rPr>
              <a:t>, ch</a:t>
            </a:r>
            <a:r>
              <a:rPr lang="en-US" sz="4400">
                <a:latin typeface="Cambria"/>
                <a:cs typeface="Cambria"/>
              </a:rPr>
              <a:t>ẳ</a:t>
            </a:r>
            <a:r>
              <a:rPr sz="4400">
                <a:latin typeface="Cambria"/>
                <a:cs typeface="Cambria"/>
              </a:rPr>
              <a:t>ng</a:t>
            </a:r>
            <a:r>
              <a:rPr lang="en-US" sz="4400">
                <a:latin typeface="Cambria"/>
                <a:cs typeface="Cambria"/>
              </a:rPr>
              <a:t> </a:t>
            </a:r>
            <a:r>
              <a:rPr sz="4400">
                <a:latin typeface="Cambria"/>
                <a:cs typeface="Cambria"/>
              </a:rPr>
              <a:t>hạn </a:t>
            </a:r>
            <a:r>
              <a:rPr sz="4400" dirty="0">
                <a:latin typeface="Cambria"/>
                <a:cs typeface="Cambria"/>
              </a:rPr>
              <a:t>dùng hàm dạng phâ</a:t>
            </a:r>
            <a:r>
              <a:rPr sz="4400">
                <a:latin typeface="Cambria"/>
                <a:cs typeface="Cambria"/>
              </a:rPr>
              <a:t>n b</a:t>
            </a:r>
            <a:r>
              <a:rPr lang="en-US" sz="4400">
                <a:latin typeface="Cambria"/>
                <a:cs typeface="Cambria"/>
              </a:rPr>
              <a:t>ổ</a:t>
            </a:r>
            <a:r>
              <a:rPr sz="4400">
                <a:latin typeface="Cambria"/>
                <a:cs typeface="Cambria"/>
              </a:rPr>
              <a:t> </a:t>
            </a:r>
            <a:r>
              <a:rPr sz="4400" dirty="0">
                <a:latin typeface="Cambria"/>
                <a:cs typeface="Cambria"/>
              </a:rPr>
              <a:t>Gauss cho </a:t>
            </a:r>
            <a:r>
              <a:rPr sz="4400" i="1">
                <a:latin typeface="Cambria"/>
                <a:cs typeface="Cambria"/>
              </a:rPr>
              <a:t>D </a:t>
            </a:r>
            <a:r>
              <a:rPr sz="4400">
                <a:latin typeface="Cambria"/>
                <a:cs typeface="Cambria"/>
              </a:rPr>
              <a:t>v</a:t>
            </a:r>
            <a:r>
              <a:rPr lang="en-US" sz="4400">
                <a:latin typeface="Cambria"/>
                <a:cs typeface="Cambria"/>
              </a:rPr>
              <a:t>ề</a:t>
            </a:r>
            <a:r>
              <a:rPr sz="4400">
                <a:latin typeface="Cambria"/>
                <a:cs typeface="Cambria"/>
              </a:rPr>
              <a:t> đ</a:t>
            </a:r>
            <a:r>
              <a:rPr lang="en-US" sz="4400">
                <a:latin typeface="Cambria"/>
                <a:cs typeface="Cambria"/>
              </a:rPr>
              <a:t>ộ</a:t>
            </a:r>
            <a:r>
              <a:rPr sz="4400">
                <a:latin typeface="Cambria"/>
                <a:cs typeface="Cambria"/>
              </a:rPr>
              <a:t>	b</a:t>
            </a:r>
            <a:r>
              <a:rPr lang="en-US" sz="4400">
                <a:latin typeface="Cambria"/>
                <a:cs typeface="Cambria"/>
              </a:rPr>
              <a:t>ẩ</a:t>
            </a:r>
            <a:r>
              <a:rPr sz="4400">
                <a:latin typeface="Cambria"/>
                <a:cs typeface="Cambria"/>
              </a:rPr>
              <a:t>n </a:t>
            </a:r>
            <a:r>
              <a:rPr sz="4400" dirty="0">
                <a:latin typeface="Cambria"/>
                <a:cs typeface="Cambria"/>
              </a:rPr>
              <a:t>và </a:t>
            </a:r>
            <a:r>
              <a:rPr sz="4400" i="1" dirty="0">
                <a:latin typeface="Cambria"/>
                <a:cs typeface="Cambria"/>
              </a:rPr>
              <a:t>G </a:t>
            </a:r>
            <a:r>
              <a:rPr sz="4400">
                <a:latin typeface="Cambria"/>
                <a:cs typeface="Cambria"/>
              </a:rPr>
              <a:t>lượng d</a:t>
            </a:r>
            <a:r>
              <a:rPr lang="en-US" sz="4400">
                <a:latin typeface="Cambria"/>
                <a:cs typeface="Cambria"/>
              </a:rPr>
              <a:t>ầ</a:t>
            </a:r>
            <a:r>
              <a:rPr sz="4400">
                <a:latin typeface="Cambria"/>
                <a:cs typeface="Cambria"/>
              </a:rPr>
              <a:t>u </a:t>
            </a:r>
            <a:r>
              <a:rPr sz="4400" dirty="0">
                <a:latin typeface="Cambria"/>
                <a:cs typeface="Cambria"/>
              </a:rPr>
              <a:t>mở.</a:t>
            </a:r>
            <a:endParaRPr sz="4400">
              <a:latin typeface="Cambria"/>
              <a:cs typeface="Cambria"/>
            </a:endParaRPr>
          </a:p>
          <a:p>
            <a:pPr marL="2029460" marR="2952115">
              <a:lnSpc>
                <a:spcPct val="150000"/>
              </a:lnSpc>
            </a:pPr>
            <a:r>
              <a:rPr lang="en-US" sz="4000">
                <a:solidFill>
                  <a:srgbClr val="0433FF"/>
                </a:solidFill>
                <a:latin typeface="Cambria" panose="02040503050406030204" pitchFamily="18" charset="0"/>
                <a:ea typeface="Cambria" panose="02040503050406030204" pitchFamily="18" charset="0"/>
                <a:cs typeface="Cambria"/>
              </a:rPr>
              <a:t>D["Bẩn ít"] = fz.gaussmf( D.universe,0,8 ) </a:t>
            </a:r>
          </a:p>
          <a:p>
            <a:pPr marL="2029460" marR="2952115">
              <a:lnSpc>
                <a:spcPct val="150000"/>
              </a:lnSpc>
            </a:pPr>
            <a:r>
              <a:rPr lang="en-US" sz="4000">
                <a:solidFill>
                  <a:srgbClr val="0433FF"/>
                </a:solidFill>
                <a:latin typeface="Cambria" panose="02040503050406030204" pitchFamily="18" charset="0"/>
                <a:ea typeface="Cambria" panose="02040503050406030204" pitchFamily="18" charset="0"/>
                <a:cs typeface="Cambria"/>
              </a:rPr>
              <a:t>D["Trung bình"] = fz.gaussmf( D.universe,50,12 )</a:t>
            </a:r>
          </a:p>
          <a:p>
            <a:pPr marL="2029460" marR="2952115">
              <a:lnSpc>
                <a:spcPct val="150000"/>
              </a:lnSpc>
            </a:pPr>
            <a:r>
              <a:rPr lang="en-US" sz="4000">
                <a:solidFill>
                  <a:srgbClr val="0433FF"/>
                </a:solidFill>
                <a:latin typeface="Cambria" panose="02040503050406030204" pitchFamily="18" charset="0"/>
                <a:ea typeface="Cambria" panose="02040503050406030204" pitchFamily="18" charset="0"/>
                <a:cs typeface="Cambria"/>
              </a:rPr>
              <a:t>D["Bẩn nhiều"]  =  fz.gaussmf( D.universe,100,8 ) </a:t>
            </a:r>
          </a:p>
          <a:p>
            <a:pPr marL="2029460" marR="2952115">
              <a:lnSpc>
                <a:spcPct val="150000"/>
              </a:lnSpc>
            </a:pPr>
            <a:r>
              <a:rPr lang="en-US" sz="4000">
                <a:solidFill>
                  <a:srgbClr val="0433FF"/>
                </a:solidFill>
                <a:latin typeface="Cambria" panose="02040503050406030204" pitchFamily="18" charset="0"/>
                <a:ea typeface="Cambria" panose="02040503050406030204" pitchFamily="18" charset="0"/>
                <a:cs typeface="Cambria"/>
              </a:rPr>
              <a:t>D.view()</a:t>
            </a:r>
          </a:p>
          <a:p>
            <a:pPr marL="2029460" marR="2952115">
              <a:lnSpc>
                <a:spcPct val="150000"/>
              </a:lnSpc>
            </a:pPr>
            <a:r>
              <a:rPr lang="en-US" sz="4000">
                <a:solidFill>
                  <a:srgbClr val="0433FF"/>
                </a:solidFill>
                <a:latin typeface="Cambria" panose="02040503050406030204" pitchFamily="18" charset="0"/>
                <a:ea typeface="Cambria" panose="02040503050406030204" pitchFamily="18" charset="0"/>
                <a:cs typeface="Cambria"/>
              </a:rPr>
              <a:t>G["Dầu mở ít"] = fz.gaussmf( G.universe, 0, 8 )</a:t>
            </a:r>
          </a:p>
          <a:p>
            <a:pPr marL="2029460" marR="2952115">
              <a:lnSpc>
                <a:spcPct val="150000"/>
              </a:lnSpc>
            </a:pPr>
            <a:r>
              <a:rPr lang="en-US" sz="4000" spc="240">
                <a:solidFill>
                  <a:srgbClr val="0433FF"/>
                </a:solidFill>
                <a:latin typeface="Cambria" panose="02040503050406030204" pitchFamily="18" charset="0"/>
                <a:ea typeface="Cambria" panose="02040503050406030204" pitchFamily="18" charset="0"/>
                <a:cs typeface="Cambria"/>
              </a:rPr>
              <a:t>G["D</a:t>
            </a:r>
            <a:r>
              <a:rPr lang="en-US" sz="4000" spc="240">
                <a:solidFill>
                  <a:srgbClr val="0433FF"/>
                </a:solidFill>
                <a:latin typeface="Cambria" panose="02040503050406030204" pitchFamily="18" charset="0"/>
                <a:ea typeface="Cambria" panose="02040503050406030204" pitchFamily="18" charset="0"/>
                <a:cs typeface="Courier New"/>
              </a:rPr>
              <a:t>ầ</a:t>
            </a:r>
            <a:r>
              <a:rPr lang="en-US" sz="4000" spc="240">
                <a:solidFill>
                  <a:srgbClr val="0433FF"/>
                </a:solidFill>
                <a:latin typeface="Cambria" panose="02040503050406030204" pitchFamily="18" charset="0"/>
                <a:ea typeface="Cambria" panose="02040503050406030204" pitchFamily="18" charset="0"/>
                <a:cs typeface="Cambria"/>
              </a:rPr>
              <a:t>u </a:t>
            </a:r>
            <a:r>
              <a:rPr lang="en-US" sz="4000" spc="-385">
                <a:solidFill>
                  <a:srgbClr val="0433FF"/>
                </a:solidFill>
                <a:latin typeface="Cambria" panose="02040503050406030204" pitchFamily="18" charset="0"/>
                <a:ea typeface="Cambria" panose="02040503050406030204" pitchFamily="18" charset="0"/>
                <a:cs typeface="Cambria"/>
              </a:rPr>
              <a:t>m</a:t>
            </a:r>
            <a:r>
              <a:rPr lang="en-US" sz="4000" spc="-385">
                <a:solidFill>
                  <a:srgbClr val="0433FF"/>
                </a:solidFill>
                <a:latin typeface="Cambria" panose="02040503050406030204" pitchFamily="18" charset="0"/>
                <a:ea typeface="Cambria" panose="02040503050406030204" pitchFamily="18" charset="0"/>
                <a:cs typeface="Courier New"/>
              </a:rPr>
              <a:t>ở </a:t>
            </a:r>
            <a:r>
              <a:rPr lang="en-US" sz="4000">
                <a:solidFill>
                  <a:srgbClr val="0433FF"/>
                </a:solidFill>
                <a:latin typeface="Cambria" panose="02040503050406030204" pitchFamily="18" charset="0"/>
                <a:ea typeface="Cambria" panose="02040503050406030204" pitchFamily="18" charset="0"/>
                <a:cs typeface="Cambria"/>
              </a:rPr>
              <a:t>vừa p</a:t>
            </a:r>
            <a:r>
              <a:rPr lang="en-US" sz="4000" spc="-5">
                <a:solidFill>
                  <a:srgbClr val="0433FF"/>
                </a:solidFill>
                <a:latin typeface="Cambria" panose="02040503050406030204" pitchFamily="18" charset="0"/>
                <a:ea typeface="Cambria" panose="02040503050406030204" pitchFamily="18" charset="0"/>
                <a:cs typeface="Cambria"/>
              </a:rPr>
              <a:t>h</a:t>
            </a:r>
            <a:r>
              <a:rPr lang="en-US" sz="4000">
                <a:solidFill>
                  <a:srgbClr val="0433FF"/>
                </a:solidFill>
                <a:latin typeface="Cambria" panose="02040503050406030204" pitchFamily="18" charset="0"/>
                <a:ea typeface="Cambria" panose="02040503050406030204" pitchFamily="18" charset="0"/>
                <a:cs typeface="Courier New"/>
              </a:rPr>
              <a:t>ả</a:t>
            </a:r>
            <a:r>
              <a:rPr lang="en-US" sz="4000">
                <a:solidFill>
                  <a:srgbClr val="0433FF"/>
                </a:solidFill>
                <a:latin typeface="Cambria" panose="02040503050406030204" pitchFamily="18" charset="0"/>
                <a:ea typeface="Cambria" panose="02040503050406030204" pitchFamily="18" charset="0"/>
                <a:cs typeface="Cambria"/>
              </a:rPr>
              <a:t>i"] = fz.gaussmf( G.universe, 50, 12 )</a:t>
            </a:r>
          </a:p>
          <a:p>
            <a:pPr marL="2029460" marR="2952115">
              <a:lnSpc>
                <a:spcPct val="150000"/>
              </a:lnSpc>
            </a:pPr>
            <a:r>
              <a:rPr lang="en-US" sz="4000" spc="240">
                <a:solidFill>
                  <a:srgbClr val="0433FF"/>
                </a:solidFill>
                <a:latin typeface="Cambria" panose="02040503050406030204" pitchFamily="18" charset="0"/>
                <a:ea typeface="Cambria" panose="02040503050406030204" pitchFamily="18" charset="0"/>
                <a:cs typeface="Cambria"/>
              </a:rPr>
              <a:t>G["D</a:t>
            </a:r>
            <a:r>
              <a:rPr lang="en-US" sz="4000" spc="240">
                <a:solidFill>
                  <a:srgbClr val="0433FF"/>
                </a:solidFill>
                <a:latin typeface="Cambria" panose="02040503050406030204" pitchFamily="18" charset="0"/>
                <a:ea typeface="Cambria" panose="02040503050406030204" pitchFamily="18" charset="0"/>
                <a:cs typeface="Courier New"/>
              </a:rPr>
              <a:t>ầ</a:t>
            </a:r>
            <a:r>
              <a:rPr lang="en-US" sz="4000" spc="240">
                <a:solidFill>
                  <a:srgbClr val="0433FF"/>
                </a:solidFill>
                <a:latin typeface="Cambria" panose="02040503050406030204" pitchFamily="18" charset="0"/>
                <a:ea typeface="Cambria" panose="02040503050406030204" pitchFamily="18" charset="0"/>
                <a:cs typeface="Cambria"/>
              </a:rPr>
              <a:t>u </a:t>
            </a:r>
            <a:r>
              <a:rPr lang="en-US" sz="4000" spc="-385">
                <a:solidFill>
                  <a:srgbClr val="0433FF"/>
                </a:solidFill>
                <a:latin typeface="Cambria" panose="02040503050406030204" pitchFamily="18" charset="0"/>
                <a:ea typeface="Cambria" panose="02040503050406030204" pitchFamily="18" charset="0"/>
                <a:cs typeface="Cambria"/>
              </a:rPr>
              <a:t>m</a:t>
            </a:r>
            <a:r>
              <a:rPr lang="en-US" sz="4000" spc="-385">
                <a:solidFill>
                  <a:srgbClr val="0433FF"/>
                </a:solidFill>
                <a:latin typeface="Cambria" panose="02040503050406030204" pitchFamily="18" charset="0"/>
                <a:ea typeface="Cambria" panose="02040503050406030204" pitchFamily="18" charset="0"/>
                <a:cs typeface="Courier New"/>
              </a:rPr>
              <a:t>ở </a:t>
            </a:r>
            <a:r>
              <a:rPr lang="en-US" sz="4000">
                <a:solidFill>
                  <a:srgbClr val="0433FF"/>
                </a:solidFill>
                <a:latin typeface="Cambria" panose="02040503050406030204" pitchFamily="18" charset="0"/>
                <a:ea typeface="Cambria" panose="02040503050406030204" pitchFamily="18" charset="0"/>
                <a:cs typeface="Cambria"/>
              </a:rPr>
              <a:t>nhiều"] = fz.gaussmf( G.universe, 100, 8 )</a:t>
            </a:r>
          </a:p>
          <a:p>
            <a:pPr marL="2029460" marR="2952115">
              <a:lnSpc>
                <a:spcPct val="150000"/>
              </a:lnSpc>
            </a:pPr>
            <a:r>
              <a:rPr lang="en-US" sz="4000">
                <a:solidFill>
                  <a:srgbClr val="0433FF"/>
                </a:solidFill>
                <a:latin typeface="Cambria" panose="02040503050406030204" pitchFamily="18" charset="0"/>
                <a:ea typeface="Cambria" panose="02040503050406030204" pitchFamily="18" charset="0"/>
                <a:cs typeface="Cambria"/>
              </a:rPr>
              <a:t>G.view()</a:t>
            </a:r>
            <a:endParaRPr sz="4000">
              <a:latin typeface="Cambria" panose="02040503050406030204" pitchFamily="18" charset="0"/>
              <a:ea typeface="Cambria" panose="02040503050406030204" pitchFamily="18" charset="0"/>
              <a:cs typeface="Cambri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49" y="2073275"/>
            <a:ext cx="12068223"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0" y="860171"/>
            <a:ext cx="7474307" cy="10357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23917" y="925993"/>
            <a:ext cx="18629333" cy="1322157"/>
          </a:xfrm>
          <a:prstGeom prst="rect">
            <a:avLst/>
          </a:prstGeom>
        </p:spPr>
        <p:txBody>
          <a:bodyPr vert="horz" wrap="square" lIns="0" tIns="39370" rIns="0" bIns="0" rtlCol="0">
            <a:spAutoFit/>
          </a:bodyPr>
          <a:lstStyle/>
          <a:p>
            <a:pPr marL="514984" marR="50165" indent="-502920">
              <a:lnSpc>
                <a:spcPts val="5030"/>
              </a:lnSpc>
              <a:spcBef>
                <a:spcPts val="310"/>
              </a:spcBef>
              <a:buSzPct val="123529"/>
              <a:buChar char="•"/>
              <a:tabLst>
                <a:tab pos="515620" algn="l"/>
              </a:tabLst>
            </a:pPr>
            <a:r>
              <a:rPr sz="4400" dirty="0">
                <a:latin typeface="Cambria"/>
                <a:cs typeface="Cambria"/>
              </a:rPr>
              <a:t>Lưu ý, </a:t>
            </a:r>
            <a:r>
              <a:rPr sz="4400">
                <a:latin typeface="Cambria"/>
                <a:cs typeface="Cambria"/>
              </a:rPr>
              <a:t>ngoài vi</a:t>
            </a:r>
            <a:r>
              <a:rPr lang="vi-VN" sz="4400">
                <a:latin typeface="Cambria"/>
                <a:cs typeface="Cambria"/>
              </a:rPr>
              <a:t>ệ</a:t>
            </a:r>
            <a:r>
              <a:rPr sz="4400">
                <a:latin typeface="Cambria"/>
                <a:cs typeface="Cambria"/>
              </a:rPr>
              <a:t>c </a:t>
            </a:r>
            <a:r>
              <a:rPr sz="4400" dirty="0">
                <a:latin typeface="Cambria"/>
                <a:cs typeface="Cambria"/>
              </a:rPr>
              <a:t>dùng hàm </a:t>
            </a:r>
            <a:r>
              <a:rPr sz="4400" i="1" dirty="0">
                <a:latin typeface="Cambria"/>
                <a:cs typeface="Cambria"/>
              </a:rPr>
              <a:t>view</a:t>
            </a:r>
            <a:r>
              <a:rPr sz="4400" dirty="0">
                <a:latin typeface="Cambria"/>
                <a:cs typeface="Cambria"/>
              </a:rPr>
              <a:t>() khi dùng scikit-fuzzy</a:t>
            </a:r>
            <a:r>
              <a:rPr sz="4400">
                <a:latin typeface="Cambria"/>
                <a:cs typeface="Cambria"/>
              </a:rPr>
              <a:t>, đ</a:t>
            </a:r>
            <a:r>
              <a:rPr lang="en-US" sz="4400">
                <a:latin typeface="Cambria"/>
                <a:cs typeface="Cambria"/>
              </a:rPr>
              <a:t>ể</a:t>
            </a:r>
            <a:r>
              <a:rPr sz="4400">
                <a:latin typeface="Cambria"/>
                <a:cs typeface="Cambria"/>
              </a:rPr>
              <a:t> </a:t>
            </a:r>
            <a:r>
              <a:rPr sz="4400" dirty="0">
                <a:latin typeface="Cambria"/>
                <a:cs typeface="Cambria"/>
              </a:rPr>
              <a:t>trực </a:t>
            </a:r>
            <a:r>
              <a:rPr sz="4400">
                <a:latin typeface="Cambria"/>
                <a:cs typeface="Cambria"/>
              </a:rPr>
              <a:t>quan hoá</a:t>
            </a:r>
            <a:r>
              <a:rPr lang="en-US" sz="4400">
                <a:latin typeface="Cambria"/>
                <a:cs typeface="Cambria"/>
              </a:rPr>
              <a:t> </a:t>
            </a:r>
            <a:r>
              <a:rPr sz="4400">
                <a:latin typeface="Cambria"/>
                <a:cs typeface="Cambria"/>
              </a:rPr>
              <a:t>các hàm thu</a:t>
            </a:r>
            <a:r>
              <a:rPr lang="en-US" sz="4400">
                <a:latin typeface="Cambria"/>
                <a:cs typeface="Cambria"/>
              </a:rPr>
              <a:t>ộ</a:t>
            </a:r>
            <a:r>
              <a:rPr sz="4400">
                <a:latin typeface="Cambria"/>
                <a:cs typeface="Cambria"/>
              </a:rPr>
              <a:t>c</a:t>
            </a:r>
            <a:r>
              <a:rPr sz="4400" dirty="0">
                <a:latin typeface="Cambria"/>
                <a:cs typeface="Cambria"/>
              </a:rPr>
              <a:t>, chúng ta cũng </a:t>
            </a:r>
            <a:r>
              <a:rPr sz="4400">
                <a:latin typeface="Cambria"/>
                <a:cs typeface="Cambria"/>
              </a:rPr>
              <a:t>có th</a:t>
            </a:r>
            <a:r>
              <a:rPr lang="en-US" sz="4400">
                <a:latin typeface="Cambria"/>
                <a:cs typeface="Cambria"/>
              </a:rPr>
              <a:t>ể</a:t>
            </a:r>
            <a:r>
              <a:rPr sz="4400">
                <a:latin typeface="Cambria"/>
                <a:cs typeface="Cambria"/>
              </a:rPr>
              <a:t> </a:t>
            </a:r>
            <a:r>
              <a:rPr sz="4400" dirty="0">
                <a:latin typeface="Cambria"/>
                <a:cs typeface="Cambria"/>
              </a:rPr>
              <a:t>dùng theo </a:t>
            </a:r>
            <a:r>
              <a:rPr sz="4400">
                <a:latin typeface="Cambria"/>
                <a:cs typeface="Cambria"/>
              </a:rPr>
              <a:t>cách truy</a:t>
            </a:r>
            <a:r>
              <a:rPr lang="en-US" sz="4400">
                <a:latin typeface="Cambria"/>
                <a:cs typeface="Cambria"/>
              </a:rPr>
              <a:t>ề</a:t>
            </a:r>
            <a:r>
              <a:rPr sz="4400">
                <a:latin typeface="Cambria"/>
                <a:cs typeface="Cambria"/>
              </a:rPr>
              <a:t>n th</a:t>
            </a:r>
            <a:r>
              <a:rPr lang="en-US" sz="4400">
                <a:latin typeface="Cambria"/>
                <a:cs typeface="Cambria"/>
              </a:rPr>
              <a:t>ố</a:t>
            </a:r>
            <a:r>
              <a:rPr sz="4400">
                <a:latin typeface="Cambria"/>
                <a:cs typeface="Cambria"/>
              </a:rPr>
              <a:t>ng đ</a:t>
            </a:r>
            <a:r>
              <a:rPr lang="en-US" sz="4400">
                <a:latin typeface="Cambria"/>
                <a:cs typeface="Cambria"/>
              </a:rPr>
              <a:t>ể</a:t>
            </a:r>
            <a:r>
              <a:rPr sz="4400">
                <a:latin typeface="Cambria"/>
                <a:cs typeface="Cambria"/>
              </a:rPr>
              <a:t> vẽ</a:t>
            </a:r>
            <a:r>
              <a:rPr lang="en-US" sz="4400">
                <a:latin typeface="Cambria"/>
                <a:cs typeface="Cambria"/>
              </a:rPr>
              <a:t> </a:t>
            </a:r>
            <a:r>
              <a:rPr sz="4400">
                <a:latin typeface="Cambria"/>
                <a:cs typeface="Cambria"/>
              </a:rPr>
              <a:t>hı̀nh</a:t>
            </a:r>
          </a:p>
        </p:txBody>
      </p:sp>
      <p:sp>
        <p:nvSpPr>
          <p:cNvPr id="4" name="object 4"/>
          <p:cNvSpPr txBox="1"/>
          <p:nvPr/>
        </p:nvSpPr>
        <p:spPr>
          <a:xfrm>
            <a:off x="3278447" y="2301875"/>
            <a:ext cx="14396577" cy="627736"/>
          </a:xfrm>
          <a:prstGeom prst="rect">
            <a:avLst/>
          </a:prstGeom>
        </p:spPr>
        <p:txBody>
          <a:bodyPr vert="horz" wrap="square" lIns="0" tIns="12065" rIns="0" bIns="0" rtlCol="0">
            <a:spAutoFit/>
          </a:bodyPr>
          <a:lstStyle/>
          <a:p>
            <a:pPr marL="12700">
              <a:lnSpc>
                <a:spcPct val="100000"/>
              </a:lnSpc>
              <a:spcBef>
                <a:spcPts val="95"/>
              </a:spcBef>
            </a:pPr>
            <a:r>
              <a:rPr sz="4000" spc="720">
                <a:solidFill>
                  <a:srgbClr val="0433FF"/>
                </a:solidFill>
                <a:latin typeface="Cambria" panose="02040503050406030204" pitchFamily="18" charset="0"/>
                <a:ea typeface="Cambria" panose="02040503050406030204" pitchFamily="18" charset="0"/>
                <a:cs typeface="Cambria"/>
              </a:rPr>
              <a:t>plt.plot(</a:t>
            </a:r>
            <a:r>
              <a:rPr sz="4000" spc="550">
                <a:solidFill>
                  <a:srgbClr val="0433FF"/>
                </a:solidFill>
                <a:latin typeface="Cambria" panose="02040503050406030204" pitchFamily="18" charset="0"/>
                <a:ea typeface="Cambria" panose="02040503050406030204" pitchFamily="18" charset="0"/>
                <a:cs typeface="Cambria"/>
              </a:rPr>
              <a:t>D.universe,</a:t>
            </a:r>
            <a:r>
              <a:rPr lang="en-US" sz="4000" spc="550">
                <a:solidFill>
                  <a:srgbClr val="0433FF"/>
                </a:solidFill>
                <a:latin typeface="Cambria" panose="02040503050406030204" pitchFamily="18" charset="0"/>
                <a:ea typeface="Cambria" panose="02040503050406030204" pitchFamily="18" charset="0"/>
                <a:cs typeface="Cambria"/>
              </a:rPr>
              <a:t> </a:t>
            </a:r>
            <a:r>
              <a:rPr sz="4000" spc="540">
                <a:solidFill>
                  <a:srgbClr val="0433FF"/>
                </a:solidFill>
                <a:latin typeface="Cambria" panose="02040503050406030204" pitchFamily="18" charset="0"/>
                <a:ea typeface="Cambria" panose="02040503050406030204" pitchFamily="18" charset="0"/>
                <a:cs typeface="Cambria"/>
              </a:rPr>
              <a:t>fz.gaussmf(D.universe,0,8</a:t>
            </a:r>
            <a:r>
              <a:rPr sz="4000" spc="540" dirty="0">
                <a:solidFill>
                  <a:srgbClr val="0433FF"/>
                </a:solidFill>
                <a:latin typeface="Cambria" panose="02040503050406030204" pitchFamily="18" charset="0"/>
                <a:ea typeface="Cambria" panose="02040503050406030204" pitchFamily="18" charset="0"/>
                <a:cs typeface="Cambria"/>
              </a:rPr>
              <a:t>)</a:t>
            </a:r>
            <a:endParaRPr sz="4000">
              <a:latin typeface="Cambria" panose="02040503050406030204" pitchFamily="18" charset="0"/>
              <a:ea typeface="Cambria" panose="02040503050406030204" pitchFamily="18" charset="0"/>
              <a:cs typeface="Cambria"/>
            </a:endParaRPr>
          </a:p>
        </p:txBody>
      </p:sp>
      <p:sp>
        <p:nvSpPr>
          <p:cNvPr id="5" name="object 5"/>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6" name="object 6"/>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49</a:t>
            </a:fld>
            <a:endParaRPr spc="15"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908" y="3126087"/>
            <a:ext cx="16864920" cy="748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5</a:t>
            </a:fld>
            <a:endParaRPr spc="15" dirty="0"/>
          </a:p>
        </p:txBody>
      </p:sp>
      <p:sp>
        <p:nvSpPr>
          <p:cNvPr id="2" name="object 2"/>
          <p:cNvSpPr txBox="1"/>
          <p:nvPr/>
        </p:nvSpPr>
        <p:spPr>
          <a:xfrm>
            <a:off x="995796" y="1235075"/>
            <a:ext cx="18505054" cy="8910131"/>
          </a:xfrm>
          <a:prstGeom prst="rect">
            <a:avLst/>
          </a:prstGeom>
        </p:spPr>
        <p:txBody>
          <a:bodyPr vert="horz" wrap="square" lIns="0" tIns="45720" rIns="0" bIns="0" rtlCol="0">
            <a:spAutoFit/>
          </a:bodyPr>
          <a:lstStyle/>
          <a:p>
            <a:pPr marL="514984" marR="240665" indent="-502920">
              <a:lnSpc>
                <a:spcPct val="150000"/>
              </a:lnSpc>
              <a:buSzPct val="123529"/>
              <a:buChar char="•"/>
              <a:tabLst>
                <a:tab pos="515620" algn="l"/>
                <a:tab pos="8401050" algn="l"/>
              </a:tabLst>
            </a:pPr>
            <a:r>
              <a:rPr sz="4800">
                <a:latin typeface="Cambria"/>
                <a:cs typeface="Cambria"/>
              </a:rPr>
              <a:t>Như v</a:t>
            </a:r>
            <a:r>
              <a:rPr lang="en-US" sz="4800">
                <a:latin typeface="Cambria"/>
                <a:cs typeface="Cambria"/>
              </a:rPr>
              <a:t>ậ</a:t>
            </a:r>
            <a:r>
              <a:rPr sz="4800">
                <a:latin typeface="Cambria"/>
                <a:cs typeface="Cambria"/>
              </a:rPr>
              <a:t>y</a:t>
            </a:r>
            <a:r>
              <a:rPr sz="4800" dirty="0">
                <a:latin typeface="Cambria"/>
                <a:cs typeface="Cambria"/>
              </a:rPr>
              <a:t>, </a:t>
            </a:r>
            <a:r>
              <a:rPr sz="4800">
                <a:latin typeface="Cambria"/>
                <a:cs typeface="Cambria"/>
              </a:rPr>
              <a:t>có th</a:t>
            </a:r>
            <a:r>
              <a:rPr lang="en-US" sz="4800">
                <a:latin typeface="Cambria"/>
                <a:cs typeface="Cambria"/>
              </a:rPr>
              <a:t>ể</a:t>
            </a:r>
            <a:r>
              <a:rPr sz="4800">
                <a:latin typeface="Cambria"/>
                <a:cs typeface="Cambria"/>
              </a:rPr>
              <a:t> nói đi</a:t>
            </a:r>
            <a:r>
              <a:rPr lang="en-US" sz="4800">
                <a:latin typeface="Cambria"/>
                <a:cs typeface="Cambria"/>
              </a:rPr>
              <a:t>ề</a:t>
            </a:r>
            <a:r>
              <a:rPr sz="4800">
                <a:latin typeface="Cambria"/>
                <a:cs typeface="Cambria"/>
              </a:rPr>
              <a:t>u khi</a:t>
            </a:r>
            <a:r>
              <a:rPr lang="en-US" sz="4800">
                <a:latin typeface="Cambria"/>
                <a:cs typeface="Cambria"/>
              </a:rPr>
              <a:t>ể</a:t>
            </a:r>
            <a:r>
              <a:rPr sz="4800">
                <a:latin typeface="Cambria"/>
                <a:cs typeface="Cambria"/>
              </a:rPr>
              <a:t>n </a:t>
            </a:r>
            <a:r>
              <a:rPr sz="4800" dirty="0">
                <a:latin typeface="Cambria"/>
                <a:cs typeface="Cambria"/>
              </a:rPr>
              <a:t>logic mờ </a:t>
            </a:r>
            <a:r>
              <a:rPr sz="4800">
                <a:latin typeface="Cambria"/>
                <a:cs typeface="Cambria"/>
              </a:rPr>
              <a:t>là m</a:t>
            </a:r>
            <a:r>
              <a:rPr lang="en-US" sz="4800">
                <a:latin typeface="Cambria"/>
                <a:cs typeface="Cambria"/>
              </a:rPr>
              <a:t>ộ</a:t>
            </a:r>
            <a:r>
              <a:rPr sz="4800">
                <a:latin typeface="Cambria"/>
                <a:cs typeface="Cambria"/>
              </a:rPr>
              <a:t>t cách ti</a:t>
            </a:r>
            <a:r>
              <a:rPr lang="en-US" sz="4800">
                <a:latin typeface="Cambria"/>
                <a:cs typeface="Cambria"/>
              </a:rPr>
              <a:t>ế</a:t>
            </a:r>
            <a:r>
              <a:rPr sz="4800">
                <a:latin typeface="Cambria"/>
                <a:cs typeface="Cambria"/>
              </a:rPr>
              <a:t>p c</a:t>
            </a:r>
            <a:r>
              <a:rPr lang="en-US" sz="4800">
                <a:latin typeface="Cambria"/>
                <a:cs typeface="Cambria"/>
              </a:rPr>
              <a:t>ậ</a:t>
            </a:r>
            <a:r>
              <a:rPr sz="4800">
                <a:latin typeface="Cambria"/>
                <a:cs typeface="Cambria"/>
              </a:rPr>
              <a:t>n</a:t>
            </a:r>
            <a:r>
              <a:rPr lang="en-US" sz="4800">
                <a:latin typeface="Cambria"/>
                <a:cs typeface="Cambria"/>
              </a:rPr>
              <a:t> </a:t>
            </a:r>
            <a:r>
              <a:rPr sz="4800">
                <a:latin typeface="Cambria"/>
                <a:cs typeface="Cambria"/>
              </a:rPr>
              <a:t>heuristic (dò</a:t>
            </a:r>
            <a:r>
              <a:rPr lang="en-US" sz="4800">
                <a:latin typeface="Cambria"/>
                <a:cs typeface="Cambria"/>
              </a:rPr>
              <a:t> </a:t>
            </a:r>
            <a:r>
              <a:rPr sz="4800">
                <a:latin typeface="Cambria"/>
                <a:cs typeface="Cambria"/>
              </a:rPr>
              <a:t>d</a:t>
            </a:r>
            <a:r>
              <a:rPr lang="en-US" sz="4800">
                <a:latin typeface="Cambria"/>
                <a:cs typeface="Cambria"/>
              </a:rPr>
              <a:t>ẫ</a:t>
            </a:r>
            <a:r>
              <a:rPr sz="4800">
                <a:latin typeface="Cambria"/>
                <a:cs typeface="Cambria"/>
              </a:rPr>
              <a:t>m</a:t>
            </a:r>
            <a:r>
              <a:rPr sz="4800" dirty="0">
                <a:latin typeface="Cambria"/>
                <a:cs typeface="Cambria"/>
              </a:rPr>
              <a:t>) mà </a:t>
            </a:r>
            <a:r>
              <a:rPr sz="4800">
                <a:latin typeface="Cambria"/>
                <a:cs typeface="Cambria"/>
              </a:rPr>
              <a:t>có th</a:t>
            </a:r>
            <a:r>
              <a:rPr lang="en-US" sz="4800">
                <a:latin typeface="Cambria"/>
                <a:cs typeface="Cambria"/>
              </a:rPr>
              <a:t>ể</a:t>
            </a:r>
            <a:r>
              <a:rPr sz="4800">
                <a:latin typeface="Cambria"/>
                <a:cs typeface="Cambria"/>
              </a:rPr>
              <a:t> d</a:t>
            </a:r>
            <a:r>
              <a:rPr lang="en-US" sz="4800">
                <a:latin typeface="Cambria"/>
                <a:cs typeface="Cambria"/>
              </a:rPr>
              <a:t>ễ</a:t>
            </a:r>
            <a:r>
              <a:rPr sz="4800">
                <a:latin typeface="Cambria"/>
                <a:cs typeface="Cambria"/>
              </a:rPr>
              <a:t> </a:t>
            </a:r>
            <a:r>
              <a:rPr sz="4800" dirty="0">
                <a:latin typeface="Cambria"/>
                <a:cs typeface="Cambria"/>
              </a:rPr>
              <a:t>dàng </a:t>
            </a:r>
            <a:r>
              <a:rPr sz="4800">
                <a:latin typeface="Cambria"/>
                <a:cs typeface="Cambria"/>
              </a:rPr>
              <a:t>đưa ki</a:t>
            </a:r>
            <a:r>
              <a:rPr lang="en-US" sz="4800">
                <a:latin typeface="Cambria"/>
                <a:cs typeface="Cambria"/>
              </a:rPr>
              <a:t>ế</a:t>
            </a:r>
            <a:r>
              <a:rPr sz="4800">
                <a:latin typeface="Cambria"/>
                <a:cs typeface="Cambria"/>
              </a:rPr>
              <a:t>n </a:t>
            </a:r>
            <a:r>
              <a:rPr sz="4800" dirty="0">
                <a:latin typeface="Cambria"/>
                <a:cs typeface="Cambria"/>
              </a:rPr>
              <a:t>thức và </a:t>
            </a:r>
            <a:r>
              <a:rPr sz="4800">
                <a:latin typeface="Cambria"/>
                <a:cs typeface="Cambria"/>
              </a:rPr>
              <a:t>các đ</a:t>
            </a:r>
            <a:r>
              <a:rPr lang="en-US" sz="4800">
                <a:latin typeface="Cambria"/>
                <a:cs typeface="Cambria"/>
              </a:rPr>
              <a:t>ặ</a:t>
            </a:r>
            <a:r>
              <a:rPr sz="4800">
                <a:latin typeface="Cambria"/>
                <a:cs typeface="Cambria"/>
              </a:rPr>
              <a:t>c </a:t>
            </a:r>
            <a:r>
              <a:rPr sz="4800" dirty="0">
                <a:latin typeface="Cambria"/>
                <a:cs typeface="Cambria"/>
              </a:rPr>
              <a:t>trưng trong suy </a:t>
            </a:r>
            <a:r>
              <a:rPr sz="4800">
                <a:latin typeface="Cambria"/>
                <a:cs typeface="Cambria"/>
              </a:rPr>
              <a:t>nghı̃ của</a:t>
            </a:r>
            <a:r>
              <a:rPr lang="en-US" sz="4800">
                <a:latin typeface="Cambria"/>
                <a:cs typeface="Cambria"/>
              </a:rPr>
              <a:t> </a:t>
            </a:r>
            <a:r>
              <a:rPr sz="4800">
                <a:latin typeface="Cambria"/>
                <a:cs typeface="Cambria"/>
              </a:rPr>
              <a:t>con </a:t>
            </a:r>
            <a:r>
              <a:rPr sz="4800" dirty="0">
                <a:latin typeface="Cambria"/>
                <a:cs typeface="Cambria"/>
              </a:rPr>
              <a:t>người </a:t>
            </a:r>
            <a:r>
              <a:rPr sz="4800">
                <a:latin typeface="Cambria"/>
                <a:cs typeface="Cambria"/>
              </a:rPr>
              <a:t>vào vi</a:t>
            </a:r>
            <a:r>
              <a:rPr lang="vi-VN" sz="4800">
                <a:latin typeface="Cambria"/>
                <a:cs typeface="Cambria"/>
              </a:rPr>
              <a:t>ệ</a:t>
            </a:r>
            <a:r>
              <a:rPr sz="4800">
                <a:latin typeface="Cambria"/>
                <a:cs typeface="Cambria"/>
              </a:rPr>
              <a:t>c thi</a:t>
            </a:r>
            <a:r>
              <a:rPr lang="en-US" sz="4800">
                <a:latin typeface="Cambria"/>
                <a:cs typeface="Cambria"/>
              </a:rPr>
              <a:t>ế</a:t>
            </a:r>
            <a:r>
              <a:rPr sz="4800">
                <a:latin typeface="Cambria"/>
                <a:cs typeface="Cambria"/>
              </a:rPr>
              <a:t>t k</a:t>
            </a:r>
            <a:r>
              <a:rPr lang="en-US" sz="4800">
                <a:latin typeface="Cambria"/>
                <a:cs typeface="Cambria"/>
              </a:rPr>
              <a:t>ế</a:t>
            </a:r>
            <a:r>
              <a:rPr sz="4800">
                <a:latin typeface="Cambria"/>
                <a:cs typeface="Cambria"/>
              </a:rPr>
              <a:t> các b</a:t>
            </a:r>
            <a:r>
              <a:rPr lang="en-US" sz="4800">
                <a:latin typeface="Cambria"/>
                <a:cs typeface="Cambria"/>
              </a:rPr>
              <a:t>ộ </a:t>
            </a:r>
            <a:r>
              <a:rPr sz="4800">
                <a:latin typeface="Cambria"/>
                <a:cs typeface="Cambria"/>
              </a:rPr>
              <a:t>đi</a:t>
            </a:r>
            <a:r>
              <a:rPr lang="en-US" sz="4800">
                <a:latin typeface="Cambria"/>
                <a:cs typeface="Cambria"/>
              </a:rPr>
              <a:t>ề</a:t>
            </a:r>
            <a:r>
              <a:rPr sz="4800">
                <a:latin typeface="Cambria"/>
                <a:cs typeface="Cambria"/>
              </a:rPr>
              <a:t>u khi</a:t>
            </a:r>
            <a:r>
              <a:rPr lang="en-US" sz="4800">
                <a:latin typeface="Cambria"/>
                <a:cs typeface="Cambria"/>
              </a:rPr>
              <a:t>ể</a:t>
            </a:r>
            <a:r>
              <a:rPr sz="4800">
                <a:latin typeface="Cambria"/>
                <a:cs typeface="Cambria"/>
              </a:rPr>
              <a:t>n </a:t>
            </a:r>
            <a:r>
              <a:rPr sz="4800" dirty="0">
                <a:latin typeface="Cambria"/>
                <a:cs typeface="Cambria"/>
              </a:rPr>
              <a:t>phức tạp</a:t>
            </a:r>
            <a:endParaRPr sz="4800">
              <a:latin typeface="Cambria"/>
              <a:cs typeface="Cambria"/>
            </a:endParaRPr>
          </a:p>
          <a:p>
            <a:pPr marL="514984" marR="5080" indent="-502920">
              <a:lnSpc>
                <a:spcPct val="150000"/>
              </a:lnSpc>
              <a:buSzPct val="123529"/>
              <a:buChar char="•"/>
              <a:tabLst>
                <a:tab pos="515620" algn="l"/>
                <a:tab pos="16393794" algn="l"/>
              </a:tabLst>
            </a:pPr>
            <a:r>
              <a:rPr sz="4800">
                <a:latin typeface="Cambria"/>
                <a:cs typeface="Cambria"/>
              </a:rPr>
              <a:t>H</a:t>
            </a:r>
            <a:r>
              <a:rPr lang="vi-VN" sz="4800">
                <a:latin typeface="Cambria"/>
                <a:cs typeface="Cambria"/>
              </a:rPr>
              <a:t>ệ</a:t>
            </a:r>
            <a:r>
              <a:rPr sz="4800">
                <a:latin typeface="Cambria"/>
                <a:cs typeface="Cambria"/>
              </a:rPr>
              <a:t>th</a:t>
            </a:r>
            <a:r>
              <a:rPr lang="en-US" sz="4800">
                <a:latin typeface="Cambria"/>
                <a:cs typeface="Cambria"/>
              </a:rPr>
              <a:t>ố</a:t>
            </a:r>
            <a:r>
              <a:rPr sz="4800">
                <a:latin typeface="Cambria"/>
                <a:cs typeface="Cambria"/>
              </a:rPr>
              <a:t>ng </a:t>
            </a:r>
            <a:r>
              <a:rPr sz="4800" dirty="0">
                <a:latin typeface="Cambria"/>
                <a:cs typeface="Cambria"/>
              </a:rPr>
              <a:t>này khô</a:t>
            </a:r>
            <a:r>
              <a:rPr sz="4800">
                <a:latin typeface="Cambria"/>
                <a:cs typeface="Cambria"/>
              </a:rPr>
              <a:t>ng c</a:t>
            </a:r>
            <a:r>
              <a:rPr lang="en-US" sz="4800">
                <a:latin typeface="Cambria"/>
                <a:cs typeface="Cambria"/>
              </a:rPr>
              <a:t>ầ</a:t>
            </a:r>
            <a:r>
              <a:rPr sz="4800">
                <a:latin typeface="Cambria"/>
                <a:cs typeface="Cambria"/>
              </a:rPr>
              <a:t>n phải thi</a:t>
            </a:r>
            <a:r>
              <a:rPr lang="en-US" sz="4800">
                <a:latin typeface="Cambria"/>
                <a:cs typeface="Cambria"/>
              </a:rPr>
              <a:t>ế</a:t>
            </a:r>
            <a:r>
              <a:rPr sz="4800">
                <a:latin typeface="Cambria"/>
                <a:cs typeface="Cambria"/>
              </a:rPr>
              <a:t>t l</a:t>
            </a:r>
            <a:r>
              <a:rPr lang="en-US" sz="4800">
                <a:latin typeface="Cambria"/>
                <a:cs typeface="Cambria"/>
              </a:rPr>
              <a:t>ậ</a:t>
            </a:r>
            <a:r>
              <a:rPr sz="4800">
                <a:latin typeface="Cambria"/>
                <a:cs typeface="Cambria"/>
              </a:rPr>
              <a:t>p m</a:t>
            </a:r>
            <a:r>
              <a:rPr lang="en-US" sz="4800">
                <a:latin typeface="Cambria"/>
                <a:cs typeface="Cambria"/>
              </a:rPr>
              <a:t>ộ</a:t>
            </a:r>
            <a:r>
              <a:rPr sz="4800">
                <a:latin typeface="Cambria"/>
                <a:cs typeface="Cambria"/>
              </a:rPr>
              <a:t>t </a:t>
            </a:r>
            <a:r>
              <a:rPr sz="4800" dirty="0">
                <a:latin typeface="Cambria"/>
                <a:cs typeface="Cambria"/>
              </a:rPr>
              <a:t>mô hı̀nh toán học </a:t>
            </a:r>
            <a:r>
              <a:rPr sz="4800">
                <a:latin typeface="Cambria"/>
                <a:cs typeface="Cambria"/>
              </a:rPr>
              <a:t>dưới dạng</a:t>
            </a:r>
            <a:r>
              <a:rPr lang="en-US" sz="4800">
                <a:latin typeface="Cambria"/>
                <a:cs typeface="Cambria"/>
              </a:rPr>
              <a:t> </a:t>
            </a:r>
            <a:r>
              <a:rPr sz="4800">
                <a:latin typeface="Cambria"/>
                <a:cs typeface="Cambria"/>
              </a:rPr>
              <a:t>phương </a:t>
            </a:r>
            <a:r>
              <a:rPr sz="4800" dirty="0">
                <a:latin typeface="Cambria"/>
                <a:cs typeface="Cambria"/>
              </a:rPr>
              <a:t>trı̀nh</a:t>
            </a:r>
            <a:r>
              <a:rPr sz="4800">
                <a:latin typeface="Cambria"/>
                <a:cs typeface="Cambria"/>
              </a:rPr>
              <a:t>, h</a:t>
            </a:r>
            <a:r>
              <a:rPr lang="vi-VN" sz="4800">
                <a:latin typeface="Cambria"/>
                <a:cs typeface="Cambria"/>
              </a:rPr>
              <a:t>ệ</a:t>
            </a:r>
            <a:r>
              <a:rPr sz="4800">
                <a:latin typeface="Cambria"/>
                <a:cs typeface="Cambria"/>
              </a:rPr>
              <a:t>phương </a:t>
            </a:r>
            <a:r>
              <a:rPr sz="4800" dirty="0">
                <a:latin typeface="Cambria"/>
                <a:cs typeface="Cambria"/>
              </a:rPr>
              <a:t>trı̀nh</a:t>
            </a:r>
            <a:r>
              <a:rPr sz="4800">
                <a:latin typeface="Cambria"/>
                <a:cs typeface="Cambria"/>
              </a:rPr>
              <a:t>, m</a:t>
            </a:r>
            <a:r>
              <a:rPr lang="en-US" sz="4800">
                <a:latin typeface="Cambria"/>
                <a:cs typeface="Cambria"/>
              </a:rPr>
              <a:t>ộ</a:t>
            </a:r>
            <a:r>
              <a:rPr sz="4800">
                <a:latin typeface="Cambria"/>
                <a:cs typeface="Cambria"/>
              </a:rPr>
              <a:t>t phi</a:t>
            </a:r>
            <a:r>
              <a:rPr lang="en-US" sz="4800">
                <a:latin typeface="Cambria"/>
                <a:cs typeface="Cambria"/>
              </a:rPr>
              <a:t>ế</a:t>
            </a:r>
            <a:r>
              <a:rPr sz="4800">
                <a:latin typeface="Cambria"/>
                <a:cs typeface="Cambria"/>
              </a:rPr>
              <a:t>m hàm c</a:t>
            </a:r>
            <a:r>
              <a:rPr lang="en-US" sz="4800">
                <a:latin typeface="Cambria"/>
                <a:cs typeface="Cambria"/>
              </a:rPr>
              <a:t>ầ</a:t>
            </a:r>
            <a:r>
              <a:rPr sz="4800">
                <a:latin typeface="Cambria"/>
                <a:cs typeface="Cambria"/>
              </a:rPr>
              <a:t>n </a:t>
            </a:r>
            <a:r>
              <a:rPr sz="4800" dirty="0">
                <a:latin typeface="Cambria"/>
                <a:cs typeface="Cambria"/>
              </a:rPr>
              <a:t>tı̀m cực trị, </a:t>
            </a:r>
            <a:r>
              <a:rPr sz="4800">
                <a:latin typeface="Cambria"/>
                <a:cs typeface="Cambria"/>
              </a:rPr>
              <a:t>v.v...</a:t>
            </a:r>
            <a:r>
              <a:rPr lang="en-US" sz="4800">
                <a:latin typeface="Cambria"/>
                <a:cs typeface="Cambria"/>
              </a:rPr>
              <a:t> </a:t>
            </a:r>
            <a:r>
              <a:rPr sz="4800">
                <a:latin typeface="Cambria"/>
                <a:cs typeface="Cambria"/>
              </a:rPr>
              <a:t>đ</a:t>
            </a:r>
            <a:r>
              <a:rPr lang="en-US" sz="4800">
                <a:latin typeface="Cambria"/>
                <a:cs typeface="Cambria"/>
              </a:rPr>
              <a:t>ể</a:t>
            </a:r>
            <a:r>
              <a:rPr sz="4800">
                <a:latin typeface="Cambria"/>
                <a:cs typeface="Cambria"/>
              </a:rPr>
              <a:t> tı̀m</a:t>
            </a:r>
            <a:r>
              <a:rPr lang="en-US" sz="4800">
                <a:latin typeface="Cambria"/>
                <a:cs typeface="Cambria"/>
              </a:rPr>
              <a:t> </a:t>
            </a:r>
            <a:r>
              <a:rPr sz="4800">
                <a:latin typeface="Cambria"/>
                <a:cs typeface="Cambria"/>
              </a:rPr>
              <a:t>thu</a:t>
            </a:r>
            <a:r>
              <a:rPr lang="en-US" sz="4800">
                <a:latin typeface="Cambria"/>
                <a:cs typeface="Cambria"/>
              </a:rPr>
              <a:t>ậ</a:t>
            </a:r>
            <a:r>
              <a:rPr sz="4800">
                <a:latin typeface="Cambria"/>
                <a:cs typeface="Cambria"/>
              </a:rPr>
              <a:t>t </a:t>
            </a:r>
            <a:r>
              <a:rPr sz="4800" dirty="0">
                <a:latin typeface="Cambria"/>
                <a:cs typeface="Cambria"/>
              </a:rPr>
              <a:t>giải tương ứng</a:t>
            </a:r>
            <a:endParaRPr sz="4800">
              <a:latin typeface="Cambria"/>
              <a:cs typeface="Cambria"/>
            </a:endParaRPr>
          </a:p>
          <a:p>
            <a:pPr marL="514984" indent="-502920">
              <a:lnSpc>
                <a:spcPct val="150000"/>
              </a:lnSpc>
              <a:buSzPct val="123529"/>
              <a:buChar char="•"/>
              <a:tabLst>
                <a:tab pos="515620" algn="l"/>
              </a:tabLst>
            </a:pPr>
            <a:r>
              <a:rPr sz="4800" dirty="0">
                <a:latin typeface="Cambria"/>
                <a:cs typeface="Cambria"/>
              </a:rPr>
              <a:t>Mà </a:t>
            </a:r>
            <a:r>
              <a:rPr sz="4800">
                <a:latin typeface="Cambria"/>
                <a:cs typeface="Cambria"/>
              </a:rPr>
              <a:t>chı̉ c</a:t>
            </a:r>
            <a:r>
              <a:rPr lang="en-US" sz="4800">
                <a:latin typeface="Cambria"/>
                <a:cs typeface="Cambria"/>
              </a:rPr>
              <a:t>ầ</a:t>
            </a:r>
            <a:r>
              <a:rPr sz="4800">
                <a:latin typeface="Cambria"/>
                <a:cs typeface="Cambria"/>
              </a:rPr>
              <a:t>n </a:t>
            </a:r>
            <a:r>
              <a:rPr sz="4800" dirty="0">
                <a:latin typeface="Cambria"/>
                <a:cs typeface="Cambria"/>
              </a:rPr>
              <a:t>tuân thủ theo những bước như cho mọi bài toán</a:t>
            </a:r>
            <a:endParaRPr sz="4800">
              <a:latin typeface="Cambria"/>
              <a:cs typeface="Cambri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6850" y="2664556"/>
            <a:ext cx="9525000" cy="6260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bject 2"/>
          <p:cNvSpPr txBox="1">
            <a:spLocks noGrp="1"/>
          </p:cNvSpPr>
          <p:nvPr>
            <p:ph type="title"/>
          </p:nvPr>
        </p:nvSpPr>
        <p:spPr>
          <a:xfrm>
            <a:off x="1023917" y="773831"/>
            <a:ext cx="674213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Ví dụ 18</a:t>
            </a:r>
            <a:endParaRPr sz="7000">
              <a:latin typeface="Cambria"/>
              <a:cs typeface="Cambria"/>
            </a:endParaRPr>
          </a:p>
        </p:txBody>
      </p:sp>
      <p:sp>
        <p:nvSpPr>
          <p:cNvPr id="3" name="object 3"/>
          <p:cNvSpPr txBox="1"/>
          <p:nvPr/>
        </p:nvSpPr>
        <p:spPr>
          <a:xfrm>
            <a:off x="450850" y="1969866"/>
            <a:ext cx="12971780" cy="678815"/>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250" dirty="0">
                <a:latin typeface="Cambria"/>
                <a:cs typeface="Cambria"/>
              </a:rPr>
              <a:t>Với vı́ dụ </a:t>
            </a:r>
            <a:r>
              <a:rPr sz="4250">
                <a:latin typeface="Cambria"/>
                <a:cs typeface="Cambria"/>
              </a:rPr>
              <a:t>16 v</a:t>
            </a:r>
            <a:r>
              <a:rPr lang="en-US" sz="4250">
                <a:latin typeface="Cambria"/>
                <a:cs typeface="Cambria"/>
              </a:rPr>
              <a:t>ề</a:t>
            </a:r>
            <a:r>
              <a:rPr sz="4250">
                <a:latin typeface="Cambria"/>
                <a:cs typeface="Cambria"/>
              </a:rPr>
              <a:t> </a:t>
            </a:r>
            <a:r>
              <a:rPr sz="4250" dirty="0">
                <a:latin typeface="Cambria"/>
                <a:cs typeface="Cambria"/>
              </a:rPr>
              <a:t>bơm nước </a:t>
            </a:r>
            <a:r>
              <a:rPr sz="4250">
                <a:latin typeface="Cambria"/>
                <a:cs typeface="Cambria"/>
              </a:rPr>
              <a:t>từ b</a:t>
            </a:r>
            <a:r>
              <a:rPr lang="en-US" sz="4250">
                <a:latin typeface="Cambria"/>
                <a:cs typeface="Cambria"/>
              </a:rPr>
              <a:t>ể</a:t>
            </a:r>
            <a:r>
              <a:rPr sz="4250">
                <a:latin typeface="Cambria"/>
                <a:cs typeface="Cambria"/>
              </a:rPr>
              <a:t> </a:t>
            </a:r>
            <a:r>
              <a:rPr sz="4250" dirty="0">
                <a:latin typeface="Cambria"/>
                <a:cs typeface="Cambria"/>
              </a:rPr>
              <a:t>chứa lê</a:t>
            </a:r>
            <a:r>
              <a:rPr sz="4250">
                <a:latin typeface="Cambria"/>
                <a:cs typeface="Cambria"/>
              </a:rPr>
              <a:t>n b</a:t>
            </a:r>
            <a:r>
              <a:rPr lang="en-US" sz="4250">
                <a:latin typeface="Cambria"/>
                <a:cs typeface="Cambria"/>
              </a:rPr>
              <a:t>ồ</a:t>
            </a:r>
            <a:r>
              <a:rPr sz="4250">
                <a:latin typeface="Cambria"/>
                <a:cs typeface="Cambria"/>
              </a:rPr>
              <a:t>n </a:t>
            </a:r>
            <a:r>
              <a:rPr sz="4250" dirty="0">
                <a:latin typeface="Cambria"/>
                <a:cs typeface="Cambria"/>
              </a:rPr>
              <a:t>bên trên</a:t>
            </a:r>
            <a:endParaRPr sz="4250">
              <a:latin typeface="Cambria"/>
              <a:cs typeface="Cambria"/>
            </a:endParaRPr>
          </a:p>
        </p:txBody>
      </p:sp>
      <p:sp>
        <p:nvSpPr>
          <p:cNvPr id="7" name="object 7"/>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8" name="object 8"/>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50</a:t>
            </a:fld>
            <a:endParaRPr dirty="0"/>
          </a:p>
        </p:txBody>
      </p:sp>
      <p:sp>
        <p:nvSpPr>
          <p:cNvPr id="6" name="object 6"/>
          <p:cNvSpPr txBox="1"/>
          <p:nvPr/>
        </p:nvSpPr>
        <p:spPr>
          <a:xfrm>
            <a:off x="679450" y="3292475"/>
            <a:ext cx="14651355" cy="7354576"/>
          </a:xfrm>
          <a:prstGeom prst="rect">
            <a:avLst/>
          </a:prstGeom>
        </p:spPr>
        <p:txBody>
          <a:bodyPr vert="horz" wrap="square" lIns="0" tIns="64769" rIns="0" bIns="0" rtlCol="0">
            <a:spAutoFit/>
          </a:bodyPr>
          <a:lstStyle/>
          <a:p>
            <a:pPr marL="12700">
              <a:spcBef>
                <a:spcPts val="509"/>
              </a:spcBef>
            </a:pPr>
            <a:r>
              <a:rPr lang="en-US" sz="3600">
                <a:solidFill>
                  <a:srgbClr val="0433FF"/>
                </a:solidFill>
                <a:latin typeface="Cambria" panose="02040503050406030204" pitchFamily="18" charset="0"/>
                <a:ea typeface="Cambria" panose="02040503050406030204" pitchFamily="18" charset="0"/>
                <a:cs typeface="Cambria"/>
              </a:rPr>
              <a:t>###</a:t>
            </a:r>
            <a:r>
              <a:rPr lang="en-US" sz="3600">
                <a:latin typeface="Cambria" panose="02040503050406030204" pitchFamily="18" charset="0"/>
                <a:ea typeface="Cambria" panose="02040503050406030204" pitchFamily="18" charset="0"/>
                <a:cs typeface="Cambria"/>
              </a:rPr>
              <a:t> </a:t>
            </a:r>
            <a:r>
              <a:rPr lang="en-US" sz="3600" spc="265">
                <a:solidFill>
                  <a:srgbClr val="0433FF"/>
                </a:solidFill>
                <a:latin typeface="Cambria" panose="02040503050406030204" pitchFamily="18" charset="0"/>
                <a:ea typeface="Cambria" panose="02040503050406030204" pitchFamily="18" charset="0"/>
                <a:cs typeface="Cambria"/>
              </a:rPr>
              <a:t>Xây	</a:t>
            </a:r>
            <a:r>
              <a:rPr lang="en-US" sz="3600" spc="145">
                <a:solidFill>
                  <a:srgbClr val="0433FF"/>
                </a:solidFill>
                <a:latin typeface="Cambria" panose="02040503050406030204" pitchFamily="18" charset="0"/>
                <a:ea typeface="Cambria" panose="02040503050406030204" pitchFamily="18" charset="0"/>
                <a:cs typeface="Cambria"/>
              </a:rPr>
              <a:t>dựng </a:t>
            </a:r>
            <a:r>
              <a:rPr lang="en-US" sz="3600" spc="229">
                <a:solidFill>
                  <a:srgbClr val="0433FF"/>
                </a:solidFill>
                <a:latin typeface="Cambria" panose="02040503050406030204" pitchFamily="18" charset="0"/>
                <a:ea typeface="Cambria" panose="02040503050406030204" pitchFamily="18" charset="0"/>
                <a:cs typeface="Cambria"/>
              </a:rPr>
              <a:t>không </a:t>
            </a:r>
            <a:r>
              <a:rPr lang="en-US" sz="3600" spc="484">
                <a:solidFill>
                  <a:srgbClr val="0433FF"/>
                </a:solidFill>
                <a:latin typeface="Cambria" panose="02040503050406030204" pitchFamily="18" charset="0"/>
                <a:ea typeface="Cambria" panose="02040503050406030204" pitchFamily="18" charset="0"/>
                <a:cs typeface="Cambria"/>
              </a:rPr>
              <a:t>gian </a:t>
            </a:r>
            <a:r>
              <a:rPr lang="en-US" sz="3600" spc="90">
                <a:solidFill>
                  <a:srgbClr val="0433FF"/>
                </a:solidFill>
                <a:latin typeface="Cambria" panose="02040503050406030204" pitchFamily="18" charset="0"/>
                <a:ea typeface="Cambria" panose="02040503050406030204" pitchFamily="18" charset="0"/>
                <a:cs typeface="Cambria"/>
              </a:rPr>
              <a:t>n</a:t>
            </a:r>
            <a:r>
              <a:rPr lang="en-US" sz="3600" spc="90">
                <a:solidFill>
                  <a:srgbClr val="0433FF"/>
                </a:solidFill>
                <a:latin typeface="Cambria" panose="02040503050406030204" pitchFamily="18" charset="0"/>
                <a:ea typeface="Cambria" panose="02040503050406030204" pitchFamily="18" charset="0"/>
                <a:cs typeface="Courier New"/>
              </a:rPr>
              <a:t>ề</a:t>
            </a:r>
            <a:r>
              <a:rPr lang="en-US" sz="3600" spc="90">
                <a:solidFill>
                  <a:srgbClr val="0433FF"/>
                </a:solidFill>
                <a:latin typeface="Cambria" panose="02040503050406030204" pitchFamily="18" charset="0"/>
                <a:ea typeface="Cambria" panose="02040503050406030204" pitchFamily="18" charset="0"/>
                <a:cs typeface="Cambria"/>
              </a:rPr>
              <a:t>n </a:t>
            </a:r>
            <a:r>
              <a:rPr lang="vi-VN" sz="3600" spc="260">
                <a:solidFill>
                  <a:srgbClr val="0433FF"/>
                </a:solidFill>
                <a:latin typeface="Cambria" panose="02040503050406030204" pitchFamily="18" charset="0"/>
                <a:ea typeface="Cambria" panose="02040503050406030204" pitchFamily="18" charset="0"/>
                <a:cs typeface="Cambria"/>
              </a:rPr>
              <a:t>tương</a:t>
            </a:r>
            <a:r>
              <a:rPr lang="en-US" sz="3600" spc="260">
                <a:solidFill>
                  <a:srgbClr val="0433FF"/>
                </a:solidFill>
                <a:latin typeface="Cambria" panose="02040503050406030204" pitchFamily="18" charset="0"/>
                <a:ea typeface="Cambria" panose="02040503050406030204" pitchFamily="18" charset="0"/>
                <a:cs typeface="Cambria"/>
              </a:rPr>
              <a:t> </a:t>
            </a:r>
            <a:r>
              <a:rPr lang="vi-VN" sz="3600" spc="140">
                <a:solidFill>
                  <a:srgbClr val="0433FF"/>
                </a:solidFill>
                <a:latin typeface="Cambria" panose="02040503050406030204" pitchFamily="18" charset="0"/>
                <a:ea typeface="Cambria" panose="02040503050406030204" pitchFamily="18" charset="0"/>
                <a:cs typeface="Cambria"/>
              </a:rPr>
              <a:t>ứn</a:t>
            </a:r>
            <a:r>
              <a:rPr lang="en-US" sz="3600" spc="140">
                <a:solidFill>
                  <a:srgbClr val="0433FF"/>
                </a:solidFill>
                <a:latin typeface="Cambria" panose="02040503050406030204" pitchFamily="18" charset="0"/>
                <a:ea typeface="Cambria" panose="02040503050406030204" pitchFamily="18" charset="0"/>
                <a:cs typeface="Cambria"/>
              </a:rPr>
              <a:t>g</a:t>
            </a:r>
          </a:p>
          <a:p>
            <a:pPr marL="12700">
              <a:spcBef>
                <a:spcPts val="509"/>
              </a:spcBef>
            </a:pPr>
            <a:r>
              <a:rPr lang="en-US" sz="3600" spc="140">
                <a:solidFill>
                  <a:srgbClr val="0433FF"/>
                </a:solidFill>
                <a:latin typeface="Cambria" panose="02040503050406030204" pitchFamily="18" charset="0"/>
                <a:ea typeface="Cambria" panose="02040503050406030204" pitchFamily="18" charset="0"/>
                <a:cs typeface="Cambria"/>
              </a:rPr>
              <a:t>C = </a:t>
            </a:r>
            <a:r>
              <a:rPr lang="en-US" sz="3600">
                <a:solidFill>
                  <a:srgbClr val="0433FF"/>
                </a:solidFill>
                <a:latin typeface="Cambria" panose="02040503050406030204" pitchFamily="18" charset="0"/>
                <a:ea typeface="Cambria" panose="02040503050406030204" pitchFamily="18" charset="0"/>
                <a:cs typeface="Cambria"/>
              </a:rPr>
              <a:t>np.arange(0, 2.01, 0.01)</a:t>
            </a:r>
          </a:p>
          <a:p>
            <a:pPr marL="12700">
              <a:spcBef>
                <a:spcPts val="509"/>
              </a:spcBef>
            </a:pPr>
            <a:r>
              <a:rPr lang="en-US" sz="3600">
                <a:solidFill>
                  <a:srgbClr val="0433FF"/>
                </a:solidFill>
                <a:latin typeface="Cambria" panose="02040503050406030204" pitchFamily="18" charset="0"/>
                <a:ea typeface="Cambria" panose="02040503050406030204" pitchFamily="18" charset="0"/>
                <a:cs typeface="Cambria"/>
              </a:rPr>
              <a:t>T = </a:t>
            </a:r>
            <a:r>
              <a:rPr lang="en-US" sz="3600" spc="550">
                <a:solidFill>
                  <a:srgbClr val="0433FF"/>
                </a:solidFill>
                <a:latin typeface="Cambria" panose="02040503050406030204" pitchFamily="18" charset="0"/>
                <a:ea typeface="Cambria" panose="02040503050406030204" pitchFamily="18" charset="0"/>
                <a:cs typeface="Cambria"/>
              </a:rPr>
              <a:t>np.linspace(</a:t>
            </a:r>
            <a:r>
              <a:rPr lang="en-US" sz="3600" spc="540">
                <a:solidFill>
                  <a:srgbClr val="0433FF"/>
                </a:solidFill>
                <a:latin typeface="Cambria" panose="02040503050406030204" pitchFamily="18" charset="0"/>
                <a:ea typeface="Cambria" panose="02040503050406030204" pitchFamily="18" charset="0"/>
                <a:cs typeface="Cambria"/>
              </a:rPr>
              <a:t>0, 2</a:t>
            </a:r>
            <a:r>
              <a:rPr lang="en-US" sz="3600" spc="725">
                <a:solidFill>
                  <a:srgbClr val="0433FF"/>
                </a:solidFill>
                <a:latin typeface="Cambria" panose="02040503050406030204" pitchFamily="18" charset="0"/>
                <a:ea typeface="Cambria" panose="02040503050406030204" pitchFamily="18" charset="0"/>
                <a:cs typeface="Cambria"/>
              </a:rPr>
              <a:t>)</a:t>
            </a:r>
          </a:p>
          <a:p>
            <a:pPr marL="12700">
              <a:spcBef>
                <a:spcPts val="509"/>
              </a:spcBef>
            </a:pPr>
            <a:r>
              <a:rPr lang="en-US" sz="3600" spc="725">
                <a:solidFill>
                  <a:srgbClr val="0433FF"/>
                </a:solidFill>
                <a:latin typeface="Cambria" panose="02040503050406030204" pitchFamily="18" charset="0"/>
                <a:ea typeface="Cambria" panose="02040503050406030204" pitchFamily="18" charset="0"/>
                <a:cs typeface="Cambria"/>
              </a:rPr>
              <a:t>Tg = </a:t>
            </a:r>
            <a:r>
              <a:rPr lang="en-US" sz="3600" spc="550">
                <a:solidFill>
                  <a:srgbClr val="0433FF"/>
                </a:solidFill>
                <a:latin typeface="Cambria" panose="02040503050406030204" pitchFamily="18" charset="0"/>
                <a:ea typeface="Cambria" panose="02040503050406030204" pitchFamily="18" charset="0"/>
                <a:cs typeface="Cambria"/>
              </a:rPr>
              <a:t>np.linspace(</a:t>
            </a:r>
            <a:r>
              <a:rPr lang="en-US" sz="3600" spc="540">
                <a:solidFill>
                  <a:srgbClr val="0433FF"/>
                </a:solidFill>
                <a:latin typeface="Cambria" panose="02040503050406030204" pitchFamily="18" charset="0"/>
                <a:ea typeface="Cambria" panose="02040503050406030204" pitchFamily="18" charset="0"/>
                <a:cs typeface="Cambria"/>
              </a:rPr>
              <a:t>0, 30</a:t>
            </a:r>
            <a:r>
              <a:rPr lang="en-US" sz="3600" spc="725">
                <a:solidFill>
                  <a:srgbClr val="0433FF"/>
                </a:solidFill>
                <a:latin typeface="Cambria" panose="02040503050406030204" pitchFamily="18" charset="0"/>
                <a:ea typeface="Cambria" panose="02040503050406030204" pitchFamily="18" charset="0"/>
                <a:cs typeface="Cambria"/>
              </a:rPr>
              <a:t>)</a:t>
            </a:r>
            <a:endParaRPr lang="en-US" sz="3600">
              <a:latin typeface="Cambria" panose="02040503050406030204" pitchFamily="18" charset="0"/>
              <a:ea typeface="Cambria" panose="02040503050406030204" pitchFamily="18" charset="0"/>
              <a:cs typeface="Cambria"/>
            </a:endParaRPr>
          </a:p>
          <a:p>
            <a:pPr marL="12700">
              <a:lnSpc>
                <a:spcPct val="100000"/>
              </a:lnSpc>
              <a:spcBef>
                <a:spcPts val="509"/>
              </a:spcBef>
            </a:pPr>
            <a:r>
              <a:rPr lang="vi-VN" sz="3600">
                <a:solidFill>
                  <a:srgbClr val="0433FF"/>
                </a:solidFill>
                <a:latin typeface="Cambria" panose="02040503050406030204" pitchFamily="18" charset="0"/>
                <a:ea typeface="Cambria" panose="02040503050406030204" pitchFamily="18" charset="0"/>
                <a:cs typeface="Cambria"/>
              </a:rPr>
              <a:t>### Xác định tiền đề và kết luận</a:t>
            </a:r>
          </a:p>
          <a:p>
            <a:pPr marL="12700">
              <a:lnSpc>
                <a:spcPct val="100000"/>
              </a:lnSpc>
              <a:spcBef>
                <a:spcPts val="509"/>
              </a:spcBef>
            </a:pPr>
            <a:r>
              <a:rPr lang="vi-VN" sz="3600">
                <a:solidFill>
                  <a:srgbClr val="0433FF"/>
                </a:solidFill>
                <a:latin typeface="Cambria" panose="02040503050406030204" pitchFamily="18" charset="0"/>
                <a:ea typeface="Cambria" panose="02040503050406030204" pitchFamily="18" charset="0"/>
                <a:cs typeface="Cambria"/>
              </a:rPr>
              <a:t>Cistern = ctrl.Antecedent(</a:t>
            </a:r>
            <a:r>
              <a:rPr lang="en-US" sz="3600">
                <a:solidFill>
                  <a:srgbClr val="0433FF"/>
                </a:solidFill>
                <a:latin typeface="Cambria" panose="02040503050406030204" pitchFamily="18" charset="0"/>
                <a:ea typeface="Cambria" panose="02040503050406030204" pitchFamily="18" charset="0"/>
                <a:cs typeface="Cambria"/>
              </a:rPr>
              <a:t> </a:t>
            </a:r>
            <a:r>
              <a:rPr lang="vi-VN" sz="3600">
                <a:solidFill>
                  <a:srgbClr val="0433FF"/>
                </a:solidFill>
                <a:latin typeface="Cambria" panose="02040503050406030204" pitchFamily="18" charset="0"/>
                <a:ea typeface="Cambria" panose="02040503050406030204" pitchFamily="18" charset="0"/>
                <a:cs typeface="Cambria"/>
              </a:rPr>
              <a:t>C, "Bề chứa" ) </a:t>
            </a:r>
            <a:endParaRPr lang="en-US" sz="3600">
              <a:solidFill>
                <a:srgbClr val="0433FF"/>
              </a:solidFill>
              <a:latin typeface="Cambria" panose="02040503050406030204" pitchFamily="18" charset="0"/>
              <a:ea typeface="Cambria" panose="02040503050406030204" pitchFamily="18" charset="0"/>
              <a:cs typeface="Cambria"/>
            </a:endParaRPr>
          </a:p>
          <a:p>
            <a:pPr marL="12700">
              <a:lnSpc>
                <a:spcPct val="100000"/>
              </a:lnSpc>
              <a:spcBef>
                <a:spcPts val="509"/>
              </a:spcBef>
            </a:pPr>
            <a:r>
              <a:rPr lang="vi-VN" sz="3600">
                <a:solidFill>
                  <a:srgbClr val="0433FF"/>
                </a:solidFill>
                <a:latin typeface="Cambria" panose="02040503050406030204" pitchFamily="18" charset="0"/>
                <a:ea typeface="Cambria" panose="02040503050406030204" pitchFamily="18" charset="0"/>
                <a:cs typeface="Cambria"/>
              </a:rPr>
              <a:t>Tank = ctrl.Antecedent( T, "Bồn" )</a:t>
            </a:r>
          </a:p>
          <a:p>
            <a:pPr marL="12700">
              <a:lnSpc>
                <a:spcPct val="100000"/>
              </a:lnSpc>
              <a:spcBef>
                <a:spcPts val="509"/>
              </a:spcBef>
            </a:pPr>
            <a:r>
              <a:rPr lang="vi-VN" sz="3600">
                <a:solidFill>
                  <a:srgbClr val="0433FF"/>
                </a:solidFill>
                <a:latin typeface="Cambria" panose="02040503050406030204" pitchFamily="18" charset="0"/>
                <a:ea typeface="Cambria" panose="02040503050406030204" pitchFamily="18" charset="0"/>
                <a:cs typeface="Cambria"/>
              </a:rPr>
              <a:t>Time = ctrl.Consequent( Tg, "Thời gian" )</a:t>
            </a:r>
          </a:p>
          <a:p>
            <a:pPr marL="12700">
              <a:lnSpc>
                <a:spcPct val="100000"/>
              </a:lnSpc>
              <a:spcBef>
                <a:spcPts val="509"/>
              </a:spcBef>
            </a:pPr>
            <a:r>
              <a:rPr lang="vi-VN" sz="3600">
                <a:solidFill>
                  <a:srgbClr val="0433FF"/>
                </a:solidFill>
                <a:latin typeface="Cambria" panose="02040503050406030204" pitchFamily="18" charset="0"/>
                <a:ea typeface="Cambria" panose="02040503050406030204" pitchFamily="18" charset="0"/>
                <a:cs typeface="Cambria"/>
              </a:rPr>
              <a:t>### Các tập mờ</a:t>
            </a:r>
          </a:p>
          <a:p>
            <a:pPr marL="12700">
              <a:lnSpc>
                <a:spcPct val="100000"/>
              </a:lnSpc>
              <a:spcBef>
                <a:spcPts val="509"/>
              </a:spcBef>
            </a:pPr>
            <a:r>
              <a:rPr lang="vi-VN" sz="3600">
                <a:solidFill>
                  <a:srgbClr val="0433FF"/>
                </a:solidFill>
                <a:latin typeface="Cambria" panose="02040503050406030204" pitchFamily="18" charset="0"/>
                <a:ea typeface="Cambria" panose="02040503050406030204" pitchFamily="18" charset="0"/>
                <a:cs typeface="Cambria"/>
              </a:rPr>
              <a:t>Cistern["Đầy"] = fz.trimf( Cistern.universe,[1,2,2] )</a:t>
            </a:r>
          </a:p>
          <a:p>
            <a:pPr marL="12700">
              <a:lnSpc>
                <a:spcPct val="100000"/>
              </a:lnSpc>
              <a:spcBef>
                <a:spcPts val="509"/>
              </a:spcBef>
            </a:pPr>
            <a:r>
              <a:rPr lang="vi-VN" sz="3600">
                <a:solidFill>
                  <a:srgbClr val="0433FF"/>
                </a:solidFill>
                <a:latin typeface="Cambria" panose="02040503050406030204" pitchFamily="18" charset="0"/>
                <a:ea typeface="Cambria" panose="02040503050406030204" pitchFamily="18" charset="0"/>
                <a:cs typeface="Cambria"/>
              </a:rPr>
              <a:t>Cistern["Còn  nước"] = fz.trimf( Cistern.universe,[0,1,2] ) </a:t>
            </a:r>
            <a:endParaRPr lang="en-US" sz="3600">
              <a:solidFill>
                <a:srgbClr val="0433FF"/>
              </a:solidFill>
              <a:latin typeface="Cambria" panose="02040503050406030204" pitchFamily="18" charset="0"/>
              <a:ea typeface="Cambria" panose="02040503050406030204" pitchFamily="18" charset="0"/>
              <a:cs typeface="Cambria"/>
            </a:endParaRPr>
          </a:p>
          <a:p>
            <a:pPr marL="12700">
              <a:lnSpc>
                <a:spcPct val="100000"/>
              </a:lnSpc>
              <a:spcBef>
                <a:spcPts val="509"/>
              </a:spcBef>
            </a:pPr>
            <a:r>
              <a:rPr lang="vi-VN" sz="3600">
                <a:solidFill>
                  <a:srgbClr val="0433FF"/>
                </a:solidFill>
                <a:latin typeface="Cambria" panose="02040503050406030204" pitchFamily="18" charset="0"/>
                <a:ea typeface="Cambria" panose="02040503050406030204" pitchFamily="18" charset="0"/>
                <a:cs typeface="Cambria"/>
              </a:rPr>
              <a:t>Cistern["Gần cạn"] =  fz.trimf( Cistern.universe,[0,0,1] )</a:t>
            </a:r>
            <a:endParaRPr sz="3600">
              <a:latin typeface="Cambria" panose="02040503050406030204" pitchFamily="18" charset="0"/>
              <a:ea typeface="Cambria" panose="02040503050406030204" pitchFamily="18" charset="0"/>
              <a:cs typeface="Cambri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object 5"/>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51</a:t>
            </a:fld>
            <a:endParaRPr spc="15"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3" y="1616075"/>
            <a:ext cx="10635244" cy="708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6006" y="2454275"/>
            <a:ext cx="9055844" cy="594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050" y="7788275"/>
            <a:ext cx="15130604"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289" y="168275"/>
            <a:ext cx="9990161"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6384" y="168274"/>
            <a:ext cx="9685868" cy="731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bject 6"/>
          <p:cNvSpPr txBox="1">
            <a:spLocks noGrp="1"/>
          </p:cNvSpPr>
          <p:nvPr>
            <p:ph type="sldNum" sz="quarter" idx="7"/>
          </p:nvPr>
        </p:nvSpPr>
        <p:spPr>
          <a:xfrm>
            <a:off x="18950223" y="10819703"/>
            <a:ext cx="391159" cy="245109"/>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52</a:t>
            </a:fld>
            <a:endParaRPr spc="15"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6" name="object 6"/>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53</a:t>
            </a:fld>
            <a:endParaRPr spc="15" dirty="0"/>
          </a:p>
        </p:txBody>
      </p:sp>
      <p:sp>
        <p:nvSpPr>
          <p:cNvPr id="2" name="object 2"/>
          <p:cNvSpPr txBox="1"/>
          <p:nvPr/>
        </p:nvSpPr>
        <p:spPr>
          <a:xfrm>
            <a:off x="950313" y="6492875"/>
            <a:ext cx="18172133" cy="2595245"/>
          </a:xfrm>
          <a:prstGeom prst="rect">
            <a:avLst/>
          </a:prstGeom>
        </p:spPr>
        <p:txBody>
          <a:bodyPr vert="horz" wrap="square" lIns="0" tIns="39370" rIns="0" bIns="0" rtlCol="0">
            <a:spAutoFit/>
          </a:bodyPr>
          <a:lstStyle/>
          <a:p>
            <a:pPr marL="514984" marR="5080" indent="-502920" algn="just">
              <a:lnSpc>
                <a:spcPts val="5030"/>
              </a:lnSpc>
              <a:spcBef>
                <a:spcPts val="310"/>
              </a:spcBef>
              <a:buSzPct val="123529"/>
              <a:buChar char="•"/>
              <a:tabLst>
                <a:tab pos="515620" algn="l"/>
              </a:tabLst>
            </a:pPr>
            <a:r>
              <a:rPr lang="en-US" sz="4400">
                <a:latin typeface="Cambria"/>
                <a:cs typeface="Cambria"/>
              </a:rPr>
              <a:t>Ở</a:t>
            </a:r>
            <a:r>
              <a:rPr sz="4400">
                <a:latin typeface="Cambria"/>
                <a:cs typeface="Cambria"/>
              </a:rPr>
              <a:t> </a:t>
            </a:r>
            <a:r>
              <a:rPr sz="4400" dirty="0">
                <a:latin typeface="Cambria"/>
                <a:cs typeface="Cambria"/>
              </a:rPr>
              <a:t>đây</a:t>
            </a:r>
            <a:r>
              <a:rPr sz="4400">
                <a:latin typeface="Cambria"/>
                <a:cs typeface="Cambria"/>
              </a:rPr>
              <a:t>, đ</a:t>
            </a:r>
            <a:r>
              <a:rPr lang="en-US" sz="4400">
                <a:latin typeface="Cambria"/>
                <a:cs typeface="Cambria"/>
              </a:rPr>
              <a:t>ể</a:t>
            </a:r>
            <a:r>
              <a:rPr sz="4400">
                <a:latin typeface="Cambria"/>
                <a:cs typeface="Cambria"/>
              </a:rPr>
              <a:t> </a:t>
            </a:r>
            <a:r>
              <a:rPr sz="4400" dirty="0">
                <a:latin typeface="Cambria"/>
                <a:cs typeface="Cambria"/>
              </a:rPr>
              <a:t>hợp lý "</a:t>
            </a:r>
            <a:r>
              <a:rPr sz="4400" i="1" dirty="0">
                <a:solidFill>
                  <a:srgbClr val="FF0000"/>
                </a:solidFill>
                <a:latin typeface="Cambria"/>
                <a:cs typeface="Cambria"/>
              </a:rPr>
              <a:t>khi nước ở trên bồn đầy thì không cần phải bơm</a:t>
            </a:r>
            <a:r>
              <a:rPr sz="4400">
                <a:latin typeface="Cambria"/>
                <a:cs typeface="Cambria"/>
              </a:rPr>
              <a:t>". Nhưng</a:t>
            </a:r>
            <a:r>
              <a:rPr lang="en-US" sz="4400">
                <a:latin typeface="Cambria"/>
                <a:cs typeface="Cambria"/>
              </a:rPr>
              <a:t> </a:t>
            </a:r>
            <a:r>
              <a:rPr sz="4400">
                <a:latin typeface="Cambria"/>
                <a:cs typeface="Cambria"/>
              </a:rPr>
              <a:t>do </a:t>
            </a:r>
            <a:r>
              <a:rPr sz="4400" dirty="0">
                <a:latin typeface="Cambria"/>
                <a:cs typeface="Cambria"/>
              </a:rPr>
              <a:t>không </a:t>
            </a:r>
            <a:r>
              <a:rPr sz="4400">
                <a:latin typeface="Cambria"/>
                <a:cs typeface="Cambria"/>
              </a:rPr>
              <a:t>có lu</a:t>
            </a:r>
            <a:r>
              <a:rPr lang="en-US" sz="4400">
                <a:latin typeface="Cambria"/>
                <a:cs typeface="Cambria"/>
              </a:rPr>
              <a:t>ậ</a:t>
            </a:r>
            <a:r>
              <a:rPr sz="4400">
                <a:latin typeface="Cambria"/>
                <a:cs typeface="Cambria"/>
              </a:rPr>
              <a:t>t </a:t>
            </a:r>
            <a:r>
              <a:rPr sz="4400" dirty="0">
                <a:latin typeface="Cambria"/>
                <a:cs typeface="Cambria"/>
              </a:rPr>
              <a:t>này mà chı̉ </a:t>
            </a:r>
            <a:r>
              <a:rPr sz="4400">
                <a:latin typeface="Cambria"/>
                <a:cs typeface="Cambria"/>
              </a:rPr>
              <a:t>có lu</a:t>
            </a:r>
            <a:r>
              <a:rPr lang="en-US" sz="4400">
                <a:latin typeface="Cambria"/>
                <a:cs typeface="Cambria"/>
              </a:rPr>
              <a:t>ậ</a:t>
            </a:r>
            <a:r>
              <a:rPr sz="4400">
                <a:latin typeface="Cambria"/>
                <a:cs typeface="Cambria"/>
              </a:rPr>
              <a:t>t </a:t>
            </a:r>
            <a:r>
              <a:rPr sz="4400" dirty="0">
                <a:latin typeface="Cambria"/>
                <a:cs typeface="Cambria"/>
              </a:rPr>
              <a:t>"</a:t>
            </a:r>
            <a:r>
              <a:rPr sz="4400" i="1" dirty="0">
                <a:solidFill>
                  <a:srgbClr val="FF0000"/>
                </a:solidFill>
                <a:latin typeface="Cambria"/>
                <a:cs typeface="Cambria"/>
              </a:rPr>
              <a:t>khi nước ở trên bồn đầy bơm </a:t>
            </a:r>
            <a:r>
              <a:rPr sz="4400" i="1">
                <a:solidFill>
                  <a:srgbClr val="FF0000"/>
                </a:solidFill>
                <a:latin typeface="Cambria"/>
                <a:cs typeface="Cambria"/>
              </a:rPr>
              <a:t>nhanh</a:t>
            </a:r>
            <a:r>
              <a:rPr sz="4400">
                <a:latin typeface="Cambria"/>
                <a:cs typeface="Cambria"/>
              </a:rPr>
              <a:t>".</a:t>
            </a:r>
            <a:r>
              <a:rPr lang="en-US" sz="4400">
                <a:latin typeface="Cambria"/>
                <a:cs typeface="Cambria"/>
              </a:rPr>
              <a:t> </a:t>
            </a:r>
            <a:r>
              <a:rPr sz="4400">
                <a:latin typeface="Cambria"/>
                <a:cs typeface="Cambria"/>
              </a:rPr>
              <a:t>Ne</a:t>
            </a:r>
            <a:r>
              <a:rPr sz="4400" dirty="0">
                <a:latin typeface="Cambria"/>
                <a:cs typeface="Cambria"/>
              </a:rPr>
              <a:t>̂</a:t>
            </a:r>
            <a:r>
              <a:rPr sz="4400">
                <a:latin typeface="Cambria"/>
                <a:cs typeface="Cambria"/>
              </a:rPr>
              <a:t>n đ</a:t>
            </a:r>
            <a:r>
              <a:rPr lang="en-US" sz="4400">
                <a:latin typeface="Cambria"/>
                <a:cs typeface="Cambria"/>
              </a:rPr>
              <a:t>ể</a:t>
            </a:r>
            <a:r>
              <a:rPr sz="4400">
                <a:latin typeface="Cambria"/>
                <a:cs typeface="Cambria"/>
              </a:rPr>
              <a:t> hi</a:t>
            </a:r>
            <a:r>
              <a:rPr lang="vi-VN" sz="4400">
                <a:latin typeface="Cambria"/>
                <a:cs typeface="Cambria"/>
              </a:rPr>
              <a:t>ệ</a:t>
            </a:r>
            <a:r>
              <a:rPr sz="4400">
                <a:latin typeface="Cambria"/>
                <a:cs typeface="Cambria"/>
              </a:rPr>
              <a:t>n thực đi</a:t>
            </a:r>
            <a:r>
              <a:rPr lang="en-US" sz="4400">
                <a:latin typeface="Cambria"/>
                <a:cs typeface="Cambria"/>
              </a:rPr>
              <a:t>ề</a:t>
            </a:r>
            <a:r>
              <a:rPr sz="4400">
                <a:latin typeface="Cambria"/>
                <a:cs typeface="Cambria"/>
              </a:rPr>
              <a:t>u </a:t>
            </a:r>
            <a:r>
              <a:rPr sz="4400" dirty="0">
                <a:latin typeface="Cambria"/>
                <a:cs typeface="Cambria"/>
              </a:rPr>
              <a:t>này chúng ta chọn </a:t>
            </a:r>
            <a:r>
              <a:rPr sz="4400">
                <a:latin typeface="Cambria"/>
                <a:cs typeface="Cambria"/>
              </a:rPr>
              <a:t>theo lu</a:t>
            </a:r>
            <a:r>
              <a:rPr lang="en-US" sz="4400">
                <a:latin typeface="Cambria"/>
                <a:cs typeface="Cambria"/>
              </a:rPr>
              <a:t>ậ</a:t>
            </a:r>
            <a:r>
              <a:rPr sz="4400">
                <a:latin typeface="Cambria"/>
                <a:cs typeface="Cambria"/>
              </a:rPr>
              <a:t>t </a:t>
            </a:r>
            <a:r>
              <a:rPr sz="4400" dirty="0">
                <a:latin typeface="Cambria"/>
                <a:cs typeface="Cambria"/>
              </a:rPr>
              <a:t>là "</a:t>
            </a:r>
            <a:r>
              <a:rPr sz="4400" b="1" dirty="0">
                <a:solidFill>
                  <a:srgbClr val="C00000"/>
                </a:solidFill>
                <a:latin typeface="Cambria"/>
                <a:cs typeface="Cambria"/>
              </a:rPr>
              <a:t>Bơm nhanh</a:t>
            </a:r>
            <a:r>
              <a:rPr sz="4400">
                <a:latin typeface="Cambria"/>
                <a:cs typeface="Cambria"/>
              </a:rPr>
              <a:t>", nhưng</a:t>
            </a:r>
            <a:r>
              <a:rPr lang="en-US" sz="4400">
                <a:latin typeface="Cambria"/>
                <a:cs typeface="Cambria"/>
              </a:rPr>
              <a:t> </a:t>
            </a:r>
            <a:r>
              <a:rPr sz="4400">
                <a:latin typeface="Cambria"/>
                <a:cs typeface="Cambria"/>
              </a:rPr>
              <a:t>với h</a:t>
            </a:r>
            <a:r>
              <a:rPr lang="vi-VN" sz="4400">
                <a:latin typeface="Cambria"/>
                <a:cs typeface="Cambria"/>
              </a:rPr>
              <a:t>ệ</a:t>
            </a:r>
            <a:r>
              <a:rPr lang="en-US" sz="4400">
                <a:latin typeface="Cambria"/>
                <a:cs typeface="Cambria"/>
              </a:rPr>
              <a:t> </a:t>
            </a:r>
            <a:r>
              <a:rPr sz="4400">
                <a:latin typeface="Cambria"/>
                <a:cs typeface="Cambria"/>
              </a:rPr>
              <a:t>s</a:t>
            </a:r>
            <a:r>
              <a:rPr lang="en-US" sz="4400">
                <a:latin typeface="Cambria"/>
                <a:cs typeface="Cambria"/>
              </a:rPr>
              <a:t>ố</a:t>
            </a:r>
            <a:r>
              <a:rPr sz="4400">
                <a:latin typeface="Cambria"/>
                <a:cs typeface="Cambria"/>
              </a:rPr>
              <a:t> </a:t>
            </a:r>
            <a:r>
              <a:rPr sz="4400" dirty="0">
                <a:latin typeface="Cambria"/>
                <a:cs typeface="Cambria"/>
              </a:rPr>
              <a:t>là 0%</a:t>
            </a:r>
            <a:endParaRPr sz="4400">
              <a:latin typeface="Cambria"/>
              <a:cs typeface="Cambria"/>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1387475"/>
            <a:ext cx="1962826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6" name="object 6"/>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54</a:t>
            </a:fld>
            <a:endParaRPr spc="15" dirty="0"/>
          </a:p>
        </p:txBody>
      </p:sp>
      <p:sp>
        <p:nvSpPr>
          <p:cNvPr id="2" name="object 2"/>
          <p:cNvSpPr txBox="1"/>
          <p:nvPr/>
        </p:nvSpPr>
        <p:spPr>
          <a:xfrm>
            <a:off x="1097818" y="2393376"/>
            <a:ext cx="16383398" cy="755976"/>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800">
                <a:latin typeface="Cambria"/>
                <a:cs typeface="Cambria"/>
              </a:rPr>
              <a:t>Ti</a:t>
            </a:r>
            <a:r>
              <a:rPr lang="en-US" sz="4800">
                <a:latin typeface="Cambria"/>
                <a:cs typeface="Cambria"/>
              </a:rPr>
              <a:t>ế</a:t>
            </a:r>
            <a:r>
              <a:rPr sz="4800">
                <a:latin typeface="Cambria"/>
                <a:cs typeface="Cambria"/>
              </a:rPr>
              <a:t>p </a:t>
            </a:r>
            <a:r>
              <a:rPr sz="4800" dirty="0">
                <a:latin typeface="Cambria"/>
                <a:cs typeface="Cambria"/>
              </a:rPr>
              <a:t>theo </a:t>
            </a:r>
            <a:r>
              <a:rPr sz="4800">
                <a:latin typeface="Cambria"/>
                <a:cs typeface="Cambria"/>
              </a:rPr>
              <a:t>là nh</a:t>
            </a:r>
            <a:r>
              <a:rPr lang="en-US" sz="4800">
                <a:latin typeface="Cambria"/>
                <a:cs typeface="Cambria"/>
              </a:rPr>
              <a:t>ậ</a:t>
            </a:r>
            <a:r>
              <a:rPr sz="4800">
                <a:latin typeface="Cambria"/>
                <a:cs typeface="Cambria"/>
              </a:rPr>
              <a:t>p dữ li</a:t>
            </a:r>
            <a:r>
              <a:rPr lang="vi-VN" sz="4800">
                <a:latin typeface="Cambria"/>
                <a:cs typeface="Cambria"/>
              </a:rPr>
              <a:t>ệ</a:t>
            </a:r>
            <a:r>
              <a:rPr sz="4800">
                <a:latin typeface="Cambria"/>
                <a:cs typeface="Cambria"/>
              </a:rPr>
              <a:t>u vào đ</a:t>
            </a:r>
            <a:r>
              <a:rPr lang="en-US" sz="4800">
                <a:latin typeface="Cambria"/>
                <a:cs typeface="Cambria"/>
              </a:rPr>
              <a:t>ể</a:t>
            </a:r>
            <a:r>
              <a:rPr sz="4800">
                <a:latin typeface="Cambria"/>
                <a:cs typeface="Cambria"/>
              </a:rPr>
              <a:t> </a:t>
            </a:r>
            <a:r>
              <a:rPr sz="4800" dirty="0">
                <a:latin typeface="Cambria"/>
                <a:cs typeface="Cambria"/>
              </a:rPr>
              <a:t>xử lý sau đó </a:t>
            </a:r>
            <a:r>
              <a:rPr sz="4800">
                <a:latin typeface="Cambria"/>
                <a:cs typeface="Cambria"/>
              </a:rPr>
              <a:t>đưa k</a:t>
            </a:r>
            <a:r>
              <a:rPr lang="en-US" sz="4800">
                <a:latin typeface="Cambria"/>
                <a:cs typeface="Cambria"/>
              </a:rPr>
              <a:t>ế</a:t>
            </a:r>
            <a:r>
              <a:rPr sz="4800">
                <a:latin typeface="Cambria"/>
                <a:cs typeface="Cambria"/>
              </a:rPr>
              <a:t>t </a:t>
            </a:r>
            <a:r>
              <a:rPr sz="4800" dirty="0">
                <a:latin typeface="Cambria"/>
                <a:cs typeface="Cambria"/>
              </a:rPr>
              <a:t>quả ra</a:t>
            </a:r>
            <a:endParaRPr sz="4800">
              <a:latin typeface="Cambria"/>
              <a:cs typeface="Cambria"/>
            </a:endParaRPr>
          </a:p>
        </p:txBody>
      </p:sp>
      <p:sp>
        <p:nvSpPr>
          <p:cNvPr id="9" name="TextBox 8"/>
          <p:cNvSpPr txBox="1"/>
          <p:nvPr/>
        </p:nvSpPr>
        <p:spPr>
          <a:xfrm>
            <a:off x="1593850" y="3978275"/>
            <a:ext cx="14440632" cy="4924425"/>
          </a:xfrm>
          <a:prstGeom prst="rect">
            <a:avLst/>
          </a:prstGeom>
          <a:noFill/>
        </p:spPr>
        <p:txBody>
          <a:bodyPr wrap="square" rtlCol="0">
            <a:spAutoFit/>
          </a:bodyPr>
          <a:lstStyle/>
          <a:p>
            <a:pPr>
              <a:spcBef>
                <a:spcPts val="600"/>
              </a:spcBef>
              <a:spcAft>
                <a:spcPts val="600"/>
              </a:spcAft>
            </a:pPr>
            <a:r>
              <a:rPr lang="vi-VN" sz="4400">
                <a:solidFill>
                  <a:srgbClr val="2402EE"/>
                </a:solidFill>
                <a:latin typeface="Cambria" panose="02040503050406030204" pitchFamily="18" charset="0"/>
                <a:ea typeface="Cambria" panose="02040503050406030204" pitchFamily="18" charset="0"/>
              </a:rPr>
              <a:t>a = float(input( "Mực nước trong bể chứa là [0,2]: " ))</a:t>
            </a:r>
          </a:p>
          <a:p>
            <a:pPr>
              <a:spcBef>
                <a:spcPts val="600"/>
              </a:spcBef>
              <a:spcAft>
                <a:spcPts val="600"/>
              </a:spcAft>
            </a:pPr>
            <a:r>
              <a:rPr lang="vi-VN" sz="4400">
                <a:solidFill>
                  <a:srgbClr val="2402EE"/>
                </a:solidFill>
                <a:latin typeface="Cambria" panose="02040503050406030204" pitchFamily="18" charset="0"/>
                <a:ea typeface="Cambria" panose="02040503050406030204" pitchFamily="18" charset="0"/>
              </a:rPr>
              <a:t>model.input["Bề chứa"] = x</a:t>
            </a:r>
          </a:p>
          <a:p>
            <a:pPr>
              <a:spcBef>
                <a:spcPts val="600"/>
              </a:spcBef>
              <a:spcAft>
                <a:spcPts val="600"/>
              </a:spcAft>
            </a:pPr>
            <a:r>
              <a:rPr lang="vi-VN" sz="4400">
                <a:solidFill>
                  <a:srgbClr val="2402EE"/>
                </a:solidFill>
                <a:latin typeface="Cambria" panose="02040503050406030204" pitchFamily="18" charset="0"/>
                <a:ea typeface="Cambria" panose="02040503050406030204" pitchFamily="18" charset="0"/>
              </a:rPr>
              <a:t>b = float(input( "Mực nước bồn trên cao là [0,2]: " ))</a:t>
            </a:r>
          </a:p>
          <a:p>
            <a:pPr>
              <a:spcBef>
                <a:spcPts val="600"/>
              </a:spcBef>
              <a:spcAft>
                <a:spcPts val="600"/>
              </a:spcAft>
            </a:pPr>
            <a:r>
              <a:rPr lang="vi-VN" sz="4400">
                <a:solidFill>
                  <a:srgbClr val="2402EE"/>
                </a:solidFill>
                <a:latin typeface="Cambria" panose="02040503050406030204" pitchFamily="18" charset="0"/>
                <a:ea typeface="Cambria" panose="02040503050406030204" pitchFamily="18" charset="0"/>
              </a:rPr>
              <a:t>model.input["Bồn"] = b</a:t>
            </a:r>
          </a:p>
          <a:p>
            <a:pPr>
              <a:spcBef>
                <a:spcPts val="600"/>
              </a:spcBef>
              <a:spcAft>
                <a:spcPts val="600"/>
              </a:spcAft>
            </a:pPr>
            <a:r>
              <a:rPr lang="vi-VN" sz="4400">
                <a:solidFill>
                  <a:srgbClr val="2402EE"/>
                </a:solidFill>
                <a:latin typeface="Cambria" panose="02040503050406030204" pitchFamily="18" charset="0"/>
                <a:ea typeface="Cambria" panose="02040503050406030204" pitchFamily="18" charset="0"/>
              </a:rPr>
              <a:t>c = model.compute()</a:t>
            </a:r>
          </a:p>
          <a:p>
            <a:pPr>
              <a:spcBef>
                <a:spcPts val="600"/>
              </a:spcBef>
              <a:spcAft>
                <a:spcPts val="600"/>
              </a:spcAft>
            </a:pPr>
            <a:r>
              <a:rPr lang="vi-VN" sz="4400">
                <a:solidFill>
                  <a:srgbClr val="2402EE"/>
                </a:solidFill>
                <a:latin typeface="Cambria" panose="02040503050406030204" pitchFamily="18" charset="0"/>
                <a:ea typeface="Cambria" panose="02040503050406030204" pitchFamily="18" charset="0"/>
              </a:rPr>
              <a:t>print( "Thời gian bơm là ",c," phút" )</a:t>
            </a:r>
            <a:endParaRPr lang="en-US" sz="4400">
              <a:solidFill>
                <a:srgbClr val="2402EE"/>
              </a:solidFill>
              <a:latin typeface="Cambria" panose="02040503050406030204" pitchFamily="18" charset="0"/>
              <a:ea typeface="Cambria" panose="020405030504060302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623050" y="6111874"/>
            <a:ext cx="9623830" cy="5003617"/>
          </a:xfrm>
          <a:prstGeom prst="rect">
            <a:avLst/>
          </a:prstGeom>
        </p:spPr>
      </p:pic>
      <p:pic>
        <p:nvPicPr>
          <p:cNvPr id="3" name="object 3"/>
          <p:cNvPicPr/>
          <p:nvPr/>
        </p:nvPicPr>
        <p:blipFill>
          <a:blip r:embed="rId3" cstate="print"/>
          <a:stretch>
            <a:fillRect/>
          </a:stretch>
        </p:blipFill>
        <p:spPr>
          <a:xfrm>
            <a:off x="5682" y="376379"/>
            <a:ext cx="16064955" cy="5301656"/>
          </a:xfrm>
          <a:prstGeom prst="rect">
            <a:avLst/>
          </a:prstGeom>
        </p:spPr>
      </p:pic>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object 6"/>
          <p:cNvSpPr txBox="1">
            <a:spLocks noGrp="1"/>
          </p:cNvSpPr>
          <p:nvPr>
            <p:ph type="sldNum" sz="quarter" idx="7"/>
          </p:nvPr>
        </p:nvSpPr>
        <p:spPr>
          <a:xfrm>
            <a:off x="18950223" y="10819703"/>
            <a:ext cx="391159" cy="245109"/>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55</a:t>
            </a:fld>
            <a:endParaRPr spc="15"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5" name="object 5"/>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56</a:t>
            </a:fld>
            <a:endParaRPr dirty="0"/>
          </a:p>
        </p:txBody>
      </p:sp>
      <p:sp>
        <p:nvSpPr>
          <p:cNvPr id="2" name="object 2"/>
          <p:cNvSpPr txBox="1">
            <a:spLocks noGrp="1"/>
          </p:cNvSpPr>
          <p:nvPr>
            <p:ph type="title"/>
          </p:nvPr>
        </p:nvSpPr>
        <p:spPr>
          <a:xfrm>
            <a:off x="1036951" y="396875"/>
            <a:ext cx="666593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Ví dụ 19</a:t>
            </a:r>
            <a:endParaRPr sz="7000">
              <a:latin typeface="Cambria"/>
              <a:cs typeface="Cambria"/>
            </a:endParaRPr>
          </a:p>
        </p:txBody>
      </p:sp>
      <p:sp>
        <p:nvSpPr>
          <p:cNvPr id="3" name="object 3"/>
          <p:cNvSpPr txBox="1"/>
          <p:nvPr/>
        </p:nvSpPr>
        <p:spPr>
          <a:xfrm>
            <a:off x="755650" y="1844675"/>
            <a:ext cx="19050000" cy="7222490"/>
          </a:xfrm>
          <a:prstGeom prst="rect">
            <a:avLst/>
          </a:prstGeom>
        </p:spPr>
        <p:txBody>
          <a:bodyPr vert="horz" wrap="square" lIns="0" tIns="45720" rIns="0" bIns="0" rtlCol="0">
            <a:spAutoFit/>
          </a:bodyPr>
          <a:lstStyle/>
          <a:p>
            <a:pPr marL="527685" marR="17780" indent="-502920">
              <a:lnSpc>
                <a:spcPts val="5030"/>
              </a:lnSpc>
              <a:spcBef>
                <a:spcPts val="360"/>
              </a:spcBef>
              <a:buSzPct val="123529"/>
              <a:buChar char="•"/>
              <a:tabLst>
                <a:tab pos="527050" algn="l"/>
              </a:tabLst>
            </a:pPr>
            <a:r>
              <a:rPr sz="4400" dirty="0" err="1">
                <a:latin typeface="Cambria"/>
                <a:cs typeface="Cambria"/>
              </a:rPr>
              <a:t>Xây</a:t>
            </a:r>
            <a:r>
              <a:rPr sz="4400" dirty="0">
                <a:latin typeface="Cambria"/>
                <a:cs typeface="Cambria"/>
              </a:rPr>
              <a:t> </a:t>
            </a:r>
            <a:r>
              <a:rPr lang="vi-VN" sz="4400" dirty="0">
                <a:latin typeface="Cambria"/>
                <a:cs typeface="Cambria"/>
              </a:rPr>
              <a:t>dựng một bộ điều chı̉nh máy lạnh tự động căn cứ vào số người có trong phòng, nhiệt độ trong phòng và nhiệt độ bên ngoài phòng.</a:t>
            </a:r>
            <a:endParaRPr sz="4400" dirty="0">
              <a:latin typeface="Cambria"/>
              <a:cs typeface="Cambria"/>
            </a:endParaRPr>
          </a:p>
          <a:p>
            <a:pPr marL="527685" indent="-502920">
              <a:lnSpc>
                <a:spcPct val="100000"/>
              </a:lnSpc>
              <a:spcBef>
                <a:spcPts val="2250"/>
              </a:spcBef>
              <a:buSzPct val="123529"/>
              <a:buChar char="•"/>
              <a:tabLst>
                <a:tab pos="528320" algn="l"/>
              </a:tabLst>
            </a:pPr>
            <a:r>
              <a:rPr sz="4400" dirty="0" err="1">
                <a:latin typeface="Cambria"/>
                <a:cs typeface="Cambria"/>
              </a:rPr>
              <a:t>Các</a:t>
            </a:r>
            <a:r>
              <a:rPr sz="4400" dirty="0">
                <a:latin typeface="Cambria"/>
                <a:cs typeface="Cambria"/>
              </a:rPr>
              <a:t> </a:t>
            </a:r>
            <a:r>
              <a:rPr sz="4400" dirty="0" err="1">
                <a:latin typeface="Cambria"/>
                <a:cs typeface="Cambria"/>
              </a:rPr>
              <a:t>bước</a:t>
            </a:r>
            <a:r>
              <a:rPr sz="4400" dirty="0">
                <a:latin typeface="Cambria"/>
                <a:cs typeface="Cambria"/>
              </a:rPr>
              <a:t> ở </a:t>
            </a:r>
            <a:r>
              <a:rPr sz="4400" dirty="0" err="1">
                <a:latin typeface="Cambria"/>
                <a:cs typeface="Cambria"/>
              </a:rPr>
              <a:t>trên</a:t>
            </a:r>
            <a:r>
              <a:rPr sz="4400" dirty="0">
                <a:latin typeface="Cambria"/>
                <a:cs typeface="Cambria"/>
              </a:rPr>
              <a:t> có </a:t>
            </a:r>
            <a:r>
              <a:rPr sz="4400" dirty="0" err="1">
                <a:latin typeface="Cambria"/>
                <a:cs typeface="Cambria"/>
              </a:rPr>
              <a:t>th</a:t>
            </a:r>
            <a:r>
              <a:rPr lang="en-US" sz="4400" dirty="0" err="1">
                <a:latin typeface="Cambria"/>
                <a:cs typeface="Cambria"/>
              </a:rPr>
              <a:t>ể</a:t>
            </a:r>
            <a:r>
              <a:rPr sz="4400" dirty="0">
                <a:latin typeface="Cambria"/>
                <a:cs typeface="Cambria"/>
              </a:rPr>
              <a:t> </a:t>
            </a:r>
            <a:r>
              <a:rPr sz="4400" dirty="0" err="1">
                <a:latin typeface="Cambria"/>
                <a:cs typeface="Cambria"/>
              </a:rPr>
              <a:t>gom</a:t>
            </a:r>
            <a:r>
              <a:rPr sz="4400" dirty="0">
                <a:latin typeface="Cambria"/>
                <a:cs typeface="Cambria"/>
              </a:rPr>
              <a:t> </a:t>
            </a:r>
            <a:r>
              <a:rPr sz="4400" dirty="0" err="1">
                <a:latin typeface="Cambria"/>
                <a:cs typeface="Cambria"/>
              </a:rPr>
              <a:t>thành</a:t>
            </a:r>
            <a:r>
              <a:rPr sz="4400" dirty="0">
                <a:latin typeface="Cambria"/>
                <a:cs typeface="Cambria"/>
              </a:rPr>
              <a:t> </a:t>
            </a:r>
            <a:r>
              <a:rPr sz="4400" dirty="0" err="1">
                <a:latin typeface="Cambria"/>
                <a:cs typeface="Cambria"/>
              </a:rPr>
              <a:t>các</a:t>
            </a:r>
            <a:r>
              <a:rPr sz="4400" dirty="0">
                <a:latin typeface="Cambria"/>
                <a:cs typeface="Cambria"/>
              </a:rPr>
              <a:t> </a:t>
            </a:r>
            <a:r>
              <a:rPr sz="4400" dirty="0" err="1">
                <a:latin typeface="Cambria"/>
                <a:cs typeface="Cambria"/>
              </a:rPr>
              <a:t>giai</a:t>
            </a:r>
            <a:r>
              <a:rPr sz="4400" dirty="0">
                <a:latin typeface="Cambria"/>
                <a:cs typeface="Cambria"/>
              </a:rPr>
              <a:t> </a:t>
            </a:r>
            <a:r>
              <a:rPr sz="4400" dirty="0" err="1">
                <a:latin typeface="Cambria"/>
                <a:cs typeface="Cambria"/>
              </a:rPr>
              <a:t>đoạn</a:t>
            </a:r>
            <a:r>
              <a:rPr sz="4400" dirty="0">
                <a:latin typeface="Cambria"/>
                <a:cs typeface="Cambria"/>
              </a:rPr>
              <a:t>:</a:t>
            </a:r>
          </a:p>
          <a:p>
            <a:pPr marL="1071880" lvl="1" indent="-544830">
              <a:lnSpc>
                <a:spcPct val="100000"/>
              </a:lnSpc>
              <a:spcBef>
                <a:spcPts val="2400"/>
              </a:spcBef>
              <a:buSzPct val="123529"/>
              <a:buFont typeface="Microsoft Sans Serif"/>
              <a:buChar char="‣"/>
              <a:tabLst>
                <a:tab pos="1071563" algn="l"/>
              </a:tabLst>
            </a:pPr>
            <a:r>
              <a:rPr sz="4400" b="1" dirty="0" err="1">
                <a:solidFill>
                  <a:srgbClr val="011993"/>
                </a:solidFill>
                <a:latin typeface="Cambria"/>
                <a:cs typeface="Cambria"/>
              </a:rPr>
              <a:t>Giai</a:t>
            </a:r>
            <a:r>
              <a:rPr sz="4400" b="1" dirty="0">
                <a:solidFill>
                  <a:srgbClr val="011993"/>
                </a:solidFill>
                <a:latin typeface="Cambria"/>
                <a:cs typeface="Cambria"/>
              </a:rPr>
              <a:t> </a:t>
            </a:r>
            <a:r>
              <a:rPr sz="4400" b="1" dirty="0" err="1">
                <a:solidFill>
                  <a:srgbClr val="011993"/>
                </a:solidFill>
                <a:latin typeface="Cambria"/>
                <a:cs typeface="Cambria"/>
              </a:rPr>
              <a:t>đoạn</a:t>
            </a:r>
            <a:r>
              <a:rPr sz="4400" b="1" dirty="0">
                <a:solidFill>
                  <a:srgbClr val="011993"/>
                </a:solidFill>
                <a:latin typeface="Cambria"/>
                <a:cs typeface="Cambria"/>
              </a:rPr>
              <a:t> 1</a:t>
            </a:r>
            <a:r>
              <a:rPr sz="4400" dirty="0">
                <a:solidFill>
                  <a:srgbClr val="011993"/>
                </a:solidFill>
                <a:latin typeface="Cambria"/>
                <a:cs typeface="Cambria"/>
              </a:rPr>
              <a:t>: </a:t>
            </a:r>
            <a:r>
              <a:rPr sz="4400" dirty="0" err="1">
                <a:solidFill>
                  <a:srgbClr val="011993"/>
                </a:solidFill>
                <a:latin typeface="Cambria"/>
                <a:cs typeface="Cambria"/>
              </a:rPr>
              <a:t>Dư</a:t>
            </a:r>
            <a:r>
              <a:rPr sz="4400" dirty="0">
                <a:solidFill>
                  <a:srgbClr val="011993"/>
                </a:solidFill>
                <a:latin typeface="Cambria"/>
                <a:cs typeface="Cambria"/>
              </a:rPr>
              <a:t>̃ li</a:t>
            </a:r>
            <a:r>
              <a:rPr lang="vi-VN" sz="4400" dirty="0">
                <a:solidFill>
                  <a:srgbClr val="011993"/>
                </a:solidFill>
                <a:latin typeface="Cambria"/>
                <a:cs typeface="Cambria"/>
              </a:rPr>
              <a:t>ệ</a:t>
            </a:r>
            <a:r>
              <a:rPr sz="4400" dirty="0">
                <a:solidFill>
                  <a:srgbClr val="011993"/>
                </a:solidFill>
                <a:latin typeface="Cambria"/>
                <a:cs typeface="Cambria"/>
              </a:rPr>
              <a:t>u </a:t>
            </a:r>
            <a:r>
              <a:rPr sz="4400" dirty="0" err="1">
                <a:solidFill>
                  <a:srgbClr val="011993"/>
                </a:solidFill>
                <a:latin typeface="Cambria"/>
                <a:cs typeface="Cambria"/>
              </a:rPr>
              <a:t>nh</a:t>
            </a:r>
            <a:r>
              <a:rPr lang="en-US" sz="4400" dirty="0" err="1">
                <a:solidFill>
                  <a:srgbClr val="011993"/>
                </a:solidFill>
                <a:latin typeface="Cambria"/>
                <a:cs typeface="Cambria"/>
              </a:rPr>
              <a:t>ậ</a:t>
            </a:r>
            <a:r>
              <a:rPr sz="4400" dirty="0" err="1">
                <a:solidFill>
                  <a:srgbClr val="011993"/>
                </a:solidFill>
                <a:latin typeface="Cambria"/>
                <a:cs typeface="Cambria"/>
              </a:rPr>
              <a:t>p</a:t>
            </a:r>
            <a:r>
              <a:rPr sz="4400" dirty="0">
                <a:solidFill>
                  <a:srgbClr val="011993"/>
                </a:solidFill>
                <a:latin typeface="Cambria"/>
                <a:cs typeface="Cambria"/>
              </a:rPr>
              <a:t> </a:t>
            </a:r>
            <a:r>
              <a:rPr sz="4400" dirty="0" err="1">
                <a:solidFill>
                  <a:srgbClr val="011993"/>
                </a:solidFill>
                <a:latin typeface="Cambria"/>
                <a:cs typeface="Cambria"/>
              </a:rPr>
              <a:t>va</a:t>
            </a:r>
            <a:r>
              <a:rPr sz="4400" dirty="0">
                <a:solidFill>
                  <a:srgbClr val="011993"/>
                </a:solidFill>
                <a:latin typeface="Cambria"/>
                <a:cs typeface="Cambria"/>
              </a:rPr>
              <a:t>̀ </a:t>
            </a:r>
            <a:r>
              <a:rPr sz="4400" dirty="0" err="1">
                <a:solidFill>
                  <a:srgbClr val="011993"/>
                </a:solidFill>
                <a:latin typeface="Cambria"/>
                <a:cs typeface="Cambria"/>
              </a:rPr>
              <a:t>mi</a:t>
            </a:r>
            <a:r>
              <a:rPr lang="en-US" sz="4400" dirty="0" err="1">
                <a:solidFill>
                  <a:srgbClr val="011993"/>
                </a:solidFill>
                <a:latin typeface="Cambria"/>
                <a:cs typeface="Cambria"/>
              </a:rPr>
              <a:t>ề</a:t>
            </a:r>
            <a:r>
              <a:rPr sz="4400" dirty="0" err="1">
                <a:solidFill>
                  <a:srgbClr val="011993"/>
                </a:solidFill>
                <a:latin typeface="Cambria"/>
                <a:cs typeface="Cambria"/>
              </a:rPr>
              <a:t>n</a:t>
            </a:r>
            <a:r>
              <a:rPr sz="4400" dirty="0">
                <a:solidFill>
                  <a:srgbClr val="011993"/>
                </a:solidFill>
                <a:latin typeface="Cambria"/>
                <a:cs typeface="Cambria"/>
              </a:rPr>
              <a:t> </a:t>
            </a:r>
            <a:r>
              <a:rPr sz="4400" dirty="0" err="1">
                <a:solidFill>
                  <a:srgbClr val="011993"/>
                </a:solidFill>
                <a:latin typeface="Cambria"/>
                <a:cs typeface="Cambria"/>
              </a:rPr>
              <a:t>gia</a:t>
            </a:r>
            <a:r>
              <a:rPr sz="4400" dirty="0">
                <a:solidFill>
                  <a:srgbClr val="011993"/>
                </a:solidFill>
                <a:latin typeface="Cambria"/>
                <a:cs typeface="Cambria"/>
              </a:rPr>
              <a:t>́ trị </a:t>
            </a:r>
            <a:r>
              <a:rPr sz="4400" dirty="0" err="1">
                <a:solidFill>
                  <a:srgbClr val="011993"/>
                </a:solidFill>
                <a:latin typeface="Cambria"/>
                <a:cs typeface="Cambria"/>
              </a:rPr>
              <a:t>đ</a:t>
            </a:r>
            <a:r>
              <a:rPr lang="en-US" sz="4400" dirty="0" err="1">
                <a:solidFill>
                  <a:srgbClr val="011993"/>
                </a:solidFill>
                <a:latin typeface="Cambria"/>
                <a:cs typeface="Cambria"/>
              </a:rPr>
              <a:t>ể</a:t>
            </a:r>
            <a:r>
              <a:rPr sz="4400" dirty="0">
                <a:solidFill>
                  <a:srgbClr val="011993"/>
                </a:solidFill>
                <a:latin typeface="Cambria"/>
                <a:cs typeface="Cambria"/>
              </a:rPr>
              <a:t> </a:t>
            </a:r>
            <a:r>
              <a:rPr sz="4400" dirty="0" err="1">
                <a:solidFill>
                  <a:srgbClr val="011993"/>
                </a:solidFill>
                <a:latin typeface="Cambria"/>
                <a:cs typeface="Cambria"/>
              </a:rPr>
              <a:t>tạo</a:t>
            </a:r>
            <a:r>
              <a:rPr sz="4400" dirty="0">
                <a:solidFill>
                  <a:srgbClr val="011993"/>
                </a:solidFill>
                <a:latin typeface="Cambria"/>
                <a:cs typeface="Cambria"/>
              </a:rPr>
              <a:t> </a:t>
            </a:r>
            <a:r>
              <a:rPr sz="4400" dirty="0" err="1">
                <a:solidFill>
                  <a:srgbClr val="011993"/>
                </a:solidFill>
                <a:latin typeface="Cambria"/>
                <a:cs typeface="Cambria"/>
              </a:rPr>
              <a:t>b</a:t>
            </a:r>
            <a:r>
              <a:rPr lang="en-US" sz="4400" dirty="0" err="1">
                <a:solidFill>
                  <a:srgbClr val="011993"/>
                </a:solidFill>
                <a:latin typeface="Cambria"/>
                <a:cs typeface="Cambria"/>
              </a:rPr>
              <a:t>ộ</a:t>
            </a:r>
            <a:r>
              <a:rPr lang="en-US" sz="4400" dirty="0">
                <a:solidFill>
                  <a:srgbClr val="011993"/>
                </a:solidFill>
                <a:latin typeface="Cambria"/>
                <a:cs typeface="Cambria"/>
              </a:rPr>
              <a:t> </a:t>
            </a:r>
            <a:r>
              <a:rPr sz="4400" dirty="0" err="1">
                <a:solidFill>
                  <a:srgbClr val="011993"/>
                </a:solidFill>
                <a:latin typeface="Cambria"/>
                <a:cs typeface="Cambria"/>
              </a:rPr>
              <a:t>ti</a:t>
            </a:r>
            <a:r>
              <a:rPr lang="en-US" sz="4400" dirty="0" err="1">
                <a:solidFill>
                  <a:srgbClr val="011993"/>
                </a:solidFill>
                <a:latin typeface="Cambria"/>
                <a:cs typeface="Cambria"/>
              </a:rPr>
              <a:t>ề</a:t>
            </a:r>
            <a:r>
              <a:rPr sz="4400" dirty="0" err="1">
                <a:solidFill>
                  <a:srgbClr val="011993"/>
                </a:solidFill>
                <a:latin typeface="Cambria"/>
                <a:cs typeface="Cambria"/>
              </a:rPr>
              <a:t>n</a:t>
            </a:r>
            <a:r>
              <a:rPr lang="en-US" sz="4400" dirty="0">
                <a:solidFill>
                  <a:srgbClr val="011993"/>
                </a:solidFill>
                <a:latin typeface="Cambria"/>
                <a:cs typeface="Cambria"/>
              </a:rPr>
              <a:t> </a:t>
            </a:r>
            <a:r>
              <a:rPr sz="4400" dirty="0" err="1">
                <a:solidFill>
                  <a:srgbClr val="011993"/>
                </a:solidFill>
                <a:latin typeface="Cambria"/>
                <a:cs typeface="Cambria"/>
              </a:rPr>
              <a:t>đ</a:t>
            </a:r>
            <a:r>
              <a:rPr lang="en-US" sz="4400" dirty="0" err="1">
                <a:solidFill>
                  <a:srgbClr val="011993"/>
                </a:solidFill>
                <a:latin typeface="Cambria"/>
                <a:cs typeface="Cambria"/>
              </a:rPr>
              <a:t>ề</a:t>
            </a:r>
            <a:r>
              <a:rPr sz="4400" dirty="0">
                <a:solidFill>
                  <a:srgbClr val="011993"/>
                </a:solidFill>
                <a:latin typeface="Cambria"/>
                <a:cs typeface="Cambria"/>
              </a:rPr>
              <a:t> </a:t>
            </a:r>
            <a:r>
              <a:rPr sz="4400" dirty="0" err="1">
                <a:solidFill>
                  <a:srgbClr val="011993"/>
                </a:solidFill>
                <a:latin typeface="Cambria"/>
                <a:cs typeface="Cambria"/>
              </a:rPr>
              <a:t>va</a:t>
            </a:r>
            <a:r>
              <a:rPr sz="4400" dirty="0">
                <a:solidFill>
                  <a:srgbClr val="011993"/>
                </a:solidFill>
                <a:latin typeface="Cambria"/>
                <a:cs typeface="Cambria"/>
              </a:rPr>
              <a:t>̀ </a:t>
            </a:r>
            <a:r>
              <a:rPr sz="4400" dirty="0" err="1">
                <a:solidFill>
                  <a:srgbClr val="011993"/>
                </a:solidFill>
                <a:latin typeface="Cambria"/>
                <a:cs typeface="Cambria"/>
              </a:rPr>
              <a:t>k</a:t>
            </a:r>
            <a:r>
              <a:rPr lang="en-US" sz="4400" dirty="0" err="1">
                <a:solidFill>
                  <a:srgbClr val="011993"/>
                </a:solidFill>
                <a:latin typeface="Cambria"/>
                <a:cs typeface="Cambria"/>
              </a:rPr>
              <a:t>ế</a:t>
            </a:r>
            <a:r>
              <a:rPr sz="4400" dirty="0" err="1">
                <a:solidFill>
                  <a:srgbClr val="011993"/>
                </a:solidFill>
                <a:latin typeface="Cambria"/>
                <a:cs typeface="Cambria"/>
              </a:rPr>
              <a:t>t</a:t>
            </a:r>
            <a:r>
              <a:rPr sz="4400" dirty="0">
                <a:solidFill>
                  <a:srgbClr val="011993"/>
                </a:solidFill>
                <a:latin typeface="Cambria"/>
                <a:cs typeface="Cambria"/>
              </a:rPr>
              <a:t> quả</a:t>
            </a:r>
            <a:endParaRPr sz="4400" dirty="0">
              <a:latin typeface="Cambria"/>
              <a:cs typeface="Cambria"/>
            </a:endParaRPr>
          </a:p>
          <a:p>
            <a:pPr marL="1574800" lvl="2" indent="-544830">
              <a:lnSpc>
                <a:spcPct val="100000"/>
              </a:lnSpc>
              <a:spcBef>
                <a:spcPts val="1405"/>
              </a:spcBef>
              <a:buSzPct val="123529"/>
              <a:buChar char="-"/>
              <a:tabLst>
                <a:tab pos="1574800" algn="l"/>
                <a:tab pos="1575435" algn="l"/>
              </a:tabLst>
            </a:pPr>
            <a:r>
              <a:rPr sz="4400" b="1" dirty="0" err="1">
                <a:latin typeface="Cambria"/>
                <a:cs typeface="Cambria"/>
              </a:rPr>
              <a:t>Nh</a:t>
            </a:r>
            <a:r>
              <a:rPr lang="en-US" sz="4400" b="1" dirty="0" err="1">
                <a:latin typeface="Cambria"/>
                <a:cs typeface="Cambria"/>
              </a:rPr>
              <a:t>ậ</a:t>
            </a:r>
            <a:r>
              <a:rPr sz="4400" b="1" dirty="0" err="1">
                <a:latin typeface="Cambria"/>
                <a:cs typeface="Cambria"/>
              </a:rPr>
              <a:t>p</a:t>
            </a:r>
            <a:endParaRPr sz="4400" b="1" dirty="0">
              <a:latin typeface="Cambria"/>
              <a:cs typeface="Cambria"/>
            </a:endParaRPr>
          </a:p>
          <a:p>
            <a:pPr marL="2077085" lvl="3" indent="-544830">
              <a:lnSpc>
                <a:spcPct val="100000"/>
              </a:lnSpc>
              <a:spcBef>
                <a:spcPts val="2165"/>
              </a:spcBef>
              <a:buSzPct val="123529"/>
              <a:buChar char="•"/>
              <a:tabLst>
                <a:tab pos="2077085" algn="l"/>
                <a:tab pos="2077720" algn="l"/>
              </a:tabLst>
            </a:pPr>
            <a:r>
              <a:rPr sz="4400" dirty="0" err="1">
                <a:solidFill>
                  <a:srgbClr val="531B93"/>
                </a:solidFill>
                <a:latin typeface="Cambria"/>
                <a:cs typeface="Cambria"/>
              </a:rPr>
              <a:t>S</a:t>
            </a:r>
            <a:r>
              <a:rPr lang="en-US" sz="4400" dirty="0" err="1">
                <a:solidFill>
                  <a:srgbClr val="531B93"/>
                </a:solidFill>
                <a:latin typeface="Cambria"/>
                <a:cs typeface="Cambria"/>
              </a:rPr>
              <a:t>ố</a:t>
            </a:r>
            <a:r>
              <a:rPr sz="4400" dirty="0">
                <a:solidFill>
                  <a:srgbClr val="531B93"/>
                </a:solidFill>
                <a:latin typeface="Cambria"/>
                <a:cs typeface="Cambria"/>
              </a:rPr>
              <a:t> </a:t>
            </a:r>
            <a:r>
              <a:rPr sz="4400" dirty="0" err="1">
                <a:solidFill>
                  <a:srgbClr val="531B93"/>
                </a:solidFill>
                <a:latin typeface="Cambria"/>
                <a:cs typeface="Cambria"/>
              </a:rPr>
              <a:t>người</a:t>
            </a:r>
            <a:r>
              <a:rPr sz="4400" dirty="0">
                <a:solidFill>
                  <a:srgbClr val="531B93"/>
                </a:solidFill>
                <a:latin typeface="Cambria"/>
                <a:cs typeface="Cambria"/>
              </a:rPr>
              <a:t> </a:t>
            </a:r>
            <a:r>
              <a:rPr sz="4400" dirty="0" err="1">
                <a:solidFill>
                  <a:srgbClr val="531B93"/>
                </a:solidFill>
                <a:latin typeface="Cambria"/>
                <a:cs typeface="Cambria"/>
              </a:rPr>
              <a:t>trong</a:t>
            </a:r>
            <a:r>
              <a:rPr sz="4400" dirty="0">
                <a:solidFill>
                  <a:srgbClr val="531B93"/>
                </a:solidFill>
                <a:latin typeface="Cambria"/>
                <a:cs typeface="Cambria"/>
              </a:rPr>
              <a:t> </a:t>
            </a:r>
            <a:r>
              <a:rPr sz="4400" dirty="0" err="1">
                <a:solidFill>
                  <a:srgbClr val="531B93"/>
                </a:solidFill>
                <a:latin typeface="Cambria"/>
                <a:cs typeface="Cambria"/>
              </a:rPr>
              <a:t>phòng</a:t>
            </a:r>
            <a:r>
              <a:rPr sz="4400" dirty="0">
                <a:solidFill>
                  <a:srgbClr val="531B93"/>
                </a:solidFill>
                <a:latin typeface="Cambria"/>
                <a:cs typeface="Cambria"/>
              </a:rPr>
              <a:t> </a:t>
            </a:r>
            <a:r>
              <a:rPr sz="4800" i="1" dirty="0">
                <a:solidFill>
                  <a:srgbClr val="531B93"/>
                </a:solidFill>
                <a:latin typeface="Times New Roman"/>
                <a:cs typeface="Times New Roman"/>
              </a:rPr>
              <a:t>N </a:t>
            </a:r>
            <a:r>
              <a:rPr sz="4800" dirty="0">
                <a:solidFill>
                  <a:srgbClr val="531B93"/>
                </a:solidFill>
                <a:latin typeface="Cambria"/>
                <a:cs typeface="Cambria"/>
              </a:rPr>
              <a:t>= [1,</a:t>
            </a:r>
            <a:r>
              <a:rPr lang="en-US" sz="4800" dirty="0">
                <a:solidFill>
                  <a:srgbClr val="531B93"/>
                </a:solidFill>
                <a:latin typeface="Cambria"/>
                <a:cs typeface="Cambria"/>
              </a:rPr>
              <a:t> </a:t>
            </a:r>
            <a:r>
              <a:rPr sz="4800" dirty="0">
                <a:solidFill>
                  <a:srgbClr val="531B93"/>
                </a:solidFill>
                <a:latin typeface="Cambria"/>
                <a:cs typeface="Cambria"/>
              </a:rPr>
              <a:t>10] ∈ ℕ</a:t>
            </a:r>
            <a:endParaRPr sz="4800" dirty="0">
              <a:latin typeface="Cambria"/>
              <a:cs typeface="Cambria"/>
            </a:endParaRPr>
          </a:p>
          <a:p>
            <a:pPr marL="2077085" lvl="3" indent="-544830">
              <a:lnSpc>
                <a:spcPct val="100000"/>
              </a:lnSpc>
              <a:spcBef>
                <a:spcPts val="2380"/>
              </a:spcBef>
              <a:buSzPct val="123529"/>
              <a:buChar char="•"/>
              <a:tabLst>
                <a:tab pos="2077085" algn="l"/>
                <a:tab pos="2077720" algn="l"/>
                <a:tab pos="4180204" algn="l"/>
                <a:tab pos="7950834" algn="l"/>
              </a:tabLst>
            </a:pPr>
            <a:r>
              <a:rPr sz="4400" dirty="0" err="1">
                <a:solidFill>
                  <a:srgbClr val="531B93"/>
                </a:solidFill>
                <a:latin typeface="Cambria"/>
                <a:cs typeface="Cambria"/>
              </a:rPr>
              <a:t>Nhi</a:t>
            </a:r>
            <a:r>
              <a:rPr lang="vi-VN" sz="4400" dirty="0">
                <a:solidFill>
                  <a:srgbClr val="531B93"/>
                </a:solidFill>
                <a:latin typeface="Cambria"/>
                <a:cs typeface="Cambria"/>
              </a:rPr>
              <a:t>ệ</a:t>
            </a:r>
            <a:r>
              <a:rPr sz="4400" dirty="0">
                <a:solidFill>
                  <a:srgbClr val="531B93"/>
                </a:solidFill>
                <a:latin typeface="Cambria"/>
                <a:cs typeface="Cambria"/>
              </a:rPr>
              <a:t>t </a:t>
            </a:r>
            <a:r>
              <a:rPr sz="4400" dirty="0" err="1">
                <a:solidFill>
                  <a:srgbClr val="531B93"/>
                </a:solidFill>
                <a:latin typeface="Cambria"/>
                <a:cs typeface="Cambria"/>
              </a:rPr>
              <a:t>đ</a:t>
            </a:r>
            <a:r>
              <a:rPr lang="en-US" sz="4400" dirty="0" err="1">
                <a:solidFill>
                  <a:srgbClr val="531B93"/>
                </a:solidFill>
                <a:latin typeface="Cambria"/>
                <a:cs typeface="Cambria"/>
              </a:rPr>
              <a:t>ộ</a:t>
            </a:r>
            <a:r>
              <a:rPr sz="4400" dirty="0">
                <a:solidFill>
                  <a:srgbClr val="531B93"/>
                </a:solidFill>
                <a:latin typeface="Cambria"/>
                <a:cs typeface="Cambria"/>
              </a:rPr>
              <a:t>	trong phòng </a:t>
            </a:r>
            <a:r>
              <a:rPr sz="4800" i="1" dirty="0">
                <a:solidFill>
                  <a:srgbClr val="531B93"/>
                </a:solidFill>
                <a:latin typeface="Times New Roman"/>
                <a:cs typeface="Times New Roman"/>
              </a:rPr>
              <a:t>T</a:t>
            </a:r>
            <a:r>
              <a:rPr sz="5400" i="1" baseline="-19360" dirty="0">
                <a:solidFill>
                  <a:srgbClr val="531B93"/>
                </a:solidFill>
                <a:latin typeface="Times New Roman"/>
                <a:cs typeface="Times New Roman"/>
              </a:rPr>
              <a:t>in	</a:t>
            </a:r>
            <a:r>
              <a:rPr sz="4800" dirty="0">
                <a:solidFill>
                  <a:srgbClr val="531B93"/>
                </a:solidFill>
                <a:latin typeface="Cambria"/>
                <a:cs typeface="Cambria"/>
              </a:rPr>
              <a:t>= [18,</a:t>
            </a:r>
            <a:r>
              <a:rPr lang="en-US" sz="4800" dirty="0">
                <a:solidFill>
                  <a:srgbClr val="531B93"/>
                </a:solidFill>
                <a:latin typeface="Cambria"/>
                <a:cs typeface="Cambria"/>
              </a:rPr>
              <a:t> </a:t>
            </a:r>
            <a:r>
              <a:rPr sz="4800" dirty="0">
                <a:solidFill>
                  <a:srgbClr val="531B93"/>
                </a:solidFill>
                <a:latin typeface="Cambria"/>
                <a:cs typeface="Cambria"/>
              </a:rPr>
              <a:t>30] ∈ ℕ</a:t>
            </a:r>
            <a:endParaRPr sz="4800" dirty="0">
              <a:latin typeface="Cambria"/>
              <a:cs typeface="Cambria"/>
            </a:endParaRPr>
          </a:p>
          <a:p>
            <a:pPr marL="2077085" lvl="3" indent="-544830">
              <a:lnSpc>
                <a:spcPct val="100000"/>
              </a:lnSpc>
              <a:spcBef>
                <a:spcPts val="2540"/>
              </a:spcBef>
              <a:buSzPct val="123529"/>
              <a:buChar char="•"/>
              <a:tabLst>
                <a:tab pos="2077085" algn="l"/>
                <a:tab pos="2077720" algn="l"/>
                <a:tab pos="4180204" algn="l"/>
                <a:tab pos="7591425" algn="l"/>
              </a:tabLst>
            </a:pPr>
            <a:r>
              <a:rPr sz="4400" dirty="0" err="1">
                <a:solidFill>
                  <a:srgbClr val="531B93"/>
                </a:solidFill>
                <a:latin typeface="Cambria"/>
                <a:cs typeface="Cambria"/>
              </a:rPr>
              <a:t>Nhi</a:t>
            </a:r>
            <a:r>
              <a:rPr lang="vi-VN" sz="4400" dirty="0">
                <a:solidFill>
                  <a:srgbClr val="531B93"/>
                </a:solidFill>
                <a:latin typeface="Cambria"/>
                <a:cs typeface="Cambria"/>
              </a:rPr>
              <a:t>ệ</a:t>
            </a:r>
            <a:r>
              <a:rPr sz="4400" dirty="0">
                <a:solidFill>
                  <a:srgbClr val="531B93"/>
                </a:solidFill>
                <a:latin typeface="Cambria"/>
                <a:cs typeface="Cambria"/>
              </a:rPr>
              <a:t>t </a:t>
            </a:r>
            <a:r>
              <a:rPr sz="4400" dirty="0" err="1">
                <a:solidFill>
                  <a:srgbClr val="531B93"/>
                </a:solidFill>
                <a:latin typeface="Cambria"/>
                <a:cs typeface="Cambria"/>
              </a:rPr>
              <a:t>đ</a:t>
            </a:r>
            <a:r>
              <a:rPr lang="en-US" sz="4400" dirty="0" err="1">
                <a:solidFill>
                  <a:srgbClr val="531B93"/>
                </a:solidFill>
                <a:latin typeface="Cambria"/>
                <a:cs typeface="Cambria"/>
              </a:rPr>
              <a:t>ộ</a:t>
            </a:r>
            <a:r>
              <a:rPr sz="4400" dirty="0">
                <a:solidFill>
                  <a:srgbClr val="531B93"/>
                </a:solidFill>
                <a:latin typeface="Cambria"/>
                <a:cs typeface="Cambria"/>
              </a:rPr>
              <a:t>	ngoài trời </a:t>
            </a:r>
            <a:r>
              <a:rPr sz="4800" i="1" dirty="0">
                <a:solidFill>
                  <a:srgbClr val="531B93"/>
                </a:solidFill>
                <a:latin typeface="Times New Roman"/>
                <a:cs typeface="Times New Roman"/>
              </a:rPr>
              <a:t>T</a:t>
            </a:r>
            <a:r>
              <a:rPr sz="5400" i="1" baseline="-19360" dirty="0">
                <a:solidFill>
                  <a:srgbClr val="531B93"/>
                </a:solidFill>
                <a:latin typeface="Times New Roman"/>
                <a:cs typeface="Times New Roman"/>
              </a:rPr>
              <a:t>out	</a:t>
            </a:r>
            <a:r>
              <a:rPr sz="4800" dirty="0">
                <a:solidFill>
                  <a:srgbClr val="531B93"/>
                </a:solidFill>
                <a:latin typeface="Cambria"/>
                <a:cs typeface="Cambria"/>
              </a:rPr>
              <a:t>= [20,</a:t>
            </a:r>
            <a:r>
              <a:rPr lang="en-US" sz="4800" dirty="0">
                <a:solidFill>
                  <a:srgbClr val="531B93"/>
                </a:solidFill>
                <a:latin typeface="Cambria"/>
                <a:cs typeface="Cambria"/>
              </a:rPr>
              <a:t> </a:t>
            </a:r>
            <a:r>
              <a:rPr sz="4800" dirty="0">
                <a:solidFill>
                  <a:srgbClr val="531B93"/>
                </a:solidFill>
                <a:latin typeface="Cambria"/>
                <a:cs typeface="Cambria"/>
              </a:rPr>
              <a:t>40] ∈ ℕ</a:t>
            </a:r>
            <a:endParaRPr sz="4800" dirty="0">
              <a:latin typeface="Cambria"/>
              <a:cs typeface="Cambri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6" name="object 6"/>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57</a:t>
            </a:fld>
            <a:endParaRPr dirty="0"/>
          </a:p>
        </p:txBody>
      </p:sp>
      <p:sp>
        <p:nvSpPr>
          <p:cNvPr id="2" name="object 2"/>
          <p:cNvSpPr txBox="1">
            <a:spLocks noGrp="1"/>
          </p:cNvSpPr>
          <p:nvPr>
            <p:ph type="title"/>
          </p:nvPr>
        </p:nvSpPr>
        <p:spPr>
          <a:xfrm>
            <a:off x="2065256" y="549275"/>
            <a:ext cx="2805193" cy="836126"/>
          </a:xfrm>
          <a:prstGeom prst="rect">
            <a:avLst/>
          </a:prstGeom>
        </p:spPr>
        <p:txBody>
          <a:bodyPr vert="horz" wrap="square" lIns="0" tIns="15240" rIns="0" bIns="0" rtlCol="0">
            <a:spAutoFit/>
          </a:bodyPr>
          <a:lstStyle/>
          <a:p>
            <a:pPr marL="12700">
              <a:lnSpc>
                <a:spcPct val="100000"/>
              </a:lnSpc>
              <a:spcBef>
                <a:spcPts val="120"/>
              </a:spcBef>
              <a:tabLst>
                <a:tab pos="556895" algn="l"/>
              </a:tabLst>
            </a:pPr>
            <a:r>
              <a:rPr sz="8000" baseline="-3703" dirty="0"/>
              <a:t>-</a:t>
            </a:r>
            <a:r>
              <a:rPr sz="8000" baseline="-3703"/>
              <a:t>	</a:t>
            </a:r>
            <a:r>
              <a:rPr sz="4400"/>
              <a:t>Xu</a:t>
            </a:r>
            <a:r>
              <a:rPr lang="en-US" sz="4400"/>
              <a:t>ấ</a:t>
            </a:r>
            <a:r>
              <a:rPr sz="4400"/>
              <a:t>t</a:t>
            </a:r>
            <a:r>
              <a:rPr sz="4400" dirty="0"/>
              <a:t>:</a:t>
            </a:r>
            <a:endParaRPr sz="4400"/>
          </a:p>
        </p:txBody>
      </p:sp>
      <p:sp>
        <p:nvSpPr>
          <p:cNvPr id="3" name="object 3"/>
          <p:cNvSpPr txBox="1"/>
          <p:nvPr/>
        </p:nvSpPr>
        <p:spPr>
          <a:xfrm>
            <a:off x="1060052" y="1387475"/>
            <a:ext cx="18059798" cy="911788"/>
          </a:xfrm>
          <a:prstGeom prst="rect">
            <a:avLst/>
          </a:prstGeom>
        </p:spPr>
        <p:txBody>
          <a:bodyPr vert="horz" wrap="square" lIns="0" tIns="171450" rIns="0" bIns="0" rtlCol="0">
            <a:spAutoFit/>
          </a:bodyPr>
          <a:lstStyle/>
          <a:p>
            <a:pPr marL="2064385" indent="-544830">
              <a:lnSpc>
                <a:spcPct val="100000"/>
              </a:lnSpc>
              <a:spcBef>
                <a:spcPts val="1350"/>
              </a:spcBef>
              <a:buSzPct val="123529"/>
              <a:buChar char="•"/>
              <a:tabLst>
                <a:tab pos="2064385" algn="l"/>
                <a:tab pos="2065020" algn="l"/>
              </a:tabLst>
            </a:pPr>
            <a:r>
              <a:rPr sz="4400">
                <a:solidFill>
                  <a:srgbClr val="531B93"/>
                </a:solidFill>
                <a:latin typeface="Cambria"/>
                <a:cs typeface="Cambria"/>
              </a:rPr>
              <a:t>Mức đi</a:t>
            </a:r>
            <a:r>
              <a:rPr lang="en-US" sz="4400">
                <a:solidFill>
                  <a:srgbClr val="531B93"/>
                </a:solidFill>
                <a:latin typeface="Cambria"/>
                <a:cs typeface="Cambria"/>
              </a:rPr>
              <a:t>ề</a:t>
            </a:r>
            <a:r>
              <a:rPr sz="4400">
                <a:solidFill>
                  <a:srgbClr val="531B93"/>
                </a:solidFill>
                <a:latin typeface="Cambria"/>
                <a:cs typeface="Cambria"/>
              </a:rPr>
              <a:t>u </a:t>
            </a:r>
            <a:r>
              <a:rPr sz="4400" dirty="0">
                <a:solidFill>
                  <a:srgbClr val="531B93"/>
                </a:solidFill>
                <a:latin typeface="Cambria"/>
                <a:cs typeface="Cambria"/>
              </a:rPr>
              <a:t>chı̉nh </a:t>
            </a:r>
            <a:r>
              <a:rPr sz="4800" i="1" dirty="0">
                <a:solidFill>
                  <a:srgbClr val="531B93"/>
                </a:solidFill>
                <a:latin typeface="Times New Roman"/>
                <a:cs typeface="Times New Roman"/>
              </a:rPr>
              <a:t>L </a:t>
            </a:r>
            <a:r>
              <a:rPr sz="4800" dirty="0">
                <a:solidFill>
                  <a:srgbClr val="531B93"/>
                </a:solidFill>
                <a:latin typeface="Cambria"/>
                <a:cs typeface="Cambria"/>
              </a:rPr>
              <a:t>= [18,27] </a:t>
            </a:r>
            <a:r>
              <a:rPr sz="4800">
                <a:solidFill>
                  <a:srgbClr val="531B93"/>
                </a:solidFill>
                <a:latin typeface="Cambria"/>
                <a:cs typeface="Cambria"/>
              </a:rPr>
              <a:t>∈ ℕ</a:t>
            </a:r>
            <a:endParaRPr sz="4800">
              <a:latin typeface="Cambria"/>
              <a:cs typeface="Cambria"/>
            </a:endParaRPr>
          </a:p>
        </p:txBody>
      </p:sp>
      <p:sp>
        <p:nvSpPr>
          <p:cNvPr id="7" name="object 3"/>
          <p:cNvSpPr txBox="1"/>
          <p:nvPr/>
        </p:nvSpPr>
        <p:spPr>
          <a:xfrm>
            <a:off x="679450" y="2530475"/>
            <a:ext cx="18059798" cy="7525137"/>
          </a:xfrm>
          <a:prstGeom prst="rect">
            <a:avLst/>
          </a:prstGeom>
        </p:spPr>
        <p:txBody>
          <a:bodyPr vert="horz" wrap="square" lIns="0" tIns="171450" rIns="0" bIns="0" rtlCol="0">
            <a:spAutoFit/>
          </a:bodyPr>
          <a:lstStyle/>
          <a:p>
            <a:pPr marL="514984" indent="-502920">
              <a:lnSpc>
                <a:spcPct val="150000"/>
              </a:lnSpc>
              <a:spcAft>
                <a:spcPts val="600"/>
              </a:spcAft>
              <a:buSzPct val="123529"/>
              <a:buChar char="•"/>
              <a:tabLst>
                <a:tab pos="515620" algn="l"/>
              </a:tabLst>
            </a:pPr>
            <a:r>
              <a:rPr sz="4400">
                <a:latin typeface="Cambria"/>
                <a:cs typeface="Cambria"/>
              </a:rPr>
              <a:t>B</a:t>
            </a:r>
            <a:r>
              <a:rPr lang="en-US" sz="4400">
                <a:latin typeface="Cambria"/>
                <a:cs typeface="Cambria"/>
              </a:rPr>
              <a:t>ằ</a:t>
            </a:r>
            <a:r>
              <a:rPr sz="4400">
                <a:latin typeface="Cambria"/>
                <a:cs typeface="Cambria"/>
              </a:rPr>
              <a:t>ng </a:t>
            </a:r>
            <a:r>
              <a:rPr sz="4400" dirty="0">
                <a:latin typeface="Cambria"/>
                <a:cs typeface="Cambria"/>
              </a:rPr>
              <a:t>Python</a:t>
            </a:r>
            <a:endParaRPr sz="4400">
              <a:latin typeface="Cambria"/>
              <a:cs typeface="Cambria"/>
            </a:endParaRPr>
          </a:p>
          <a:p>
            <a:pPr marL="1082675" marR="5080" algn="just">
              <a:spcBef>
                <a:spcPts val="600"/>
              </a:spcBef>
              <a:spcAft>
                <a:spcPts val="600"/>
              </a:spcAft>
            </a:pPr>
            <a:r>
              <a:rPr sz="3600">
                <a:solidFill>
                  <a:srgbClr val="0224B8"/>
                </a:solidFill>
                <a:latin typeface="Cambria" panose="02040503050406030204" pitchFamily="18" charset="0"/>
                <a:ea typeface="Cambria" panose="02040503050406030204" pitchFamily="18" charset="0"/>
                <a:cs typeface="Cambria"/>
              </a:rPr>
              <a:t>### Tạo</a:t>
            </a:r>
            <a:r>
              <a:rPr lang="en-US" sz="3600">
                <a:solidFill>
                  <a:srgbClr val="0224B8"/>
                </a:solidFill>
                <a:latin typeface="Cambria" panose="02040503050406030204" pitchFamily="18" charset="0"/>
                <a:ea typeface="Cambria" panose="02040503050406030204" pitchFamily="18" charset="0"/>
                <a:cs typeface="Cambria"/>
              </a:rPr>
              <a:t> </a:t>
            </a:r>
            <a:r>
              <a:rPr sz="3600">
                <a:solidFill>
                  <a:srgbClr val="0224B8"/>
                </a:solidFill>
                <a:latin typeface="Cambria" panose="02040503050406030204" pitchFamily="18" charset="0"/>
                <a:ea typeface="Cambria" panose="02040503050406030204" pitchFamily="18" charset="0"/>
                <a:cs typeface="Cambria"/>
              </a:rPr>
              <a:t>2</a:t>
            </a:r>
            <a:r>
              <a:rPr lang="en-US" sz="3600">
                <a:solidFill>
                  <a:srgbClr val="0224B8"/>
                </a:solidFill>
                <a:latin typeface="Cambria" panose="02040503050406030204" pitchFamily="18" charset="0"/>
                <a:ea typeface="Cambria" panose="02040503050406030204" pitchFamily="18" charset="0"/>
                <a:cs typeface="Cambria"/>
              </a:rPr>
              <a:t> </a:t>
            </a:r>
            <a:r>
              <a:rPr sz="3600">
                <a:solidFill>
                  <a:srgbClr val="0224B8"/>
                </a:solidFill>
                <a:latin typeface="Cambria" panose="02040503050406030204" pitchFamily="18" charset="0"/>
                <a:ea typeface="Cambria" panose="02040503050406030204" pitchFamily="18" charset="0"/>
                <a:cs typeface="Cambria"/>
              </a:rPr>
              <a:t>không</a:t>
            </a:r>
            <a:r>
              <a:rPr lang="en-US" sz="3600">
                <a:solidFill>
                  <a:srgbClr val="0224B8"/>
                </a:solidFill>
                <a:latin typeface="Cambria" panose="02040503050406030204" pitchFamily="18" charset="0"/>
                <a:ea typeface="Cambria" panose="02040503050406030204" pitchFamily="18" charset="0"/>
                <a:cs typeface="Cambria"/>
              </a:rPr>
              <a:t> </a:t>
            </a:r>
            <a:r>
              <a:rPr sz="3600">
                <a:solidFill>
                  <a:srgbClr val="0224B8"/>
                </a:solidFill>
                <a:latin typeface="Cambria" panose="02040503050406030204" pitchFamily="18" charset="0"/>
                <a:ea typeface="Cambria" panose="02040503050406030204" pitchFamily="18" charset="0"/>
                <a:cs typeface="Cambria"/>
              </a:rPr>
              <a:t>gian</a:t>
            </a:r>
            <a:r>
              <a:rPr lang="en-US" sz="3600">
                <a:solidFill>
                  <a:srgbClr val="0224B8"/>
                </a:solidFill>
                <a:latin typeface="Cambria" panose="02040503050406030204" pitchFamily="18" charset="0"/>
                <a:ea typeface="Cambria" panose="02040503050406030204" pitchFamily="18" charset="0"/>
                <a:cs typeface="Cambria"/>
              </a:rPr>
              <a:t> </a:t>
            </a:r>
            <a:r>
              <a:rPr sz="3600">
                <a:solidFill>
                  <a:srgbClr val="0224B8"/>
                </a:solidFill>
                <a:latin typeface="Cambria" panose="02040503050406030204" pitchFamily="18" charset="0"/>
                <a:ea typeface="Cambria" panose="02040503050406030204" pitchFamily="18" charset="0"/>
                <a:cs typeface="Cambria"/>
              </a:rPr>
              <a:t>n</a:t>
            </a:r>
            <a:r>
              <a:rPr sz="3600">
                <a:solidFill>
                  <a:srgbClr val="0224B8"/>
                </a:solidFill>
                <a:latin typeface="Cambria" panose="02040503050406030204" pitchFamily="18" charset="0"/>
                <a:ea typeface="Cambria" panose="02040503050406030204" pitchFamily="18" charset="0"/>
                <a:cs typeface="Courier New"/>
              </a:rPr>
              <a:t>ề</a:t>
            </a:r>
            <a:r>
              <a:rPr sz="3600">
                <a:solidFill>
                  <a:srgbClr val="0224B8"/>
                </a:solidFill>
                <a:latin typeface="Cambria" panose="02040503050406030204" pitchFamily="18" charset="0"/>
                <a:ea typeface="Cambria" panose="02040503050406030204" pitchFamily="18" charset="0"/>
                <a:cs typeface="Cambria"/>
              </a:rPr>
              <a:t>n</a:t>
            </a:r>
            <a:r>
              <a:rPr lang="en-US" sz="3600">
                <a:solidFill>
                  <a:srgbClr val="0224B8"/>
                </a:solidFill>
                <a:latin typeface="Cambria" panose="02040503050406030204" pitchFamily="18" charset="0"/>
                <a:ea typeface="Cambria" panose="02040503050406030204" pitchFamily="18" charset="0"/>
                <a:cs typeface="Cambria"/>
              </a:rPr>
              <a:t> </a:t>
            </a:r>
            <a:r>
              <a:rPr sz="3600">
                <a:solidFill>
                  <a:srgbClr val="0224B8"/>
                </a:solidFill>
                <a:latin typeface="Cambria" panose="02040503050406030204" pitchFamily="18" charset="0"/>
                <a:ea typeface="Cambria" panose="02040503050406030204" pitchFamily="18" charset="0"/>
                <a:cs typeface="Cambria"/>
              </a:rPr>
              <a:t>Ti</a:t>
            </a:r>
            <a:r>
              <a:rPr sz="3600">
                <a:solidFill>
                  <a:srgbClr val="0224B8"/>
                </a:solidFill>
                <a:latin typeface="Cambria" panose="02040503050406030204" pitchFamily="18" charset="0"/>
                <a:ea typeface="Cambria" panose="02040503050406030204" pitchFamily="18" charset="0"/>
                <a:cs typeface="Courier New"/>
              </a:rPr>
              <a:t>ề</a:t>
            </a:r>
            <a:r>
              <a:rPr sz="3600">
                <a:solidFill>
                  <a:srgbClr val="0224B8"/>
                </a:solidFill>
                <a:latin typeface="Cambria" panose="02040503050406030204" pitchFamily="18" charset="0"/>
                <a:ea typeface="Cambria" panose="02040503050406030204" pitchFamily="18" charset="0"/>
                <a:cs typeface="Cambria"/>
              </a:rPr>
              <a:t>n</a:t>
            </a:r>
            <a:r>
              <a:rPr lang="en-US" sz="3600">
                <a:solidFill>
                  <a:srgbClr val="0224B8"/>
                </a:solidFill>
                <a:latin typeface="Cambria" panose="02040503050406030204" pitchFamily="18" charset="0"/>
                <a:ea typeface="Cambria" panose="02040503050406030204" pitchFamily="18" charset="0"/>
                <a:cs typeface="Cambria"/>
              </a:rPr>
              <a:t> </a:t>
            </a:r>
            <a:r>
              <a:rPr sz="3600">
                <a:solidFill>
                  <a:srgbClr val="0224B8"/>
                </a:solidFill>
                <a:latin typeface="Cambria" panose="02040503050406030204" pitchFamily="18" charset="0"/>
                <a:ea typeface="Cambria" panose="02040503050406030204" pitchFamily="18" charset="0"/>
                <a:cs typeface="Cambria"/>
              </a:rPr>
              <a:t>đ</a:t>
            </a:r>
            <a:r>
              <a:rPr sz="3600">
                <a:solidFill>
                  <a:srgbClr val="0224B8"/>
                </a:solidFill>
                <a:latin typeface="Cambria" panose="02040503050406030204" pitchFamily="18" charset="0"/>
                <a:ea typeface="Cambria" panose="02040503050406030204" pitchFamily="18" charset="0"/>
                <a:cs typeface="Courier New"/>
              </a:rPr>
              <a:t>ề </a:t>
            </a:r>
            <a:r>
              <a:rPr sz="3600">
                <a:solidFill>
                  <a:srgbClr val="0224B8"/>
                </a:solidFill>
                <a:latin typeface="Cambria" panose="02040503050406030204" pitchFamily="18" charset="0"/>
                <a:ea typeface="Cambria" panose="02040503050406030204" pitchFamily="18" charset="0"/>
                <a:cs typeface="Cambria"/>
              </a:rPr>
              <a:t>và</a:t>
            </a:r>
            <a:r>
              <a:rPr lang="en-US" sz="3600">
                <a:solidFill>
                  <a:srgbClr val="0224B8"/>
                </a:solidFill>
                <a:latin typeface="Cambria" panose="02040503050406030204" pitchFamily="18" charset="0"/>
                <a:ea typeface="Cambria" panose="02040503050406030204" pitchFamily="18" charset="0"/>
                <a:cs typeface="Cambria"/>
              </a:rPr>
              <a:t> </a:t>
            </a:r>
            <a:r>
              <a:rPr sz="3600">
                <a:solidFill>
                  <a:srgbClr val="0224B8"/>
                </a:solidFill>
                <a:latin typeface="Cambria" panose="02040503050406030204" pitchFamily="18" charset="0"/>
                <a:ea typeface="Cambria" panose="02040503050406030204" pitchFamily="18" charset="0"/>
                <a:cs typeface="Cambria"/>
              </a:rPr>
              <a:t>1</a:t>
            </a:r>
            <a:r>
              <a:rPr lang="en-US" sz="3600">
                <a:solidFill>
                  <a:srgbClr val="0224B8"/>
                </a:solidFill>
                <a:latin typeface="Cambria" panose="02040503050406030204" pitchFamily="18" charset="0"/>
                <a:ea typeface="Cambria" panose="02040503050406030204" pitchFamily="18" charset="0"/>
                <a:cs typeface="Cambria"/>
              </a:rPr>
              <a:t> </a:t>
            </a:r>
            <a:r>
              <a:rPr sz="3600">
                <a:solidFill>
                  <a:srgbClr val="0224B8"/>
                </a:solidFill>
                <a:latin typeface="Cambria" panose="02040503050406030204" pitchFamily="18" charset="0"/>
                <a:ea typeface="Cambria" panose="02040503050406030204" pitchFamily="18" charset="0"/>
                <a:cs typeface="Cambria"/>
              </a:rPr>
              <a:t>không</a:t>
            </a:r>
            <a:r>
              <a:rPr lang="en-US" sz="3600">
                <a:solidFill>
                  <a:srgbClr val="0224B8"/>
                </a:solidFill>
                <a:latin typeface="Cambria" panose="02040503050406030204" pitchFamily="18" charset="0"/>
                <a:ea typeface="Cambria" panose="02040503050406030204" pitchFamily="18" charset="0"/>
                <a:cs typeface="Cambria"/>
              </a:rPr>
              <a:t> </a:t>
            </a:r>
            <a:r>
              <a:rPr sz="3600">
                <a:solidFill>
                  <a:srgbClr val="0224B8"/>
                </a:solidFill>
                <a:latin typeface="Cambria" panose="02040503050406030204" pitchFamily="18" charset="0"/>
                <a:ea typeface="Cambria" panose="02040503050406030204" pitchFamily="18" charset="0"/>
                <a:cs typeface="Cambria"/>
              </a:rPr>
              <a:t>gian</a:t>
            </a:r>
            <a:r>
              <a:rPr lang="en-US" sz="3600">
                <a:solidFill>
                  <a:srgbClr val="0224B8"/>
                </a:solidFill>
                <a:latin typeface="Cambria" panose="02040503050406030204" pitchFamily="18" charset="0"/>
                <a:ea typeface="Cambria" panose="02040503050406030204" pitchFamily="18" charset="0"/>
                <a:cs typeface="Cambria"/>
              </a:rPr>
              <a:t> </a:t>
            </a:r>
            <a:r>
              <a:rPr sz="3600">
                <a:solidFill>
                  <a:srgbClr val="0224B8"/>
                </a:solidFill>
                <a:latin typeface="Cambria" panose="02040503050406030204" pitchFamily="18" charset="0"/>
                <a:ea typeface="Cambria" panose="02040503050406030204" pitchFamily="18" charset="0"/>
                <a:cs typeface="Cambria"/>
              </a:rPr>
              <a:t>n</a:t>
            </a:r>
            <a:r>
              <a:rPr sz="3600">
                <a:solidFill>
                  <a:srgbClr val="0224B8"/>
                </a:solidFill>
                <a:latin typeface="Cambria" panose="02040503050406030204" pitchFamily="18" charset="0"/>
                <a:ea typeface="Cambria" panose="02040503050406030204" pitchFamily="18" charset="0"/>
                <a:cs typeface="Courier New"/>
              </a:rPr>
              <a:t>ề</a:t>
            </a:r>
            <a:r>
              <a:rPr sz="3600">
                <a:solidFill>
                  <a:srgbClr val="0224B8"/>
                </a:solidFill>
                <a:latin typeface="Cambria" panose="02040503050406030204" pitchFamily="18" charset="0"/>
                <a:ea typeface="Cambria" panose="02040503050406030204" pitchFamily="18" charset="0"/>
                <a:cs typeface="Cambria"/>
              </a:rPr>
              <a:t>n</a:t>
            </a:r>
            <a:r>
              <a:rPr lang="en-US" sz="3600">
                <a:solidFill>
                  <a:srgbClr val="0224B8"/>
                </a:solidFill>
                <a:latin typeface="Cambria" panose="02040503050406030204" pitchFamily="18" charset="0"/>
                <a:ea typeface="Cambria" panose="02040503050406030204" pitchFamily="18" charset="0"/>
                <a:cs typeface="Cambria"/>
              </a:rPr>
              <a:t> </a:t>
            </a:r>
            <a:r>
              <a:rPr sz="3600">
                <a:solidFill>
                  <a:srgbClr val="0224B8"/>
                </a:solidFill>
                <a:latin typeface="Cambria" panose="02040503050406030204" pitchFamily="18" charset="0"/>
                <a:ea typeface="Cambria" panose="02040503050406030204" pitchFamily="18" charset="0"/>
                <a:cs typeface="Cambria"/>
              </a:rPr>
              <a:t>K</a:t>
            </a:r>
            <a:r>
              <a:rPr sz="3600">
                <a:solidFill>
                  <a:srgbClr val="0224B8"/>
                </a:solidFill>
                <a:latin typeface="Cambria" panose="02040503050406030204" pitchFamily="18" charset="0"/>
                <a:ea typeface="Cambria" panose="02040503050406030204" pitchFamily="18" charset="0"/>
                <a:cs typeface="Courier New"/>
              </a:rPr>
              <a:t>ế</a:t>
            </a:r>
            <a:r>
              <a:rPr sz="3600">
                <a:solidFill>
                  <a:srgbClr val="0224B8"/>
                </a:solidFill>
                <a:latin typeface="Cambria" panose="02040503050406030204" pitchFamily="18" charset="0"/>
                <a:ea typeface="Cambria" panose="02040503050406030204" pitchFamily="18" charset="0"/>
                <a:cs typeface="Cambria"/>
              </a:rPr>
              <a:t>t</a:t>
            </a:r>
            <a:r>
              <a:rPr lang="en-US" sz="3600">
                <a:solidFill>
                  <a:srgbClr val="0224B8"/>
                </a:solidFill>
                <a:latin typeface="Cambria" panose="02040503050406030204" pitchFamily="18" charset="0"/>
                <a:ea typeface="Cambria" panose="02040503050406030204" pitchFamily="18" charset="0"/>
                <a:cs typeface="Cambria"/>
              </a:rPr>
              <a:t> </a:t>
            </a:r>
            <a:r>
              <a:rPr sz="3600">
                <a:solidFill>
                  <a:srgbClr val="0224B8"/>
                </a:solidFill>
                <a:latin typeface="Cambria" panose="02040503050406030204" pitchFamily="18" charset="0"/>
                <a:ea typeface="Cambria" panose="02040503050406030204" pitchFamily="18" charset="0"/>
                <a:cs typeface="Cambria"/>
              </a:rPr>
              <a:t>luận</a:t>
            </a:r>
            <a:r>
              <a:rPr lang="en-US" sz="3600">
                <a:solidFill>
                  <a:srgbClr val="0224B8"/>
                </a:solidFill>
                <a:latin typeface="Cambria" panose="02040503050406030204" pitchFamily="18" charset="0"/>
                <a:ea typeface="Cambria" panose="02040503050406030204" pitchFamily="18" charset="0"/>
                <a:cs typeface="Cambria"/>
              </a:rPr>
              <a:t> </a:t>
            </a:r>
            <a:endParaRPr lang="en-US" sz="3600">
              <a:latin typeface="Cambria" panose="02040503050406030204" pitchFamily="18" charset="0"/>
              <a:ea typeface="Cambria" panose="02040503050406030204" pitchFamily="18" charset="0"/>
              <a:cs typeface="Cambria"/>
            </a:endParaRPr>
          </a:p>
          <a:p>
            <a:pPr marL="1082675" marR="5080" algn="just">
              <a:spcBef>
                <a:spcPts val="600"/>
              </a:spcBef>
              <a:spcAft>
                <a:spcPts val="600"/>
              </a:spcAft>
            </a:pPr>
            <a:r>
              <a:rPr lang="en-US" sz="3600">
                <a:solidFill>
                  <a:srgbClr val="0224B8"/>
                </a:solidFill>
                <a:latin typeface="Cambria" panose="02040503050406030204" pitchFamily="18" charset="0"/>
                <a:ea typeface="Cambria" panose="02040503050406030204" pitchFamily="18" charset="0"/>
                <a:cs typeface="Cambria"/>
              </a:rPr>
              <a:t>X = np.arange( 1,11,1 )</a:t>
            </a:r>
          </a:p>
          <a:p>
            <a:pPr marL="1082675" marR="5080" algn="just">
              <a:spcBef>
                <a:spcPts val="600"/>
              </a:spcBef>
              <a:spcAft>
                <a:spcPts val="600"/>
              </a:spcAft>
            </a:pPr>
            <a:r>
              <a:rPr lang="en-US" sz="3600">
                <a:solidFill>
                  <a:srgbClr val="0224B8"/>
                </a:solidFill>
                <a:latin typeface="Cambria" panose="02040503050406030204" pitchFamily="18" charset="0"/>
                <a:ea typeface="Cambria" panose="02040503050406030204" pitchFamily="18" charset="0"/>
                <a:cs typeface="Cambria"/>
              </a:rPr>
              <a:t>Y = np.arange( 18,31,1 )</a:t>
            </a:r>
          </a:p>
          <a:p>
            <a:pPr marL="1082675" marR="5080" algn="just">
              <a:spcBef>
                <a:spcPts val="600"/>
              </a:spcBef>
              <a:spcAft>
                <a:spcPts val="600"/>
              </a:spcAft>
            </a:pPr>
            <a:r>
              <a:rPr lang="en-US" sz="3600">
                <a:solidFill>
                  <a:srgbClr val="0224B8"/>
                </a:solidFill>
                <a:latin typeface="Cambria" panose="02040503050406030204" pitchFamily="18" charset="0"/>
                <a:ea typeface="Cambria" panose="02040503050406030204" pitchFamily="18" charset="0"/>
                <a:cs typeface="Cambria"/>
              </a:rPr>
              <a:t>Z = np.arange( 20,41,1 )</a:t>
            </a:r>
          </a:p>
          <a:p>
            <a:pPr marL="1082675" marR="5080" algn="just">
              <a:spcBef>
                <a:spcPts val="600"/>
              </a:spcBef>
              <a:spcAft>
                <a:spcPts val="600"/>
              </a:spcAft>
            </a:pPr>
            <a:r>
              <a:rPr lang="en-US" sz="3600">
                <a:solidFill>
                  <a:srgbClr val="0224B8"/>
                </a:solidFill>
                <a:latin typeface="Cambria" panose="02040503050406030204" pitchFamily="18" charset="0"/>
                <a:ea typeface="Cambria" panose="02040503050406030204" pitchFamily="18" charset="0"/>
                <a:cs typeface="Cambria"/>
              </a:rPr>
              <a:t>W = np.arange( 18,28,1 )</a:t>
            </a:r>
          </a:p>
          <a:p>
            <a:pPr marL="1082675" marR="5080" algn="just">
              <a:spcBef>
                <a:spcPts val="600"/>
              </a:spcBef>
              <a:spcAft>
                <a:spcPts val="600"/>
              </a:spcAft>
            </a:pPr>
            <a:r>
              <a:rPr lang="en-US" sz="3600">
                <a:solidFill>
                  <a:srgbClr val="0224B8"/>
                </a:solidFill>
                <a:latin typeface="Cambria" panose="02040503050406030204" pitchFamily="18" charset="0"/>
                <a:ea typeface="Cambria" panose="02040503050406030204" pitchFamily="18" charset="0"/>
                <a:cs typeface="Cambria"/>
              </a:rPr>
              <a:t>N = ctrl.Antecedent( X,"So nguoi" )</a:t>
            </a:r>
          </a:p>
          <a:p>
            <a:pPr marL="1082675" marR="5080" algn="just">
              <a:spcBef>
                <a:spcPts val="600"/>
              </a:spcBef>
              <a:spcAft>
                <a:spcPts val="600"/>
              </a:spcAft>
            </a:pPr>
            <a:r>
              <a:rPr lang="en-US" sz="3600">
                <a:solidFill>
                  <a:srgbClr val="0224B8"/>
                </a:solidFill>
                <a:latin typeface="Cambria" panose="02040503050406030204" pitchFamily="18" charset="0"/>
                <a:ea typeface="Cambria" panose="02040503050406030204" pitchFamily="18" charset="0"/>
                <a:cs typeface="Cambria"/>
              </a:rPr>
              <a:t>Tin = ctrl.Antecedent( Y,"Nhiet do trong phong" )</a:t>
            </a:r>
          </a:p>
          <a:p>
            <a:pPr marL="1082675" marR="5080" algn="just">
              <a:spcBef>
                <a:spcPts val="600"/>
              </a:spcBef>
              <a:spcAft>
                <a:spcPts val="600"/>
              </a:spcAft>
            </a:pPr>
            <a:r>
              <a:rPr lang="en-US" sz="3600">
                <a:solidFill>
                  <a:srgbClr val="0224B8"/>
                </a:solidFill>
                <a:latin typeface="Cambria" panose="02040503050406030204" pitchFamily="18" charset="0"/>
                <a:ea typeface="Cambria" panose="02040503050406030204" pitchFamily="18" charset="0"/>
                <a:cs typeface="Cambria"/>
              </a:rPr>
              <a:t>Tout = ctrl.Antecedent( Z,"Nhiet do ngoai troi" )</a:t>
            </a:r>
          </a:p>
          <a:p>
            <a:pPr marL="1082675" marR="5080" algn="just">
              <a:spcBef>
                <a:spcPts val="600"/>
              </a:spcBef>
              <a:spcAft>
                <a:spcPts val="600"/>
              </a:spcAft>
            </a:pPr>
            <a:r>
              <a:rPr lang="en-US" sz="3600">
                <a:solidFill>
                  <a:srgbClr val="0224B8"/>
                </a:solidFill>
                <a:latin typeface="Cambria" panose="02040503050406030204" pitchFamily="18" charset="0"/>
                <a:ea typeface="Cambria" panose="02040503050406030204" pitchFamily="18" charset="0"/>
                <a:cs typeface="Cambria"/>
              </a:rPr>
              <a:t>L = ctrl.Consequent( W,"Muc dieu chinh"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46051" y="438733"/>
            <a:ext cx="8762999" cy="5520742"/>
          </a:xfrm>
          <a:prstGeom prst="rect">
            <a:avLst/>
          </a:prstGeom>
        </p:spPr>
        <p:txBody>
          <a:bodyPr vert="horz" wrap="square" lIns="0" tIns="158750" rIns="0" bIns="0" rtlCol="0">
            <a:spAutoFit/>
          </a:bodyPr>
          <a:lstStyle/>
          <a:p>
            <a:pPr marL="514984" indent="-502920">
              <a:lnSpc>
                <a:spcPct val="100000"/>
              </a:lnSpc>
              <a:spcBef>
                <a:spcPts val="1250"/>
              </a:spcBef>
              <a:buSzPct val="123529"/>
              <a:buFont typeface="Cambria"/>
              <a:buChar char="•"/>
              <a:tabLst>
                <a:tab pos="515620" algn="l"/>
              </a:tabLst>
            </a:pPr>
            <a:r>
              <a:rPr sz="4400" b="1" dirty="0">
                <a:latin typeface="Cambria"/>
                <a:cs typeface="Cambria"/>
              </a:rPr>
              <a:t>Giai đoạn 2</a:t>
            </a:r>
            <a:r>
              <a:rPr sz="4400" dirty="0">
                <a:latin typeface="Cambria"/>
                <a:cs typeface="Cambria"/>
              </a:rPr>
              <a:t>: xây dựng </a:t>
            </a:r>
            <a:r>
              <a:rPr sz="4400">
                <a:latin typeface="Cambria"/>
                <a:cs typeface="Cambria"/>
              </a:rPr>
              <a:t>các </a:t>
            </a:r>
            <a:r>
              <a:rPr lang="vi-VN" sz="4400">
                <a:latin typeface="Cambria"/>
                <a:cs typeface="Cambria"/>
              </a:rPr>
              <a:t>tập </a:t>
            </a:r>
            <a:r>
              <a:rPr sz="4400">
                <a:latin typeface="Cambria"/>
                <a:cs typeface="Cambria"/>
              </a:rPr>
              <a:t>mờ</a:t>
            </a:r>
          </a:p>
          <a:p>
            <a:pPr marL="1059180" lvl="1" indent="-544830">
              <a:lnSpc>
                <a:spcPct val="100000"/>
              </a:lnSpc>
              <a:spcBef>
                <a:spcPts val="2405"/>
              </a:spcBef>
              <a:buSzPct val="123529"/>
              <a:buFont typeface="Microsoft Sans Serif"/>
              <a:buChar char="‣"/>
              <a:tabLst>
                <a:tab pos="1059815" algn="l"/>
              </a:tabLst>
            </a:pPr>
            <a:r>
              <a:rPr sz="4400" b="1" i="1" dirty="0">
                <a:solidFill>
                  <a:srgbClr val="011993"/>
                </a:solidFill>
                <a:latin typeface="Cambria"/>
                <a:cs typeface="Cambria"/>
              </a:rPr>
              <a:t>Số người</a:t>
            </a:r>
            <a:r>
              <a:rPr sz="4400" dirty="0">
                <a:solidFill>
                  <a:srgbClr val="011993"/>
                </a:solidFill>
                <a:latin typeface="Cambria"/>
                <a:cs typeface="Cambria"/>
              </a:rPr>
              <a:t>: có </a:t>
            </a:r>
            <a:r>
              <a:rPr sz="4400">
                <a:solidFill>
                  <a:srgbClr val="011993"/>
                </a:solidFill>
                <a:latin typeface="Cambria"/>
                <a:cs typeface="Cambria"/>
              </a:rPr>
              <a:t>4 </a:t>
            </a:r>
            <a:r>
              <a:rPr lang="vi-VN" sz="4400">
                <a:solidFill>
                  <a:srgbClr val="011993"/>
                </a:solidFill>
                <a:latin typeface="Cambria"/>
                <a:cs typeface="Cambria"/>
              </a:rPr>
              <a:t>tập </a:t>
            </a:r>
            <a:r>
              <a:rPr sz="4400">
                <a:solidFill>
                  <a:srgbClr val="011993"/>
                </a:solidFill>
                <a:latin typeface="Cambria"/>
                <a:cs typeface="Cambria"/>
              </a:rPr>
              <a:t>mờ</a:t>
            </a:r>
            <a:endParaRPr sz="4400">
              <a:latin typeface="Cambria"/>
              <a:cs typeface="Cambria"/>
            </a:endParaRPr>
          </a:p>
          <a:p>
            <a:pPr marL="1589405" indent="-571500">
              <a:lnSpc>
                <a:spcPts val="5905"/>
              </a:lnSpc>
              <a:spcBef>
                <a:spcPts val="1400"/>
              </a:spcBef>
              <a:buFontTx/>
              <a:buChar char="-"/>
            </a:pPr>
            <a:r>
              <a:rPr lang="en-US" sz="4400">
                <a:latin typeface="Cambria"/>
                <a:cs typeface="Cambria"/>
              </a:rPr>
              <a:t>Ít</a:t>
            </a:r>
            <a:r>
              <a:rPr sz="4400">
                <a:latin typeface="Cambria"/>
                <a:cs typeface="Cambria"/>
              </a:rPr>
              <a:t> người</a:t>
            </a:r>
            <a:endParaRPr lang="en-US" sz="4400">
              <a:latin typeface="Cambria"/>
              <a:cs typeface="Cambria"/>
            </a:endParaRPr>
          </a:p>
          <a:p>
            <a:pPr marL="1589405" indent="-571500">
              <a:lnSpc>
                <a:spcPts val="5905"/>
              </a:lnSpc>
              <a:spcBef>
                <a:spcPts val="1400"/>
              </a:spcBef>
              <a:buFontTx/>
              <a:buChar char="-"/>
            </a:pPr>
            <a:r>
              <a:rPr lang="vi-VN" sz="4400">
                <a:latin typeface="Cambria"/>
                <a:cs typeface="Cambria"/>
              </a:rPr>
              <a:t>Trung bı̀nh</a:t>
            </a:r>
            <a:r>
              <a:rPr lang="en-US" sz="4400">
                <a:latin typeface="Cambria"/>
                <a:cs typeface="Cambria"/>
              </a:rPr>
              <a:t> </a:t>
            </a:r>
          </a:p>
          <a:p>
            <a:pPr marL="1589405" indent="-571500">
              <a:lnSpc>
                <a:spcPts val="5905"/>
              </a:lnSpc>
              <a:spcBef>
                <a:spcPts val="1400"/>
              </a:spcBef>
              <a:buFontTx/>
              <a:buChar char="-"/>
            </a:pPr>
            <a:r>
              <a:rPr lang="vi-VN" sz="4400">
                <a:latin typeface="Cambria"/>
                <a:cs typeface="Cambria"/>
              </a:rPr>
              <a:t>Nhiều người</a:t>
            </a:r>
            <a:endParaRPr lang="en-US" sz="4400">
              <a:solidFill>
                <a:srgbClr val="0221A9"/>
              </a:solidFill>
              <a:latin typeface="Cambria"/>
              <a:cs typeface="Cambria"/>
            </a:endParaRPr>
          </a:p>
          <a:p>
            <a:pPr marL="1589405" indent="-571500">
              <a:lnSpc>
                <a:spcPts val="5905"/>
              </a:lnSpc>
              <a:spcBef>
                <a:spcPts val="1400"/>
              </a:spcBef>
              <a:buFontTx/>
              <a:buChar char="-"/>
            </a:pPr>
            <a:r>
              <a:rPr lang="en-US" sz="4400">
                <a:latin typeface="Cambria"/>
                <a:cs typeface="Cambria"/>
              </a:rPr>
              <a:t>Rất nhiều</a:t>
            </a:r>
            <a:endParaRPr sz="4400">
              <a:latin typeface="Cambria"/>
              <a:cs typeface="Cambria"/>
            </a:endParaRPr>
          </a:p>
        </p:txBody>
      </p:sp>
      <p:sp>
        <p:nvSpPr>
          <p:cNvPr id="7" name="object 7"/>
          <p:cNvSpPr txBox="1"/>
          <p:nvPr/>
        </p:nvSpPr>
        <p:spPr>
          <a:xfrm>
            <a:off x="4972384" y="7511544"/>
            <a:ext cx="11125200" cy="3400931"/>
          </a:xfrm>
          <a:prstGeom prst="rect">
            <a:avLst/>
          </a:prstGeom>
        </p:spPr>
        <p:txBody>
          <a:bodyPr vert="horz" wrap="square" lIns="0" tIns="15240" rIns="0" bIns="0" rtlCol="0">
            <a:spAutoFit/>
          </a:bodyPr>
          <a:lstStyle/>
          <a:p>
            <a:pPr marL="12700">
              <a:lnSpc>
                <a:spcPct val="100000"/>
              </a:lnSpc>
              <a:spcBef>
                <a:spcPts val="600"/>
              </a:spcBef>
              <a:tabLst>
                <a:tab pos="555625" algn="l"/>
                <a:tab pos="16602075" algn="l"/>
              </a:tabLst>
            </a:pPr>
            <a:r>
              <a:rPr lang="en-US" sz="4000">
                <a:solidFill>
                  <a:srgbClr val="0221A9"/>
                </a:solidFill>
                <a:latin typeface="Cambria" panose="02040503050406030204" pitchFamily="18" charset="0"/>
                <a:ea typeface="Cambria" panose="02040503050406030204" pitchFamily="18" charset="0"/>
                <a:cs typeface="Cambria"/>
              </a:rPr>
              <a:t>N["It nguoi"] = fz.trapmf( N.universe,[1,1,2,3] )</a:t>
            </a:r>
          </a:p>
          <a:p>
            <a:pPr marL="12700">
              <a:lnSpc>
                <a:spcPct val="100000"/>
              </a:lnSpc>
              <a:spcBef>
                <a:spcPts val="600"/>
              </a:spcBef>
              <a:tabLst>
                <a:tab pos="555625" algn="l"/>
                <a:tab pos="16602075" algn="l"/>
              </a:tabLst>
            </a:pPr>
            <a:r>
              <a:rPr lang="en-US" sz="4000">
                <a:solidFill>
                  <a:srgbClr val="0221A9"/>
                </a:solidFill>
                <a:latin typeface="Cambria" panose="02040503050406030204" pitchFamily="18" charset="0"/>
                <a:ea typeface="Cambria" panose="02040503050406030204" pitchFamily="18" charset="0"/>
                <a:cs typeface="Cambria"/>
              </a:rPr>
              <a:t>N["Trung binh"] = fz.trapmf( N.universe,[2,3,5,6] )</a:t>
            </a:r>
          </a:p>
          <a:p>
            <a:pPr marL="12700">
              <a:lnSpc>
                <a:spcPct val="100000"/>
              </a:lnSpc>
              <a:spcBef>
                <a:spcPts val="600"/>
              </a:spcBef>
              <a:tabLst>
                <a:tab pos="555625" algn="l"/>
                <a:tab pos="16602075" algn="l"/>
              </a:tabLst>
            </a:pPr>
            <a:r>
              <a:rPr lang="en-US" sz="4000">
                <a:solidFill>
                  <a:srgbClr val="0221A9"/>
                </a:solidFill>
                <a:latin typeface="Cambria" panose="02040503050406030204" pitchFamily="18" charset="0"/>
                <a:ea typeface="Cambria" panose="02040503050406030204" pitchFamily="18" charset="0"/>
                <a:cs typeface="Cambria"/>
              </a:rPr>
              <a:t>N["Nhieu nguoi"] = fz.trapmf( N.universe,[5,6,7,8] )</a:t>
            </a:r>
          </a:p>
          <a:p>
            <a:pPr marL="12700">
              <a:lnSpc>
                <a:spcPct val="100000"/>
              </a:lnSpc>
              <a:spcBef>
                <a:spcPts val="600"/>
              </a:spcBef>
              <a:tabLst>
                <a:tab pos="555625" algn="l"/>
                <a:tab pos="16602075" algn="l"/>
              </a:tabLst>
            </a:pPr>
            <a:r>
              <a:rPr lang="en-US" sz="4000">
                <a:solidFill>
                  <a:srgbClr val="0221A9"/>
                </a:solidFill>
                <a:latin typeface="Cambria" panose="02040503050406030204" pitchFamily="18" charset="0"/>
                <a:ea typeface="Cambria" panose="02040503050406030204" pitchFamily="18" charset="0"/>
                <a:cs typeface="Cambria"/>
              </a:rPr>
              <a:t>N["Rat nhieu"] = fz.trapmf( N.universe,[7,8,10,10] )</a:t>
            </a:r>
          </a:p>
          <a:p>
            <a:pPr marL="12700">
              <a:lnSpc>
                <a:spcPct val="100000"/>
              </a:lnSpc>
              <a:spcBef>
                <a:spcPts val="600"/>
              </a:spcBef>
              <a:tabLst>
                <a:tab pos="555625" algn="l"/>
                <a:tab pos="16602075" algn="l"/>
              </a:tabLst>
            </a:pPr>
            <a:r>
              <a:rPr lang="en-US" sz="4000">
                <a:solidFill>
                  <a:srgbClr val="0221A9"/>
                </a:solidFill>
                <a:latin typeface="Cambria" panose="02040503050406030204" pitchFamily="18" charset="0"/>
                <a:ea typeface="Cambria" panose="02040503050406030204" pitchFamily="18" charset="0"/>
                <a:cs typeface="Cambria"/>
              </a:rPr>
              <a:t>N.view()</a:t>
            </a:r>
            <a:endParaRPr sz="4000">
              <a:latin typeface="Cambria" panose="02040503050406030204" pitchFamily="18" charset="0"/>
              <a:ea typeface="Cambria" panose="02040503050406030204" pitchFamily="18" charset="0"/>
              <a:cs typeface="Cambria"/>
            </a:endParaRPr>
          </a:p>
        </p:txBody>
      </p:sp>
      <p:sp>
        <p:nvSpPr>
          <p:cNvPr id="10" name="object 10"/>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11" name="object 11"/>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58</a:t>
            </a:fld>
            <a:endParaRPr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6657" y="438565"/>
            <a:ext cx="10979515" cy="6587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651250" y="8245475"/>
            <a:ext cx="15392400" cy="2716769"/>
          </a:xfrm>
          <a:prstGeom prst="rect">
            <a:avLst/>
          </a:prstGeom>
          <a:ln w="3175">
            <a:solidFill>
              <a:srgbClr val="000000"/>
            </a:solidFill>
          </a:ln>
        </p:spPr>
        <p:txBody>
          <a:bodyPr vert="horz" wrap="square" lIns="0" tIns="23495" rIns="0" bIns="0" rtlCol="0">
            <a:spAutoFit/>
          </a:bodyPr>
          <a:lstStyle/>
          <a:p>
            <a:pPr marL="236220" marR="1068070">
              <a:spcBef>
                <a:spcPts val="600"/>
              </a:spcBef>
            </a:pPr>
            <a:r>
              <a:rPr lang="en-US" sz="4000">
                <a:solidFill>
                  <a:srgbClr val="0220A3"/>
                </a:solidFill>
                <a:latin typeface="Cambria"/>
                <a:cs typeface="Cambria"/>
              </a:rPr>
              <a:t>Tin["Lanh"] = fz.trapmf( Tin.universe,[18,18,19,21] )</a:t>
            </a:r>
          </a:p>
          <a:p>
            <a:pPr marL="236220" marR="1068070">
              <a:spcBef>
                <a:spcPts val="600"/>
              </a:spcBef>
            </a:pPr>
            <a:r>
              <a:rPr lang="en-US" sz="4000">
                <a:solidFill>
                  <a:srgbClr val="0220A3"/>
                </a:solidFill>
                <a:latin typeface="Cambria"/>
                <a:cs typeface="Cambria"/>
              </a:rPr>
              <a:t>Tin["Vua"] = fz.trapmf( Tin.universe,[20,22,25,27] )</a:t>
            </a:r>
          </a:p>
          <a:p>
            <a:pPr marL="236220" marR="1068070">
              <a:spcBef>
                <a:spcPts val="600"/>
              </a:spcBef>
            </a:pPr>
            <a:r>
              <a:rPr lang="en-US" sz="4000">
                <a:solidFill>
                  <a:srgbClr val="0220A3"/>
                </a:solidFill>
                <a:latin typeface="Cambria"/>
                <a:cs typeface="Cambria"/>
              </a:rPr>
              <a:t>Tin["Nong"] = fz.trapmf( Tin.universe,[26,28,30,30] )</a:t>
            </a:r>
          </a:p>
          <a:p>
            <a:pPr marL="236220" marR="1068070">
              <a:spcBef>
                <a:spcPts val="600"/>
              </a:spcBef>
            </a:pPr>
            <a:r>
              <a:rPr lang="en-US" sz="4000">
                <a:solidFill>
                  <a:srgbClr val="0220A3"/>
                </a:solidFill>
                <a:latin typeface="Cambria"/>
                <a:cs typeface="Cambria"/>
              </a:rPr>
              <a:t>Tin.view()</a:t>
            </a:r>
            <a:endParaRPr sz="4000">
              <a:latin typeface="Cambria"/>
              <a:cs typeface="Cambria"/>
            </a:endParaRPr>
          </a:p>
        </p:txBody>
      </p:sp>
      <p:sp>
        <p:nvSpPr>
          <p:cNvPr id="5" name="object 5"/>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p:nvPr/>
        </p:nvSpPr>
        <p:spPr>
          <a:xfrm>
            <a:off x="450849" y="396875"/>
            <a:ext cx="6477001" cy="4496743"/>
          </a:xfrm>
          <a:prstGeom prst="rect">
            <a:avLst/>
          </a:prstGeom>
        </p:spPr>
        <p:txBody>
          <a:bodyPr vert="horz" wrap="square" lIns="0" tIns="48894" rIns="0" bIns="0" rtlCol="0">
            <a:spAutoFit/>
          </a:bodyPr>
          <a:lstStyle/>
          <a:p>
            <a:pPr marL="551180" marR="5080" indent="-539115">
              <a:lnSpc>
                <a:spcPct val="150000"/>
              </a:lnSpc>
              <a:spcBef>
                <a:spcPts val="600"/>
              </a:spcBef>
              <a:buSzPct val="122352"/>
              <a:buFont typeface="Microsoft Sans Serif"/>
              <a:buChar char="‣"/>
              <a:tabLst>
                <a:tab pos="551815" algn="l"/>
              </a:tabLst>
            </a:pPr>
            <a:r>
              <a:rPr sz="4400" b="1" i="1" dirty="0">
                <a:solidFill>
                  <a:srgbClr val="011993"/>
                </a:solidFill>
                <a:latin typeface="Cambria"/>
                <a:cs typeface="Cambria"/>
              </a:rPr>
              <a:t>Nhiệt độ trong phòng</a:t>
            </a:r>
            <a:r>
              <a:rPr sz="4400" dirty="0">
                <a:solidFill>
                  <a:srgbClr val="011993"/>
                </a:solidFill>
                <a:latin typeface="Cambria"/>
                <a:cs typeface="Cambria"/>
              </a:rPr>
              <a:t>: có </a:t>
            </a:r>
            <a:r>
              <a:rPr sz="4400">
                <a:solidFill>
                  <a:srgbClr val="011993"/>
                </a:solidFill>
                <a:latin typeface="Cambria"/>
                <a:cs typeface="Cambria"/>
              </a:rPr>
              <a:t>3 </a:t>
            </a:r>
            <a:r>
              <a:rPr lang="vi-VN" sz="4400">
                <a:solidFill>
                  <a:srgbClr val="011993"/>
                </a:solidFill>
                <a:latin typeface="Cambria"/>
                <a:cs typeface="Cambria"/>
              </a:rPr>
              <a:t>tập </a:t>
            </a:r>
            <a:r>
              <a:rPr sz="4400">
                <a:solidFill>
                  <a:srgbClr val="011993"/>
                </a:solidFill>
                <a:latin typeface="Cambria"/>
                <a:cs typeface="Cambria"/>
              </a:rPr>
              <a:t>mờ</a:t>
            </a:r>
            <a:endParaRPr sz="4400">
              <a:latin typeface="Cambria"/>
              <a:cs typeface="Cambria"/>
            </a:endParaRPr>
          </a:p>
          <a:p>
            <a:pPr marL="1054100" lvl="1" indent="-539750">
              <a:spcBef>
                <a:spcPts val="600"/>
              </a:spcBef>
              <a:spcAft>
                <a:spcPts val="600"/>
              </a:spcAft>
              <a:buSzPct val="122352"/>
              <a:buChar char="-"/>
              <a:tabLst>
                <a:tab pos="1054100" algn="l"/>
                <a:tab pos="1054735" algn="l"/>
              </a:tabLst>
            </a:pPr>
            <a:r>
              <a:rPr sz="4400" dirty="0">
                <a:latin typeface="Cambria"/>
                <a:cs typeface="Cambria"/>
              </a:rPr>
              <a:t>Lạnh</a:t>
            </a:r>
            <a:endParaRPr sz="4400">
              <a:latin typeface="Cambria"/>
              <a:cs typeface="Cambria"/>
            </a:endParaRPr>
          </a:p>
          <a:p>
            <a:pPr marL="1054100" lvl="1" indent="-539750">
              <a:spcBef>
                <a:spcPts val="600"/>
              </a:spcBef>
              <a:spcAft>
                <a:spcPts val="600"/>
              </a:spcAft>
              <a:buSzPct val="122352"/>
              <a:buChar char="-"/>
              <a:tabLst>
                <a:tab pos="1054100" algn="l"/>
                <a:tab pos="1054735" algn="l"/>
              </a:tabLst>
            </a:pPr>
            <a:r>
              <a:rPr sz="4400" dirty="0">
                <a:latin typeface="Cambria"/>
                <a:cs typeface="Cambria"/>
              </a:rPr>
              <a:t>Vừa</a:t>
            </a:r>
            <a:endParaRPr sz="4400">
              <a:latin typeface="Cambria"/>
              <a:cs typeface="Cambria"/>
            </a:endParaRPr>
          </a:p>
          <a:p>
            <a:pPr marL="1054100" lvl="1" indent="-539750">
              <a:spcBef>
                <a:spcPts val="600"/>
              </a:spcBef>
              <a:spcAft>
                <a:spcPts val="600"/>
              </a:spcAft>
              <a:buSzPct val="122352"/>
              <a:buChar char="-"/>
              <a:tabLst>
                <a:tab pos="1054100" algn="l"/>
                <a:tab pos="1054735" algn="l"/>
              </a:tabLst>
            </a:pPr>
            <a:r>
              <a:rPr sz="4400" dirty="0">
                <a:latin typeface="Cambria"/>
                <a:cs typeface="Cambria"/>
              </a:rPr>
              <a:t>Nóng</a:t>
            </a:r>
            <a:endParaRPr sz="4400">
              <a:latin typeface="Cambria"/>
              <a:cs typeface="Cambria"/>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6450" y="384674"/>
            <a:ext cx="11376192" cy="7559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23917" y="955867"/>
            <a:ext cx="18030825" cy="3573145"/>
          </a:xfrm>
          <a:prstGeom prst="rect">
            <a:avLst/>
          </a:prstGeom>
        </p:spPr>
        <p:txBody>
          <a:bodyPr vert="horz" wrap="square" lIns="0" tIns="45720" rIns="0" bIns="0" rtlCol="0">
            <a:spAutoFit/>
          </a:bodyPr>
          <a:lstStyle/>
          <a:p>
            <a:pPr marL="514984" marR="5080" indent="-502920">
              <a:lnSpc>
                <a:spcPts val="5030"/>
              </a:lnSpc>
              <a:spcBef>
                <a:spcPts val="360"/>
              </a:spcBef>
              <a:buSzPct val="123529"/>
              <a:buChar char="•"/>
              <a:tabLst>
                <a:tab pos="515620" algn="l"/>
                <a:tab pos="11824335" algn="l"/>
              </a:tabLst>
            </a:pPr>
            <a:r>
              <a:rPr sz="4400" dirty="0">
                <a:latin typeface="Cambria"/>
                <a:cs typeface="Cambria"/>
              </a:rPr>
              <a:t>Đó là: xác định </a:t>
            </a:r>
            <a:r>
              <a:rPr sz="4400">
                <a:latin typeface="Cambria"/>
                <a:cs typeface="Cambria"/>
              </a:rPr>
              <a:t>các bi</a:t>
            </a:r>
            <a:r>
              <a:rPr lang="en-US" sz="4400">
                <a:latin typeface="Cambria"/>
                <a:cs typeface="Cambria"/>
              </a:rPr>
              <a:t>ế</a:t>
            </a:r>
            <a:r>
              <a:rPr sz="4400">
                <a:latin typeface="Cambria"/>
                <a:cs typeface="Cambria"/>
              </a:rPr>
              <a:t>n đ</a:t>
            </a:r>
            <a:r>
              <a:rPr lang="en-US" sz="4400">
                <a:latin typeface="Cambria"/>
                <a:cs typeface="Cambria"/>
              </a:rPr>
              <a:t>ầ</a:t>
            </a:r>
            <a:r>
              <a:rPr sz="4400">
                <a:latin typeface="Cambria"/>
                <a:cs typeface="Cambria"/>
              </a:rPr>
              <a:t>u </a:t>
            </a:r>
            <a:r>
              <a:rPr sz="4400" dirty="0">
                <a:latin typeface="Cambria"/>
                <a:cs typeface="Cambria"/>
              </a:rPr>
              <a:t>vào </a:t>
            </a:r>
            <a:r>
              <a:rPr sz="4400">
                <a:latin typeface="Cambria"/>
                <a:cs typeface="Cambria"/>
              </a:rPr>
              <a:t>và đ</a:t>
            </a:r>
            <a:r>
              <a:rPr lang="en-US" sz="4400">
                <a:latin typeface="Cambria"/>
                <a:cs typeface="Cambria"/>
              </a:rPr>
              <a:t>ầ</a:t>
            </a:r>
            <a:r>
              <a:rPr sz="4400">
                <a:latin typeface="Cambria"/>
                <a:cs typeface="Cambria"/>
              </a:rPr>
              <a:t>u </a:t>
            </a:r>
            <a:r>
              <a:rPr sz="4400" dirty="0">
                <a:latin typeface="Cambria"/>
                <a:cs typeface="Cambria"/>
              </a:rPr>
              <a:t>ra </a:t>
            </a:r>
            <a:r>
              <a:rPr sz="4400">
                <a:latin typeface="Cambria"/>
                <a:cs typeface="Cambria"/>
              </a:rPr>
              <a:t>của b</a:t>
            </a:r>
            <a:r>
              <a:rPr lang="en-US" sz="4400">
                <a:latin typeface="Cambria"/>
                <a:cs typeface="Cambria"/>
              </a:rPr>
              <a:t>ộ </a:t>
            </a:r>
            <a:r>
              <a:rPr sz="4400">
                <a:latin typeface="Cambria"/>
                <a:cs typeface="Cambria"/>
              </a:rPr>
              <a:t>đi</a:t>
            </a:r>
            <a:r>
              <a:rPr lang="en-US" sz="4400">
                <a:latin typeface="Cambria"/>
                <a:cs typeface="Cambria"/>
              </a:rPr>
              <a:t>ề</a:t>
            </a:r>
            <a:r>
              <a:rPr sz="4400">
                <a:latin typeface="Cambria"/>
                <a:cs typeface="Cambria"/>
              </a:rPr>
              <a:t>u khi</a:t>
            </a:r>
            <a:r>
              <a:rPr lang="en-US" sz="4400">
                <a:latin typeface="Cambria"/>
                <a:cs typeface="Cambria"/>
              </a:rPr>
              <a:t>ể</a:t>
            </a:r>
            <a:r>
              <a:rPr sz="4400">
                <a:latin typeface="Cambria"/>
                <a:cs typeface="Cambria"/>
              </a:rPr>
              <a:t>n đ</a:t>
            </a:r>
            <a:r>
              <a:rPr lang="en-US" sz="4400">
                <a:latin typeface="Cambria"/>
                <a:cs typeface="Cambria"/>
              </a:rPr>
              <a:t>ể</a:t>
            </a:r>
            <a:r>
              <a:rPr sz="4400">
                <a:latin typeface="Cambria"/>
                <a:cs typeface="Cambria"/>
              </a:rPr>
              <a:t> </a:t>
            </a:r>
            <a:r>
              <a:rPr sz="4400" dirty="0">
                <a:latin typeface="Cambria"/>
                <a:cs typeface="Cambria"/>
              </a:rPr>
              <a:t>mờ hoá, xa</a:t>
            </a:r>
            <a:r>
              <a:rPr sz="4400">
                <a:latin typeface="Cambria"/>
                <a:cs typeface="Cambria"/>
              </a:rPr>
              <a:t>̂y</a:t>
            </a:r>
            <a:r>
              <a:rPr lang="en-US" sz="4400">
                <a:latin typeface="Cambria"/>
                <a:cs typeface="Cambria"/>
              </a:rPr>
              <a:t> </a:t>
            </a:r>
            <a:r>
              <a:rPr sz="4400">
                <a:latin typeface="Cambria"/>
                <a:cs typeface="Cambria"/>
              </a:rPr>
              <a:t>dựng các </a:t>
            </a:r>
            <a:r>
              <a:rPr lang="vi-VN" sz="4400">
                <a:latin typeface="Cambria"/>
                <a:cs typeface="Cambria"/>
              </a:rPr>
              <a:t>tập </a:t>
            </a:r>
            <a:r>
              <a:rPr sz="4400">
                <a:latin typeface="Cambria"/>
                <a:cs typeface="Cambria"/>
              </a:rPr>
              <a:t>mờ. Ti</a:t>
            </a:r>
            <a:r>
              <a:rPr lang="en-US" sz="4400">
                <a:latin typeface="Cambria"/>
                <a:cs typeface="Cambria"/>
              </a:rPr>
              <a:t>ế</a:t>
            </a:r>
            <a:r>
              <a:rPr sz="4400">
                <a:latin typeface="Cambria"/>
                <a:cs typeface="Cambria"/>
              </a:rPr>
              <a:t>p </a:t>
            </a:r>
            <a:r>
              <a:rPr sz="4400" dirty="0">
                <a:latin typeface="Cambria"/>
                <a:cs typeface="Cambria"/>
              </a:rPr>
              <a:t>theo là dùng </a:t>
            </a:r>
            <a:r>
              <a:rPr sz="4400">
                <a:latin typeface="Cambria"/>
                <a:cs typeface="Cambria"/>
              </a:rPr>
              <a:t>các lu</a:t>
            </a:r>
            <a:r>
              <a:rPr lang="en-US" sz="4400">
                <a:latin typeface="Cambria"/>
                <a:cs typeface="Cambria"/>
              </a:rPr>
              <a:t>ậ</a:t>
            </a:r>
            <a:r>
              <a:rPr sz="4400">
                <a:latin typeface="Cambria"/>
                <a:cs typeface="Cambria"/>
              </a:rPr>
              <a:t>t </a:t>
            </a:r>
            <a:r>
              <a:rPr sz="4400" dirty="0">
                <a:latin typeface="Cambria"/>
                <a:cs typeface="Cambria"/>
              </a:rPr>
              <a:t>hay </a:t>
            </a:r>
            <a:r>
              <a:rPr sz="4400">
                <a:latin typeface="Cambria"/>
                <a:cs typeface="Cambria"/>
              </a:rPr>
              <a:t>quy t</a:t>
            </a:r>
            <a:r>
              <a:rPr lang="en-US" sz="4400">
                <a:latin typeface="Cambria"/>
                <a:cs typeface="Cambria"/>
              </a:rPr>
              <a:t>ắ</a:t>
            </a:r>
            <a:r>
              <a:rPr sz="4400">
                <a:latin typeface="Cambria"/>
                <a:cs typeface="Cambria"/>
              </a:rPr>
              <a:t>c đi</a:t>
            </a:r>
            <a:r>
              <a:rPr lang="en-US" sz="4400">
                <a:latin typeface="Cambria"/>
                <a:cs typeface="Cambria"/>
              </a:rPr>
              <a:t>ề</a:t>
            </a:r>
            <a:r>
              <a:rPr sz="4400">
                <a:latin typeface="Cambria"/>
                <a:cs typeface="Cambria"/>
              </a:rPr>
              <a:t>u khi</a:t>
            </a:r>
            <a:r>
              <a:rPr lang="en-US" sz="4400">
                <a:latin typeface="Cambria"/>
                <a:cs typeface="Cambria"/>
              </a:rPr>
              <a:t>ể</a:t>
            </a:r>
            <a:r>
              <a:rPr sz="4400">
                <a:latin typeface="Cambria"/>
                <a:cs typeface="Cambria"/>
              </a:rPr>
              <a:t>n </a:t>
            </a:r>
            <a:r>
              <a:rPr sz="4400" dirty="0">
                <a:latin typeface="Cambria"/>
                <a:cs typeface="Cambria"/>
              </a:rPr>
              <a:t>được xa</a:t>
            </a:r>
            <a:r>
              <a:rPr sz="4400">
                <a:latin typeface="Cambria"/>
                <a:cs typeface="Cambria"/>
              </a:rPr>
              <a:t>̂y</a:t>
            </a:r>
            <a:r>
              <a:rPr lang="en-US" sz="4400">
                <a:latin typeface="Cambria"/>
                <a:cs typeface="Cambria"/>
              </a:rPr>
              <a:t> </a:t>
            </a:r>
            <a:r>
              <a:rPr sz="4400">
                <a:latin typeface="Cambria"/>
                <a:cs typeface="Cambria"/>
              </a:rPr>
              <a:t>dựng theo</a:t>
            </a:r>
            <a:r>
              <a:rPr lang="en-US" sz="4400">
                <a:latin typeface="Cambria"/>
                <a:cs typeface="Cambria"/>
              </a:rPr>
              <a:t> </a:t>
            </a:r>
            <a:r>
              <a:rPr sz="4400">
                <a:latin typeface="Cambria"/>
                <a:cs typeface="Cambria"/>
              </a:rPr>
              <a:t>thu</a:t>
            </a:r>
            <a:r>
              <a:rPr lang="en-US" sz="4400">
                <a:latin typeface="Cambria"/>
                <a:cs typeface="Cambria"/>
              </a:rPr>
              <a:t>ậ</a:t>
            </a:r>
            <a:r>
              <a:rPr sz="4400">
                <a:latin typeface="Cambria"/>
                <a:cs typeface="Cambria"/>
              </a:rPr>
              <a:t>t </a:t>
            </a:r>
            <a:r>
              <a:rPr sz="4400" dirty="0">
                <a:latin typeface="Cambria"/>
                <a:cs typeface="Cambria"/>
              </a:rPr>
              <a:t>ngữ của ngôn ngữ tự nhiên</a:t>
            </a:r>
            <a:r>
              <a:rPr sz="4400">
                <a:latin typeface="Cambria"/>
                <a:cs typeface="Cambria"/>
              </a:rPr>
              <a:t>; r</a:t>
            </a:r>
            <a:r>
              <a:rPr lang="en-US" sz="4400">
                <a:latin typeface="Cambria"/>
                <a:cs typeface="Cambria"/>
              </a:rPr>
              <a:t>ồ</a:t>
            </a:r>
            <a:r>
              <a:rPr sz="4400">
                <a:latin typeface="Cambria"/>
                <a:cs typeface="Cambria"/>
              </a:rPr>
              <a:t>i cu</a:t>
            </a:r>
            <a:r>
              <a:rPr lang="en-US" sz="4400">
                <a:latin typeface="Cambria"/>
                <a:cs typeface="Cambria"/>
              </a:rPr>
              <a:t>ố</a:t>
            </a:r>
            <a:r>
              <a:rPr sz="4400">
                <a:latin typeface="Cambria"/>
                <a:cs typeface="Cambria"/>
              </a:rPr>
              <a:t>i </a:t>
            </a:r>
            <a:r>
              <a:rPr sz="4400" dirty="0">
                <a:latin typeface="Cambria"/>
                <a:cs typeface="Cambria"/>
              </a:rPr>
              <a:t>cùng là giải </a:t>
            </a:r>
            <a:r>
              <a:rPr sz="4400">
                <a:latin typeface="Cambria"/>
                <a:cs typeface="Cambria"/>
              </a:rPr>
              <a:t>mờ đ</a:t>
            </a:r>
            <a:r>
              <a:rPr lang="en-US" sz="4400">
                <a:latin typeface="Cambria"/>
                <a:cs typeface="Cambria"/>
              </a:rPr>
              <a:t>ể</a:t>
            </a:r>
            <a:r>
              <a:rPr sz="4400">
                <a:latin typeface="Cambria"/>
                <a:cs typeface="Cambria"/>
              </a:rPr>
              <a:t> tı̀m</a:t>
            </a:r>
            <a:r>
              <a:rPr lang="en-US" sz="4400">
                <a:latin typeface="Cambria"/>
                <a:cs typeface="Cambria"/>
              </a:rPr>
              <a:t> </a:t>
            </a:r>
            <a:r>
              <a:rPr sz="4400">
                <a:latin typeface="Cambria"/>
                <a:cs typeface="Cambria"/>
              </a:rPr>
              <a:t>ra </a:t>
            </a:r>
            <a:r>
              <a:rPr sz="4400" dirty="0">
                <a:latin typeface="Cambria"/>
                <a:cs typeface="Cambria"/>
              </a:rPr>
              <a:t>giá trị rõ.</a:t>
            </a:r>
            <a:endParaRPr sz="4400">
              <a:latin typeface="Cambria"/>
              <a:cs typeface="Cambria"/>
            </a:endParaRPr>
          </a:p>
          <a:p>
            <a:pPr marL="514984" indent="-502920">
              <a:lnSpc>
                <a:spcPct val="100000"/>
              </a:lnSpc>
              <a:spcBef>
                <a:spcPts val="2245"/>
              </a:spcBef>
              <a:buSzPct val="123529"/>
              <a:buChar char="•"/>
              <a:tabLst>
                <a:tab pos="515620" algn="l"/>
              </a:tabLst>
            </a:pPr>
            <a:r>
              <a:rPr sz="4400">
                <a:latin typeface="Cambria"/>
                <a:cs typeface="Cambria"/>
              </a:rPr>
              <a:t>Sơ đ</a:t>
            </a:r>
            <a:r>
              <a:rPr lang="en-US" sz="4400">
                <a:latin typeface="Cambria"/>
                <a:cs typeface="Cambria"/>
              </a:rPr>
              <a:t>ồ</a:t>
            </a:r>
            <a:r>
              <a:rPr sz="4400">
                <a:latin typeface="Cambria"/>
                <a:cs typeface="Cambria"/>
              </a:rPr>
              <a:t> của m</a:t>
            </a:r>
            <a:r>
              <a:rPr lang="en-US" sz="4400">
                <a:latin typeface="Cambria"/>
                <a:cs typeface="Cambria"/>
              </a:rPr>
              <a:t>ộ</a:t>
            </a:r>
            <a:r>
              <a:rPr sz="4400">
                <a:latin typeface="Cambria"/>
                <a:cs typeface="Cambria"/>
              </a:rPr>
              <a:t>t h</a:t>
            </a:r>
            <a:r>
              <a:rPr lang="vi-VN" sz="4400">
                <a:latin typeface="Cambria"/>
                <a:cs typeface="Cambria"/>
              </a:rPr>
              <a:t>ệ</a:t>
            </a:r>
            <a:r>
              <a:rPr sz="4400">
                <a:latin typeface="Cambria"/>
                <a:cs typeface="Cambria"/>
              </a:rPr>
              <a:t>th</a:t>
            </a:r>
            <a:r>
              <a:rPr lang="en-US" sz="4400">
                <a:latin typeface="Cambria"/>
                <a:cs typeface="Cambria"/>
              </a:rPr>
              <a:t>ố</a:t>
            </a:r>
            <a:r>
              <a:rPr sz="4400">
                <a:latin typeface="Cambria"/>
                <a:cs typeface="Cambria"/>
              </a:rPr>
              <a:t>ng đi</a:t>
            </a:r>
            <a:r>
              <a:rPr lang="en-US" sz="4400">
                <a:latin typeface="Cambria"/>
                <a:cs typeface="Cambria"/>
              </a:rPr>
              <a:t>ề</a:t>
            </a:r>
            <a:r>
              <a:rPr sz="4400">
                <a:latin typeface="Cambria"/>
                <a:cs typeface="Cambria"/>
              </a:rPr>
              <a:t>u khi</a:t>
            </a:r>
            <a:r>
              <a:rPr lang="en-US" sz="4400">
                <a:latin typeface="Cambria"/>
                <a:cs typeface="Cambria"/>
              </a:rPr>
              <a:t>ể</a:t>
            </a:r>
            <a:r>
              <a:rPr sz="4400">
                <a:latin typeface="Cambria"/>
                <a:cs typeface="Cambria"/>
              </a:rPr>
              <a:t>n </a:t>
            </a:r>
            <a:r>
              <a:rPr sz="4400" dirty="0">
                <a:latin typeface="Cambria"/>
                <a:cs typeface="Cambria"/>
              </a:rPr>
              <a:t>mờ như hı̀nh</a:t>
            </a:r>
            <a:endParaRPr sz="4400">
              <a:latin typeface="Cambria"/>
              <a:cs typeface="Cambria"/>
            </a:endParaRPr>
          </a:p>
        </p:txBody>
      </p:sp>
      <p:pic>
        <p:nvPicPr>
          <p:cNvPr id="3" name="object 3"/>
          <p:cNvPicPr/>
          <p:nvPr/>
        </p:nvPicPr>
        <p:blipFill>
          <a:blip r:embed="rId2" cstate="print"/>
          <a:stretch>
            <a:fillRect/>
          </a:stretch>
        </p:blipFill>
        <p:spPr>
          <a:xfrm>
            <a:off x="3044195" y="4746242"/>
            <a:ext cx="14143364" cy="5647703"/>
          </a:xfrm>
          <a:prstGeom prst="rect">
            <a:avLst/>
          </a:prstGeom>
        </p:spPr>
      </p:pic>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object 5"/>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6</a:t>
            </a:fld>
            <a:endParaRPr spc="15"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27050" y="396875"/>
            <a:ext cx="5791200" cy="5438668"/>
          </a:xfrm>
          <a:prstGeom prst="rect">
            <a:avLst/>
          </a:prstGeom>
        </p:spPr>
        <p:txBody>
          <a:bodyPr vert="horz" wrap="square" lIns="0" tIns="158750" rIns="0" bIns="0" rtlCol="0">
            <a:spAutoFit/>
          </a:bodyPr>
          <a:lstStyle/>
          <a:p>
            <a:pPr marL="556895" indent="-544830">
              <a:lnSpc>
                <a:spcPct val="150000"/>
              </a:lnSpc>
              <a:spcBef>
                <a:spcPts val="600"/>
              </a:spcBef>
              <a:buSzPct val="123529"/>
              <a:buFont typeface="Microsoft Sans Serif"/>
              <a:buChar char="‣"/>
              <a:tabLst>
                <a:tab pos="557530" algn="l"/>
              </a:tabLst>
            </a:pPr>
            <a:r>
              <a:rPr sz="4400" b="1" i="1" dirty="0">
                <a:solidFill>
                  <a:srgbClr val="011993"/>
                </a:solidFill>
                <a:latin typeface="Cambria"/>
                <a:cs typeface="Cambria"/>
              </a:rPr>
              <a:t>Nhiệt độ ngoài trời</a:t>
            </a:r>
            <a:r>
              <a:rPr sz="4400" dirty="0">
                <a:solidFill>
                  <a:srgbClr val="011993"/>
                </a:solidFill>
                <a:latin typeface="Cambria"/>
                <a:cs typeface="Cambria"/>
              </a:rPr>
              <a:t>: có </a:t>
            </a:r>
            <a:r>
              <a:rPr sz="4400">
                <a:solidFill>
                  <a:srgbClr val="011993"/>
                </a:solidFill>
                <a:latin typeface="Cambria"/>
                <a:cs typeface="Cambria"/>
              </a:rPr>
              <a:t>4 </a:t>
            </a:r>
            <a:r>
              <a:rPr lang="vi-VN" sz="4400">
                <a:solidFill>
                  <a:srgbClr val="011993"/>
                </a:solidFill>
                <a:latin typeface="Cambria"/>
                <a:cs typeface="Cambria"/>
              </a:rPr>
              <a:t>tập </a:t>
            </a:r>
            <a:r>
              <a:rPr sz="4400">
                <a:solidFill>
                  <a:srgbClr val="011993"/>
                </a:solidFill>
                <a:latin typeface="Cambria"/>
                <a:cs typeface="Cambria"/>
              </a:rPr>
              <a:t>mờ</a:t>
            </a:r>
            <a:r>
              <a:rPr sz="4400" dirty="0">
                <a:solidFill>
                  <a:srgbClr val="011993"/>
                </a:solidFill>
                <a:latin typeface="Cambria"/>
                <a:cs typeface="Cambria"/>
              </a:rPr>
              <a:t>:</a:t>
            </a:r>
            <a:endParaRPr sz="4400">
              <a:latin typeface="Cambria"/>
              <a:cs typeface="Cambria"/>
            </a:endParaRPr>
          </a:p>
          <a:p>
            <a:pPr marL="1059180" lvl="1" indent="-544830">
              <a:lnSpc>
                <a:spcPct val="100000"/>
              </a:lnSpc>
              <a:spcBef>
                <a:spcPts val="600"/>
              </a:spcBef>
              <a:spcAft>
                <a:spcPts val="600"/>
              </a:spcAft>
              <a:buSzPct val="123529"/>
              <a:buChar char="-"/>
              <a:tabLst>
                <a:tab pos="1059180" algn="l"/>
                <a:tab pos="1059815" algn="l"/>
              </a:tabLst>
            </a:pPr>
            <a:r>
              <a:rPr sz="4400" dirty="0">
                <a:latin typeface="Cambria"/>
                <a:cs typeface="Cambria"/>
              </a:rPr>
              <a:t>Lạnh</a:t>
            </a:r>
            <a:endParaRPr sz="4400">
              <a:latin typeface="Cambria"/>
              <a:cs typeface="Cambria"/>
            </a:endParaRPr>
          </a:p>
          <a:p>
            <a:pPr marL="1059180" lvl="1" indent="-544830">
              <a:lnSpc>
                <a:spcPct val="100000"/>
              </a:lnSpc>
              <a:spcBef>
                <a:spcPts val="600"/>
              </a:spcBef>
              <a:spcAft>
                <a:spcPts val="600"/>
              </a:spcAft>
              <a:buSzPct val="123529"/>
              <a:buChar char="-"/>
              <a:tabLst>
                <a:tab pos="1059180" algn="l"/>
                <a:tab pos="1059815" algn="l"/>
              </a:tabLst>
            </a:pPr>
            <a:r>
              <a:rPr sz="4400" dirty="0">
                <a:latin typeface="Cambria"/>
                <a:cs typeface="Cambria"/>
              </a:rPr>
              <a:t>Vừa</a:t>
            </a:r>
            <a:endParaRPr sz="4400">
              <a:latin typeface="Cambria"/>
              <a:cs typeface="Cambria"/>
            </a:endParaRPr>
          </a:p>
          <a:p>
            <a:pPr marL="1059180" lvl="1" indent="-544830">
              <a:lnSpc>
                <a:spcPct val="100000"/>
              </a:lnSpc>
              <a:spcBef>
                <a:spcPts val="600"/>
              </a:spcBef>
              <a:spcAft>
                <a:spcPts val="600"/>
              </a:spcAft>
              <a:buSzPct val="123529"/>
              <a:buChar char="-"/>
              <a:tabLst>
                <a:tab pos="1059180" algn="l"/>
                <a:tab pos="1059815" algn="l"/>
              </a:tabLst>
            </a:pPr>
            <a:r>
              <a:rPr sz="4400" dirty="0">
                <a:latin typeface="Cambria"/>
                <a:cs typeface="Cambria"/>
              </a:rPr>
              <a:t>Nóng</a:t>
            </a:r>
            <a:endParaRPr sz="4400">
              <a:latin typeface="Cambria"/>
              <a:cs typeface="Cambria"/>
            </a:endParaRPr>
          </a:p>
          <a:p>
            <a:pPr marL="1059180" lvl="1" indent="-544830">
              <a:lnSpc>
                <a:spcPct val="100000"/>
              </a:lnSpc>
              <a:spcBef>
                <a:spcPts val="600"/>
              </a:spcBef>
              <a:spcAft>
                <a:spcPts val="600"/>
              </a:spcAft>
              <a:buSzPct val="123529"/>
              <a:buChar char="-"/>
              <a:tabLst>
                <a:tab pos="1059180" algn="l"/>
                <a:tab pos="1059815" algn="l"/>
              </a:tabLst>
            </a:pPr>
            <a:r>
              <a:rPr sz="4400">
                <a:latin typeface="Cambria"/>
                <a:cs typeface="Cambria"/>
              </a:rPr>
              <a:t>R</a:t>
            </a:r>
            <a:r>
              <a:rPr lang="en-US" sz="4400">
                <a:latin typeface="Cambria"/>
                <a:cs typeface="Cambria"/>
              </a:rPr>
              <a:t>ấ</a:t>
            </a:r>
            <a:r>
              <a:rPr sz="4400">
                <a:latin typeface="Cambria"/>
                <a:cs typeface="Cambria"/>
              </a:rPr>
              <a:t>t </a:t>
            </a:r>
            <a:r>
              <a:rPr sz="4400" dirty="0">
                <a:latin typeface="Cambria"/>
                <a:cs typeface="Cambria"/>
              </a:rPr>
              <a:t>nóng</a:t>
            </a:r>
            <a:endParaRPr sz="4400">
              <a:latin typeface="Cambria"/>
              <a:cs typeface="Cambria"/>
            </a:endParaRPr>
          </a:p>
        </p:txBody>
      </p:sp>
      <p:sp>
        <p:nvSpPr>
          <p:cNvPr id="4" name="object 4"/>
          <p:cNvSpPr txBox="1"/>
          <p:nvPr/>
        </p:nvSpPr>
        <p:spPr>
          <a:xfrm>
            <a:off x="4104387" y="7733091"/>
            <a:ext cx="13415263" cy="3407984"/>
          </a:xfrm>
          <a:prstGeom prst="rect">
            <a:avLst/>
          </a:prstGeom>
          <a:ln w="3175">
            <a:solidFill>
              <a:srgbClr val="000000"/>
            </a:solidFill>
          </a:ln>
        </p:spPr>
        <p:txBody>
          <a:bodyPr vert="horz" wrap="square" lIns="0" tIns="22225" rIns="0" bIns="0" rtlCol="0">
            <a:spAutoFit/>
          </a:bodyPr>
          <a:lstStyle/>
          <a:p>
            <a:pPr marL="236220">
              <a:lnSpc>
                <a:spcPct val="100000"/>
              </a:lnSpc>
              <a:spcBef>
                <a:spcPts val="600"/>
              </a:spcBef>
            </a:pPr>
            <a:r>
              <a:rPr lang="en-US" sz="4000">
                <a:solidFill>
                  <a:srgbClr val="0223B6"/>
                </a:solidFill>
                <a:latin typeface="Cambria" panose="02040503050406030204" pitchFamily="18" charset="0"/>
                <a:ea typeface="Cambria" panose="02040503050406030204" pitchFamily="18" charset="0"/>
                <a:cs typeface="Courier New"/>
              </a:rPr>
              <a:t>Tout["Lanh"] = fz.trapmf( Tout.universe,[20,20,21,22] )</a:t>
            </a:r>
          </a:p>
          <a:p>
            <a:pPr marL="236220">
              <a:lnSpc>
                <a:spcPct val="100000"/>
              </a:lnSpc>
              <a:spcBef>
                <a:spcPts val="600"/>
              </a:spcBef>
            </a:pPr>
            <a:r>
              <a:rPr lang="en-US" sz="4000">
                <a:solidFill>
                  <a:srgbClr val="0223B6"/>
                </a:solidFill>
                <a:latin typeface="Cambria" panose="02040503050406030204" pitchFamily="18" charset="0"/>
                <a:ea typeface="Cambria" panose="02040503050406030204" pitchFamily="18" charset="0"/>
                <a:cs typeface="Courier New"/>
              </a:rPr>
              <a:t>Tout["Vua"] = fz.trapmf( Tout.universe,[21,23,26,28] )</a:t>
            </a:r>
          </a:p>
          <a:p>
            <a:pPr marL="236220">
              <a:lnSpc>
                <a:spcPct val="100000"/>
              </a:lnSpc>
              <a:spcBef>
                <a:spcPts val="600"/>
              </a:spcBef>
            </a:pPr>
            <a:r>
              <a:rPr lang="en-US" sz="4000">
                <a:solidFill>
                  <a:srgbClr val="0223B6"/>
                </a:solidFill>
                <a:latin typeface="Cambria" panose="02040503050406030204" pitchFamily="18" charset="0"/>
                <a:ea typeface="Cambria" panose="02040503050406030204" pitchFamily="18" charset="0"/>
                <a:cs typeface="Courier New"/>
              </a:rPr>
              <a:t>Tout["Nong"] = fz.trapmf( Tout.universe,[27,29,34,36] )</a:t>
            </a:r>
          </a:p>
          <a:p>
            <a:pPr marL="236220">
              <a:lnSpc>
                <a:spcPct val="100000"/>
              </a:lnSpc>
              <a:spcBef>
                <a:spcPts val="600"/>
              </a:spcBef>
            </a:pPr>
            <a:r>
              <a:rPr lang="en-US" sz="4000">
                <a:solidFill>
                  <a:srgbClr val="0223B6"/>
                </a:solidFill>
                <a:latin typeface="Cambria" panose="02040503050406030204" pitchFamily="18" charset="0"/>
                <a:ea typeface="Cambria" panose="02040503050406030204" pitchFamily="18" charset="0"/>
                <a:cs typeface="Courier New"/>
              </a:rPr>
              <a:t>Tout["Rat nong"] = fz.trapmf( Tout.universe,[35,38,40,40] )</a:t>
            </a:r>
          </a:p>
          <a:p>
            <a:pPr marL="236220">
              <a:lnSpc>
                <a:spcPct val="100000"/>
              </a:lnSpc>
              <a:spcBef>
                <a:spcPts val="600"/>
              </a:spcBef>
            </a:pPr>
            <a:r>
              <a:rPr lang="en-US" sz="4000">
                <a:solidFill>
                  <a:srgbClr val="0223B6"/>
                </a:solidFill>
                <a:latin typeface="Cambria" panose="02040503050406030204" pitchFamily="18" charset="0"/>
                <a:ea typeface="Cambria" panose="02040503050406030204" pitchFamily="18" charset="0"/>
                <a:cs typeface="Courier New"/>
              </a:rPr>
              <a:t>Tout.view()</a:t>
            </a:r>
            <a:endParaRPr sz="4000">
              <a:latin typeface="Cambria" panose="02040503050406030204" pitchFamily="18" charset="0"/>
              <a:ea typeface="Cambria" panose="02040503050406030204" pitchFamily="18" charset="0"/>
              <a:cs typeface="Courier New"/>
            </a:endParaRPr>
          </a:p>
        </p:txBody>
      </p:sp>
      <p:sp>
        <p:nvSpPr>
          <p:cNvPr id="5" name="object 5"/>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6" name="object 6"/>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60</a:t>
            </a:fld>
            <a:endParaRPr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5050" y="376720"/>
            <a:ext cx="10975532" cy="7182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98450" y="320675"/>
            <a:ext cx="4876800" cy="5961888"/>
          </a:xfrm>
          <a:prstGeom prst="rect">
            <a:avLst/>
          </a:prstGeom>
        </p:spPr>
        <p:txBody>
          <a:bodyPr vert="horz" wrap="square" lIns="0" tIns="158750" rIns="0" bIns="0" rtlCol="0">
            <a:spAutoFit/>
          </a:bodyPr>
          <a:lstStyle/>
          <a:p>
            <a:pPr marL="556895" indent="-544830">
              <a:lnSpc>
                <a:spcPct val="150000"/>
              </a:lnSpc>
              <a:spcBef>
                <a:spcPts val="600"/>
              </a:spcBef>
              <a:buSzPct val="123529"/>
              <a:buFont typeface="Microsoft Sans Serif"/>
              <a:buChar char="‣"/>
              <a:tabLst>
                <a:tab pos="557530" algn="l"/>
              </a:tabLst>
            </a:pPr>
            <a:r>
              <a:rPr sz="4400" b="1" i="1" dirty="0">
                <a:solidFill>
                  <a:srgbClr val="011993"/>
                </a:solidFill>
                <a:latin typeface="Cambria"/>
                <a:cs typeface="Cambria"/>
              </a:rPr>
              <a:t>Mức điều chỉnh</a:t>
            </a:r>
            <a:r>
              <a:rPr sz="4400" dirty="0">
                <a:solidFill>
                  <a:srgbClr val="011993"/>
                </a:solidFill>
                <a:latin typeface="Cambria"/>
                <a:cs typeface="Cambria"/>
              </a:rPr>
              <a:t>: có </a:t>
            </a:r>
            <a:r>
              <a:rPr sz="4400">
                <a:solidFill>
                  <a:srgbClr val="011993"/>
                </a:solidFill>
                <a:latin typeface="Cambria"/>
                <a:cs typeface="Cambria"/>
              </a:rPr>
              <a:t>5 </a:t>
            </a:r>
            <a:r>
              <a:rPr lang="vi-VN" sz="4400">
                <a:solidFill>
                  <a:srgbClr val="011993"/>
                </a:solidFill>
                <a:latin typeface="Cambria"/>
                <a:cs typeface="Cambria"/>
              </a:rPr>
              <a:t>tập </a:t>
            </a:r>
            <a:r>
              <a:rPr sz="4400">
                <a:solidFill>
                  <a:srgbClr val="011993"/>
                </a:solidFill>
                <a:latin typeface="Cambria"/>
                <a:cs typeface="Cambria"/>
              </a:rPr>
              <a:t>mờ</a:t>
            </a:r>
            <a:r>
              <a:rPr sz="4400" dirty="0">
                <a:solidFill>
                  <a:srgbClr val="011993"/>
                </a:solidFill>
                <a:latin typeface="Cambria"/>
                <a:cs typeface="Cambria"/>
              </a:rPr>
              <a:t>:</a:t>
            </a:r>
            <a:endParaRPr sz="4400">
              <a:latin typeface="Cambria"/>
              <a:cs typeface="Cambria"/>
            </a:endParaRPr>
          </a:p>
          <a:p>
            <a:pPr marL="1059180" lvl="1" indent="-544830">
              <a:lnSpc>
                <a:spcPct val="100000"/>
              </a:lnSpc>
              <a:spcBef>
                <a:spcPts val="600"/>
              </a:spcBef>
              <a:buSzPct val="123529"/>
              <a:buChar char="-"/>
              <a:tabLst>
                <a:tab pos="1059180" algn="l"/>
                <a:tab pos="1059815" algn="l"/>
              </a:tabLst>
            </a:pPr>
            <a:r>
              <a:rPr sz="4400">
                <a:latin typeface="Cambria"/>
                <a:cs typeface="Cambria"/>
              </a:rPr>
              <a:t>R</a:t>
            </a:r>
            <a:r>
              <a:rPr lang="en-US" sz="4400">
                <a:latin typeface="Cambria"/>
                <a:cs typeface="Cambria"/>
              </a:rPr>
              <a:t>ấ</a:t>
            </a:r>
            <a:r>
              <a:rPr sz="4400">
                <a:latin typeface="Cambria"/>
                <a:cs typeface="Cambria"/>
              </a:rPr>
              <a:t>t th</a:t>
            </a:r>
            <a:r>
              <a:rPr lang="en-US" sz="4400">
                <a:latin typeface="Cambria"/>
                <a:cs typeface="Cambria"/>
              </a:rPr>
              <a:t>ấ</a:t>
            </a:r>
            <a:r>
              <a:rPr sz="4400">
                <a:latin typeface="Cambria"/>
                <a:cs typeface="Cambria"/>
              </a:rPr>
              <a:t>p</a:t>
            </a:r>
          </a:p>
          <a:p>
            <a:pPr marL="1059180" lvl="1" indent="-544830">
              <a:lnSpc>
                <a:spcPct val="100000"/>
              </a:lnSpc>
              <a:spcBef>
                <a:spcPts val="600"/>
              </a:spcBef>
              <a:buSzPct val="123529"/>
              <a:buChar char="-"/>
              <a:tabLst>
                <a:tab pos="1059180" algn="l"/>
                <a:tab pos="1059815" algn="l"/>
              </a:tabLst>
            </a:pPr>
            <a:r>
              <a:rPr sz="4400">
                <a:latin typeface="Cambria"/>
                <a:cs typeface="Cambria"/>
              </a:rPr>
              <a:t>Th</a:t>
            </a:r>
            <a:r>
              <a:rPr lang="en-US" sz="4400">
                <a:latin typeface="Cambria"/>
                <a:cs typeface="Cambria"/>
              </a:rPr>
              <a:t>ấ</a:t>
            </a:r>
            <a:r>
              <a:rPr sz="4400">
                <a:latin typeface="Cambria"/>
                <a:cs typeface="Cambria"/>
              </a:rPr>
              <a:t>p</a:t>
            </a:r>
          </a:p>
          <a:p>
            <a:pPr marL="1059180" lvl="1" indent="-544830">
              <a:lnSpc>
                <a:spcPct val="100000"/>
              </a:lnSpc>
              <a:spcBef>
                <a:spcPts val="600"/>
              </a:spcBef>
              <a:buSzPct val="123529"/>
              <a:buChar char="-"/>
              <a:tabLst>
                <a:tab pos="1059180" algn="l"/>
                <a:tab pos="1059815" algn="l"/>
              </a:tabLst>
            </a:pPr>
            <a:r>
              <a:rPr sz="4400" dirty="0">
                <a:latin typeface="Cambria"/>
                <a:cs typeface="Cambria"/>
              </a:rPr>
              <a:t>Trung bı̀nh</a:t>
            </a:r>
            <a:endParaRPr sz="4400">
              <a:latin typeface="Cambria"/>
              <a:cs typeface="Cambria"/>
            </a:endParaRPr>
          </a:p>
          <a:p>
            <a:pPr marL="1059180" lvl="1" indent="-544830">
              <a:lnSpc>
                <a:spcPct val="100000"/>
              </a:lnSpc>
              <a:spcBef>
                <a:spcPts val="600"/>
              </a:spcBef>
              <a:buSzPct val="123529"/>
              <a:buChar char="-"/>
              <a:tabLst>
                <a:tab pos="1059180" algn="l"/>
                <a:tab pos="1059815" algn="l"/>
              </a:tabLst>
            </a:pPr>
            <a:r>
              <a:rPr sz="4400" dirty="0">
                <a:latin typeface="Cambria"/>
                <a:cs typeface="Cambria"/>
              </a:rPr>
              <a:t>Cao</a:t>
            </a:r>
            <a:endParaRPr sz="4400">
              <a:latin typeface="Cambria"/>
              <a:cs typeface="Cambria"/>
            </a:endParaRPr>
          </a:p>
          <a:p>
            <a:pPr marL="1059180" lvl="1" indent="-544830">
              <a:lnSpc>
                <a:spcPct val="100000"/>
              </a:lnSpc>
              <a:spcBef>
                <a:spcPts val="600"/>
              </a:spcBef>
              <a:buSzPct val="123529"/>
              <a:buChar char="-"/>
              <a:tabLst>
                <a:tab pos="1059180" algn="l"/>
                <a:tab pos="1059815" algn="l"/>
              </a:tabLst>
            </a:pPr>
            <a:r>
              <a:rPr sz="4400">
                <a:latin typeface="Cambria"/>
                <a:cs typeface="Cambria"/>
              </a:rPr>
              <a:t>R</a:t>
            </a:r>
            <a:r>
              <a:rPr lang="en-US" sz="4400">
                <a:latin typeface="Cambria"/>
                <a:cs typeface="Cambria"/>
              </a:rPr>
              <a:t>ấ</a:t>
            </a:r>
            <a:r>
              <a:rPr sz="4400">
                <a:latin typeface="Cambria"/>
                <a:cs typeface="Cambria"/>
              </a:rPr>
              <a:t>t </a:t>
            </a:r>
            <a:r>
              <a:rPr sz="4400" dirty="0">
                <a:latin typeface="Cambria"/>
                <a:cs typeface="Cambria"/>
              </a:rPr>
              <a:t>cao</a:t>
            </a:r>
            <a:endParaRPr sz="4400">
              <a:latin typeface="Cambria"/>
              <a:cs typeface="Cambria"/>
            </a:endParaRPr>
          </a:p>
        </p:txBody>
      </p:sp>
      <p:sp>
        <p:nvSpPr>
          <p:cNvPr id="4" name="object 4"/>
          <p:cNvSpPr txBox="1"/>
          <p:nvPr/>
        </p:nvSpPr>
        <p:spPr>
          <a:xfrm>
            <a:off x="5480050" y="7102475"/>
            <a:ext cx="12496800" cy="4099840"/>
          </a:xfrm>
          <a:prstGeom prst="rect">
            <a:avLst/>
          </a:prstGeom>
          <a:ln w="3175">
            <a:solidFill>
              <a:srgbClr val="000000"/>
            </a:solidFill>
          </a:ln>
        </p:spPr>
        <p:txBody>
          <a:bodyPr vert="horz" wrap="square" lIns="0" tIns="21590" rIns="0" bIns="0" rtlCol="0">
            <a:spAutoFit/>
          </a:bodyPr>
          <a:lstStyle/>
          <a:p>
            <a:pPr marL="220979">
              <a:lnSpc>
                <a:spcPct val="100000"/>
              </a:lnSpc>
              <a:spcBef>
                <a:spcPts val="600"/>
              </a:spcBef>
            </a:pPr>
            <a:r>
              <a:rPr lang="en-US" sz="4000">
                <a:solidFill>
                  <a:srgbClr val="0224B8"/>
                </a:solidFill>
                <a:latin typeface="Cambria" panose="02040503050406030204" pitchFamily="18" charset="0"/>
                <a:ea typeface="Cambria" panose="02040503050406030204" pitchFamily="18" charset="0"/>
                <a:cs typeface="Courier New"/>
              </a:rPr>
              <a:t>L["Rat thap"] = fz.trimf( L.universe,[18,18,20] )</a:t>
            </a:r>
          </a:p>
          <a:p>
            <a:pPr marL="220979">
              <a:lnSpc>
                <a:spcPct val="100000"/>
              </a:lnSpc>
              <a:spcBef>
                <a:spcPts val="600"/>
              </a:spcBef>
            </a:pPr>
            <a:r>
              <a:rPr lang="en-US" sz="4000">
                <a:solidFill>
                  <a:srgbClr val="0224B8"/>
                </a:solidFill>
                <a:latin typeface="Cambria" panose="02040503050406030204" pitchFamily="18" charset="0"/>
                <a:ea typeface="Cambria" panose="02040503050406030204" pitchFamily="18" charset="0"/>
                <a:cs typeface="Courier New"/>
              </a:rPr>
              <a:t>L["Thap"] = fz.trimf( L.universe,[19,20,22] )</a:t>
            </a:r>
          </a:p>
          <a:p>
            <a:pPr marL="220979">
              <a:lnSpc>
                <a:spcPct val="100000"/>
              </a:lnSpc>
              <a:spcBef>
                <a:spcPts val="600"/>
              </a:spcBef>
            </a:pPr>
            <a:r>
              <a:rPr lang="en-US" sz="4000">
                <a:solidFill>
                  <a:srgbClr val="0224B8"/>
                </a:solidFill>
                <a:latin typeface="Cambria" panose="02040503050406030204" pitchFamily="18" charset="0"/>
                <a:ea typeface="Cambria" panose="02040503050406030204" pitchFamily="18" charset="0"/>
                <a:cs typeface="Courier New"/>
              </a:rPr>
              <a:t>L["Trung binh"] = fz.trapmf( L.universe,[21,22,23,24] )</a:t>
            </a:r>
          </a:p>
          <a:p>
            <a:pPr marL="220979">
              <a:lnSpc>
                <a:spcPct val="100000"/>
              </a:lnSpc>
              <a:spcBef>
                <a:spcPts val="600"/>
              </a:spcBef>
            </a:pPr>
            <a:r>
              <a:rPr lang="en-US" sz="4000">
                <a:solidFill>
                  <a:srgbClr val="0224B8"/>
                </a:solidFill>
                <a:latin typeface="Cambria" panose="02040503050406030204" pitchFamily="18" charset="0"/>
                <a:ea typeface="Cambria" panose="02040503050406030204" pitchFamily="18" charset="0"/>
                <a:cs typeface="Courier New"/>
              </a:rPr>
              <a:t>L["Cao"] = fz.trapmf( L.universe,[23,24,25,26] )</a:t>
            </a:r>
          </a:p>
          <a:p>
            <a:pPr marL="220979">
              <a:lnSpc>
                <a:spcPct val="100000"/>
              </a:lnSpc>
              <a:spcBef>
                <a:spcPts val="600"/>
              </a:spcBef>
            </a:pPr>
            <a:r>
              <a:rPr lang="en-US" sz="4000">
                <a:solidFill>
                  <a:srgbClr val="0224B8"/>
                </a:solidFill>
                <a:latin typeface="Cambria" panose="02040503050406030204" pitchFamily="18" charset="0"/>
                <a:ea typeface="Cambria" panose="02040503050406030204" pitchFamily="18" charset="0"/>
                <a:cs typeface="Courier New"/>
              </a:rPr>
              <a:t>L["Rat cao"] = fz.trapmf( L.universe,[25,26,27,27] )</a:t>
            </a:r>
          </a:p>
          <a:p>
            <a:pPr marL="220979">
              <a:lnSpc>
                <a:spcPct val="100000"/>
              </a:lnSpc>
              <a:spcBef>
                <a:spcPts val="600"/>
              </a:spcBef>
            </a:pPr>
            <a:r>
              <a:rPr lang="en-US" sz="4000">
                <a:solidFill>
                  <a:srgbClr val="0224B8"/>
                </a:solidFill>
                <a:latin typeface="Cambria" panose="02040503050406030204" pitchFamily="18" charset="0"/>
                <a:ea typeface="Cambria" panose="02040503050406030204" pitchFamily="18" charset="0"/>
                <a:cs typeface="Courier New"/>
              </a:rPr>
              <a:t>L.view()</a:t>
            </a:r>
            <a:endParaRPr sz="4000">
              <a:latin typeface="Cambria" panose="02040503050406030204" pitchFamily="18" charset="0"/>
              <a:ea typeface="Cambria" panose="02040503050406030204" pitchFamily="18" charset="0"/>
              <a:cs typeface="Courier New"/>
            </a:endParaRPr>
          </a:p>
        </p:txBody>
      </p:sp>
      <p:sp>
        <p:nvSpPr>
          <p:cNvPr id="5" name="object 5"/>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6" name="object 6"/>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61</a:t>
            </a:fld>
            <a:endParaRPr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0" y="296444"/>
            <a:ext cx="9753600" cy="6481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62</a:t>
            </a:fld>
            <a:endParaRPr spc="15" dirty="0"/>
          </a:p>
        </p:txBody>
      </p:sp>
      <p:sp>
        <p:nvSpPr>
          <p:cNvPr id="2" name="object 2"/>
          <p:cNvSpPr txBox="1"/>
          <p:nvPr/>
        </p:nvSpPr>
        <p:spPr>
          <a:xfrm>
            <a:off x="1023916" y="1311275"/>
            <a:ext cx="18035905" cy="7155805"/>
          </a:xfrm>
          <a:prstGeom prst="rect">
            <a:avLst/>
          </a:prstGeom>
        </p:spPr>
        <p:txBody>
          <a:bodyPr vert="horz" wrap="square" lIns="0" tIns="45720" rIns="0" bIns="0" rtlCol="0">
            <a:spAutoFit/>
          </a:bodyPr>
          <a:lstStyle/>
          <a:p>
            <a:pPr marL="514984" marR="5080" indent="-502920">
              <a:lnSpc>
                <a:spcPct val="150000"/>
              </a:lnSpc>
              <a:buSzPct val="123529"/>
              <a:buFont typeface="Cambria"/>
              <a:buChar char="•"/>
              <a:tabLst>
                <a:tab pos="515620" algn="l"/>
              </a:tabLst>
            </a:pPr>
            <a:r>
              <a:rPr sz="4400" b="1" dirty="0">
                <a:latin typeface="Cambria"/>
                <a:cs typeface="Cambria"/>
              </a:rPr>
              <a:t>Giai đoạn 3</a:t>
            </a:r>
            <a:r>
              <a:rPr sz="4400">
                <a:latin typeface="Cambria"/>
                <a:cs typeface="Cambria"/>
              </a:rPr>
              <a:t>: Lu</a:t>
            </a:r>
            <a:r>
              <a:rPr lang="en-US" sz="4400">
                <a:latin typeface="Cambria"/>
                <a:cs typeface="Cambria"/>
              </a:rPr>
              <a:t>ậ</a:t>
            </a:r>
            <a:r>
              <a:rPr sz="4400">
                <a:latin typeface="Cambria"/>
                <a:cs typeface="Cambria"/>
              </a:rPr>
              <a:t>t </a:t>
            </a:r>
            <a:r>
              <a:rPr sz="4400" dirty="0">
                <a:latin typeface="Cambria"/>
                <a:cs typeface="Cambria"/>
              </a:rPr>
              <a:t>mờ dạng if then được rút ra theo </a:t>
            </a:r>
            <a:r>
              <a:rPr sz="4400">
                <a:latin typeface="Cambria"/>
                <a:cs typeface="Cambria"/>
              </a:rPr>
              <a:t>quy t</a:t>
            </a:r>
            <a:r>
              <a:rPr lang="en-US" sz="4400">
                <a:latin typeface="Cambria"/>
                <a:cs typeface="Cambria"/>
              </a:rPr>
              <a:t>ắ</a:t>
            </a:r>
            <a:r>
              <a:rPr sz="4400">
                <a:latin typeface="Cambria"/>
                <a:cs typeface="Cambria"/>
              </a:rPr>
              <a:t>c </a:t>
            </a:r>
            <a:r>
              <a:rPr sz="4400" dirty="0">
                <a:latin typeface="Cambria"/>
                <a:cs typeface="Cambria"/>
              </a:rPr>
              <a:t>của "</a:t>
            </a:r>
            <a:r>
              <a:rPr sz="4400" b="1" dirty="0">
                <a:solidFill>
                  <a:srgbClr val="FF0000"/>
                </a:solidFill>
                <a:latin typeface="Cambria"/>
                <a:cs typeface="Cambria"/>
              </a:rPr>
              <a:t>chuyên </a:t>
            </a:r>
            <a:r>
              <a:rPr sz="4400" b="1">
                <a:solidFill>
                  <a:srgbClr val="FF0000"/>
                </a:solidFill>
                <a:latin typeface="Cambria"/>
                <a:cs typeface="Cambria"/>
              </a:rPr>
              <a:t>gia</a:t>
            </a:r>
            <a:r>
              <a:rPr sz="4400">
                <a:latin typeface="Cambria"/>
                <a:cs typeface="Cambria"/>
              </a:rPr>
              <a:t>"</a:t>
            </a:r>
            <a:r>
              <a:rPr lang="en-US" sz="4400">
                <a:latin typeface="Cambria"/>
                <a:cs typeface="Cambria"/>
              </a:rPr>
              <a:t> </a:t>
            </a:r>
            <a:r>
              <a:rPr sz="4400">
                <a:latin typeface="Cambria"/>
                <a:cs typeface="Cambria"/>
              </a:rPr>
              <a:t>như </a:t>
            </a:r>
            <a:r>
              <a:rPr sz="4400" dirty="0">
                <a:latin typeface="Cambria"/>
                <a:cs typeface="Cambria"/>
              </a:rPr>
              <a:t>sau:</a:t>
            </a:r>
            <a:endParaRPr sz="4400">
              <a:latin typeface="Cambria"/>
              <a:cs typeface="Cambria"/>
            </a:endParaRPr>
          </a:p>
          <a:p>
            <a:pPr marL="1059180" lvl="1" indent="-544830">
              <a:lnSpc>
                <a:spcPct val="150000"/>
              </a:lnSpc>
              <a:buSzPct val="123529"/>
              <a:buFont typeface="Microsoft Sans Serif"/>
              <a:buChar char="‣"/>
              <a:tabLst>
                <a:tab pos="1058863" algn="l"/>
              </a:tabLst>
            </a:pPr>
            <a:r>
              <a:rPr lang="vi-VN" sz="4400">
                <a:latin typeface="Cambria"/>
                <a:cs typeface="Cambria"/>
              </a:rPr>
              <a:t>Nếu nhiệt độ càng nóng thı̀ mức điều chı̉nh phải thấp.</a:t>
            </a:r>
          </a:p>
          <a:p>
            <a:pPr marL="1059180" lvl="1" indent="-544830">
              <a:lnSpc>
                <a:spcPct val="150000"/>
              </a:lnSpc>
              <a:buSzPct val="123529"/>
              <a:buFont typeface="Microsoft Sans Serif"/>
              <a:buChar char="‣"/>
              <a:tabLst>
                <a:tab pos="1058863" algn="l"/>
              </a:tabLst>
            </a:pPr>
            <a:r>
              <a:rPr lang="vi-VN" sz="4400">
                <a:latin typeface="Cambria"/>
                <a:cs typeface="Cambria"/>
              </a:rPr>
              <a:t>Nhiệt độ (cả bên ngoài lahn bên trong) tỷ lệthuận với số người có trong phòng</a:t>
            </a:r>
          </a:p>
          <a:p>
            <a:pPr marL="1059180" lvl="1" indent="-544830">
              <a:lnSpc>
                <a:spcPct val="150000"/>
              </a:lnSpc>
              <a:buSzPct val="123529"/>
              <a:buFont typeface="Microsoft Sans Serif"/>
              <a:buChar char="‣"/>
              <a:tabLst>
                <a:tab pos="1058863" algn="l"/>
              </a:tabLst>
            </a:pPr>
            <a:r>
              <a:rPr lang="vi-VN" sz="4400">
                <a:latin typeface="Cambria"/>
                <a:cs typeface="Cambria"/>
              </a:rPr>
              <a:t>Bằng ngôn ngữ Python (không phải ngôn ngữ tự nhiên như bı̀nh thường) các luật này được viết dưới dạng như sau:</a:t>
            </a:r>
            <a:endParaRPr sz="4400">
              <a:latin typeface="Cambria"/>
              <a:cs typeface="Cambria"/>
            </a:endParaRPr>
          </a:p>
        </p:txBody>
      </p:sp>
      <p:sp>
        <p:nvSpPr>
          <p:cNvPr id="5" name="Rectangle 4"/>
          <p:cNvSpPr/>
          <p:nvPr/>
        </p:nvSpPr>
        <p:spPr>
          <a:xfrm>
            <a:off x="3803173" y="8500238"/>
            <a:ext cx="12477390" cy="769441"/>
          </a:xfrm>
          <a:prstGeom prst="rect">
            <a:avLst/>
          </a:prstGeom>
        </p:spPr>
        <p:txBody>
          <a:bodyPr wrap="none">
            <a:spAutoFit/>
          </a:bodyPr>
          <a:lstStyle/>
          <a:p>
            <a:pPr>
              <a:lnSpc>
                <a:spcPct val="100000"/>
              </a:lnSpc>
              <a:spcBef>
                <a:spcPts val="1245"/>
              </a:spcBef>
            </a:pPr>
            <a:r>
              <a:rPr lang="pt-BR" sz="4400">
                <a:solidFill>
                  <a:srgbClr val="2402EE"/>
                </a:solidFill>
                <a:latin typeface="Cambria"/>
                <a:cs typeface="Cambria"/>
              </a:rPr>
              <a:t>R = ctrl.Rule( N["..."] &amp; Tin["..."] &amp; Tout["..."], L["..."]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63</a:t>
            </a:fld>
            <a:endParaRPr spc="15" dirty="0"/>
          </a:p>
        </p:txBody>
      </p:sp>
      <p:sp>
        <p:nvSpPr>
          <p:cNvPr id="5" name="TextBox 4"/>
          <p:cNvSpPr txBox="1"/>
          <p:nvPr/>
        </p:nvSpPr>
        <p:spPr>
          <a:xfrm>
            <a:off x="1060450" y="320675"/>
            <a:ext cx="18538986" cy="10164321"/>
          </a:xfrm>
          <a:prstGeom prst="rect">
            <a:avLst/>
          </a:prstGeom>
          <a:noFill/>
        </p:spPr>
        <p:txBody>
          <a:bodyPr wrap="none" rtlCol="0">
            <a:spAutoFit/>
          </a:bodyPr>
          <a:lstStyle/>
          <a:p>
            <a:pPr>
              <a:spcBef>
                <a:spcPts val="300"/>
              </a:spcBef>
            </a:pPr>
            <a:r>
              <a:rPr lang="en-US" sz="3400">
                <a:solidFill>
                  <a:srgbClr val="2402EE"/>
                </a:solidFill>
                <a:latin typeface="Cambria" panose="02040503050406030204" pitchFamily="18" charset="0"/>
                <a:ea typeface="Cambria" panose="02040503050406030204" pitchFamily="18" charset="0"/>
              </a:rPr>
              <a:t>R1_2 = ctrl.Rule(N["It nguoi"] &amp; Tin["Lanh"] &amp; (Tout["Lanh"] | Tout["Vua"]), L["Rat cao"] )</a:t>
            </a:r>
          </a:p>
          <a:p>
            <a:pPr>
              <a:spcBef>
                <a:spcPts val="300"/>
              </a:spcBef>
            </a:pPr>
            <a:r>
              <a:rPr lang="en-US" sz="3400">
                <a:solidFill>
                  <a:srgbClr val="2402EE"/>
                </a:solidFill>
                <a:latin typeface="Cambria" panose="02040503050406030204" pitchFamily="18" charset="0"/>
                <a:ea typeface="Cambria" panose="02040503050406030204" pitchFamily="18" charset="0"/>
              </a:rPr>
              <a:t>R3_4 = ctrl.Rule(N["It nguoi"] &amp; Tin["Lanh"] &amp; (Tout["Nong"] | Tout["Rat nong"]), L["Cao"] )</a:t>
            </a:r>
          </a:p>
          <a:p>
            <a:pPr>
              <a:spcBef>
                <a:spcPts val="300"/>
              </a:spcBef>
            </a:pPr>
            <a:r>
              <a:rPr lang="en-US" sz="3400">
                <a:solidFill>
                  <a:srgbClr val="2402EE"/>
                </a:solidFill>
                <a:latin typeface="Cambria" panose="02040503050406030204" pitchFamily="18" charset="0"/>
                <a:ea typeface="Cambria" panose="02040503050406030204" pitchFamily="18" charset="0"/>
              </a:rPr>
              <a:t>R5 = ctrl.Rule(N["It nguoi"] &amp; Tin["Vua"] &amp; Tout["Lanh"], L["Rat cao"] )</a:t>
            </a:r>
          </a:p>
          <a:p>
            <a:pPr>
              <a:spcBef>
                <a:spcPts val="300"/>
              </a:spcBef>
            </a:pPr>
            <a:r>
              <a:rPr lang="en-US" sz="3400">
                <a:solidFill>
                  <a:srgbClr val="2402EE"/>
                </a:solidFill>
                <a:latin typeface="Cambria" panose="02040503050406030204" pitchFamily="18" charset="0"/>
                <a:ea typeface="Cambria" panose="02040503050406030204" pitchFamily="18" charset="0"/>
              </a:rPr>
              <a:t>R6_7 = ctrl.Rule(N["It nguoi"] &amp; Tin["Vua"] &amp; (Tout["Vua"] | Tout["Nong"]), L["Cao"] )</a:t>
            </a:r>
          </a:p>
          <a:p>
            <a:pPr>
              <a:spcBef>
                <a:spcPts val="300"/>
              </a:spcBef>
            </a:pPr>
            <a:r>
              <a:rPr lang="en-US" sz="3400">
                <a:solidFill>
                  <a:srgbClr val="2402EE"/>
                </a:solidFill>
                <a:latin typeface="Cambria" panose="02040503050406030204" pitchFamily="18" charset="0"/>
                <a:ea typeface="Cambria" panose="02040503050406030204" pitchFamily="18" charset="0"/>
              </a:rPr>
              <a:t>R8 = ctrl.Rule(N["It nguoi"] &amp; Tin["Vua"] &amp; Tout["Rat nong"], L["Trung binh"] )</a:t>
            </a:r>
          </a:p>
          <a:p>
            <a:pPr>
              <a:spcBef>
                <a:spcPts val="300"/>
              </a:spcBef>
            </a:pPr>
            <a:r>
              <a:rPr lang="en-US" sz="3400">
                <a:solidFill>
                  <a:srgbClr val="2402EE"/>
                </a:solidFill>
                <a:latin typeface="Cambria" panose="02040503050406030204" pitchFamily="18" charset="0"/>
                <a:ea typeface="Cambria" panose="02040503050406030204" pitchFamily="18" charset="0"/>
              </a:rPr>
              <a:t>R9 = ctrl.Rule(N["It nguoi"] &amp; Tin["Nong"] &amp; Tout["Lanh"], L["Cao"] )</a:t>
            </a:r>
          </a:p>
          <a:p>
            <a:pPr>
              <a:spcBef>
                <a:spcPts val="300"/>
              </a:spcBef>
            </a:pPr>
            <a:r>
              <a:rPr lang="en-US" sz="3400">
                <a:solidFill>
                  <a:srgbClr val="2402EE"/>
                </a:solidFill>
                <a:latin typeface="Cambria" panose="02040503050406030204" pitchFamily="18" charset="0"/>
                <a:ea typeface="Cambria" panose="02040503050406030204" pitchFamily="18" charset="0"/>
              </a:rPr>
              <a:t>R10_11 = ctrl.Rule(N["It nguoi"] &amp; Tin["Nong"] &amp; (Tout["Vua"] | Tout["Nong"]), L["Trung binh"] )</a:t>
            </a:r>
          </a:p>
          <a:p>
            <a:pPr>
              <a:spcBef>
                <a:spcPts val="300"/>
              </a:spcBef>
            </a:pPr>
            <a:r>
              <a:rPr lang="en-US" sz="3400">
                <a:solidFill>
                  <a:srgbClr val="2402EE"/>
                </a:solidFill>
                <a:latin typeface="Cambria" panose="02040503050406030204" pitchFamily="18" charset="0"/>
                <a:ea typeface="Cambria" panose="02040503050406030204" pitchFamily="18" charset="0"/>
              </a:rPr>
              <a:t>R12 = ctrl.Rule(N["It nguoi"] &amp; Tin["Nong"] &amp; Tout["Rat nong"], L["Thap"] )</a:t>
            </a:r>
          </a:p>
          <a:p>
            <a:pPr>
              <a:spcBef>
                <a:spcPts val="300"/>
              </a:spcBef>
            </a:pPr>
            <a:endParaRPr lang="en-US" sz="3400">
              <a:solidFill>
                <a:srgbClr val="2402EE"/>
              </a:solidFill>
              <a:latin typeface="Cambria" panose="02040503050406030204" pitchFamily="18" charset="0"/>
              <a:ea typeface="Cambria" panose="02040503050406030204" pitchFamily="18" charset="0"/>
            </a:endParaRPr>
          </a:p>
          <a:p>
            <a:pPr>
              <a:spcBef>
                <a:spcPts val="300"/>
              </a:spcBef>
            </a:pPr>
            <a:r>
              <a:rPr lang="en-US" sz="3400">
                <a:solidFill>
                  <a:srgbClr val="2402EE"/>
                </a:solidFill>
                <a:latin typeface="Cambria" panose="02040503050406030204" pitchFamily="18" charset="0"/>
                <a:ea typeface="Cambria" panose="02040503050406030204" pitchFamily="18" charset="0"/>
              </a:rPr>
              <a:t>R13_14 = ctrl.Rule(N["Trung binh"] &amp; Tin["Lanh"] &amp; (Tout["Lanh"] | Tout["Vua"]), L["Rat cao"] )</a:t>
            </a:r>
          </a:p>
          <a:p>
            <a:pPr>
              <a:spcBef>
                <a:spcPts val="300"/>
              </a:spcBef>
            </a:pPr>
            <a:r>
              <a:rPr lang="en-US" sz="3400">
                <a:solidFill>
                  <a:srgbClr val="2402EE"/>
                </a:solidFill>
                <a:latin typeface="Cambria" panose="02040503050406030204" pitchFamily="18" charset="0"/>
                <a:ea typeface="Cambria" panose="02040503050406030204" pitchFamily="18" charset="0"/>
              </a:rPr>
              <a:t>R15 = ctrl.Rule(N["Trung binh"] &amp; Tin["Lanh"] &amp; Tout["Nong"], L["Cao"] )</a:t>
            </a:r>
          </a:p>
          <a:p>
            <a:pPr>
              <a:spcBef>
                <a:spcPts val="300"/>
              </a:spcBef>
            </a:pPr>
            <a:r>
              <a:rPr lang="en-US" sz="3400">
                <a:solidFill>
                  <a:srgbClr val="2402EE"/>
                </a:solidFill>
                <a:latin typeface="Cambria" panose="02040503050406030204" pitchFamily="18" charset="0"/>
                <a:ea typeface="Cambria" panose="02040503050406030204" pitchFamily="18" charset="0"/>
              </a:rPr>
              <a:t>R16 = ctrl.Rule(N["Trung binh"] &amp; Tin["Lanh"] &amp; Tout["Rat nong"], L["Trung binh"] )</a:t>
            </a:r>
          </a:p>
          <a:p>
            <a:pPr>
              <a:spcBef>
                <a:spcPts val="300"/>
              </a:spcBef>
            </a:pPr>
            <a:r>
              <a:rPr lang="en-US" sz="3400">
                <a:solidFill>
                  <a:srgbClr val="2402EE"/>
                </a:solidFill>
                <a:latin typeface="Cambria" panose="02040503050406030204" pitchFamily="18" charset="0"/>
                <a:ea typeface="Cambria" panose="02040503050406030204" pitchFamily="18" charset="0"/>
              </a:rPr>
              <a:t>R17 = ctrl.Rule(N["Trung binh"] &amp; Tin["Vua"] &amp; Tout["Lanh"], L["Cao"] )</a:t>
            </a:r>
          </a:p>
          <a:p>
            <a:pPr>
              <a:spcBef>
                <a:spcPts val="300"/>
              </a:spcBef>
            </a:pPr>
            <a:r>
              <a:rPr lang="en-US" sz="3400">
                <a:solidFill>
                  <a:srgbClr val="2402EE"/>
                </a:solidFill>
                <a:latin typeface="Cambria" panose="02040503050406030204" pitchFamily="18" charset="0"/>
                <a:ea typeface="Cambria" panose="02040503050406030204" pitchFamily="18" charset="0"/>
              </a:rPr>
              <a:t>R18 = ctrl.Rule(N["Trung binh"] &amp; Tin["Vua"] &amp; Tout["Vua"], L["Trung binh"] )</a:t>
            </a:r>
          </a:p>
          <a:p>
            <a:pPr>
              <a:spcBef>
                <a:spcPts val="300"/>
              </a:spcBef>
            </a:pPr>
            <a:r>
              <a:rPr lang="en-US" sz="3400">
                <a:solidFill>
                  <a:srgbClr val="2402EE"/>
                </a:solidFill>
                <a:latin typeface="Cambria" panose="02040503050406030204" pitchFamily="18" charset="0"/>
                <a:ea typeface="Cambria" panose="02040503050406030204" pitchFamily="18" charset="0"/>
              </a:rPr>
              <a:t>R19_20 = ctrl.Rule(N["Trung binh"] &amp; Tin["Vua"] &amp; (Tout["Nong"] | Tout["Rat nong"]), L["Thap"] )</a:t>
            </a:r>
          </a:p>
          <a:p>
            <a:pPr>
              <a:spcBef>
                <a:spcPts val="300"/>
              </a:spcBef>
            </a:pPr>
            <a:r>
              <a:rPr lang="en-US" sz="3400">
                <a:solidFill>
                  <a:srgbClr val="2402EE"/>
                </a:solidFill>
                <a:latin typeface="Cambria" panose="02040503050406030204" pitchFamily="18" charset="0"/>
                <a:ea typeface="Cambria" panose="02040503050406030204" pitchFamily="18" charset="0"/>
              </a:rPr>
              <a:t>R21 = ctrl.Rule(N["Trung binh"] &amp; Tin["Nong"] &amp; Tout["Lanh"], L["Cao"] )</a:t>
            </a:r>
          </a:p>
          <a:p>
            <a:pPr>
              <a:spcBef>
                <a:spcPts val="300"/>
              </a:spcBef>
            </a:pPr>
            <a:r>
              <a:rPr lang="en-US" sz="3400">
                <a:solidFill>
                  <a:srgbClr val="2402EE"/>
                </a:solidFill>
                <a:latin typeface="Cambria" panose="02040503050406030204" pitchFamily="18" charset="0"/>
                <a:ea typeface="Cambria" panose="02040503050406030204" pitchFamily="18" charset="0"/>
              </a:rPr>
              <a:t>R22 = ctrl.Rule(N["Trung binh"] &amp; Tin["Nong"] &amp; Tout["Vua"], L["Trung binh"] )</a:t>
            </a:r>
          </a:p>
          <a:p>
            <a:pPr>
              <a:spcBef>
                <a:spcPts val="300"/>
              </a:spcBef>
            </a:pPr>
            <a:r>
              <a:rPr lang="en-US" sz="3400">
                <a:solidFill>
                  <a:srgbClr val="2402EE"/>
                </a:solidFill>
                <a:latin typeface="Cambria" panose="02040503050406030204" pitchFamily="18" charset="0"/>
                <a:ea typeface="Cambria" panose="02040503050406030204" pitchFamily="18" charset="0"/>
              </a:rPr>
              <a:t>R23_24 = ctrl.Rule(N["Trung binh"] &amp; Tin["Nong"] &amp; (Tout["Nong"] | Tout["Rat nong"]), L["Thap"]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TextBox 4"/>
          <p:cNvSpPr txBox="1"/>
          <p:nvPr/>
        </p:nvSpPr>
        <p:spPr>
          <a:xfrm>
            <a:off x="496637" y="930275"/>
            <a:ext cx="19004213" cy="9040937"/>
          </a:xfrm>
          <a:prstGeom prst="rect">
            <a:avLst/>
          </a:prstGeom>
          <a:noFill/>
        </p:spPr>
        <p:txBody>
          <a:bodyPr wrap="square" rtlCol="0">
            <a:spAutoFit/>
          </a:bodyPr>
          <a:lstStyle/>
          <a:p>
            <a:pPr>
              <a:spcBef>
                <a:spcPts val="300"/>
              </a:spcBef>
            </a:pPr>
            <a:r>
              <a:rPr lang="en-US" sz="3400">
                <a:solidFill>
                  <a:srgbClr val="2402EE"/>
                </a:solidFill>
                <a:latin typeface="Cambria" panose="02040503050406030204" pitchFamily="18" charset="0"/>
                <a:ea typeface="Cambria" panose="02040503050406030204" pitchFamily="18" charset="0"/>
              </a:rPr>
              <a:t>R25 = ctrl.Rule(N["Nhieu nguoi"] &amp; Tin["Lanh"] &amp; Tout["Lanh"], L["Cao"] )</a:t>
            </a:r>
          </a:p>
          <a:p>
            <a:pPr>
              <a:spcBef>
                <a:spcPts val="300"/>
              </a:spcBef>
            </a:pPr>
            <a:r>
              <a:rPr lang="en-US" sz="3400">
                <a:solidFill>
                  <a:srgbClr val="2402EE"/>
                </a:solidFill>
                <a:latin typeface="Cambria" panose="02040503050406030204" pitchFamily="18" charset="0"/>
                <a:ea typeface="Cambria" panose="02040503050406030204" pitchFamily="18" charset="0"/>
              </a:rPr>
              <a:t>R26_27 = ctrl.Rule(N["Nhieu nguoi"] &amp; Tin["Lanh"] &amp; (Tout["Vua"] | Tout["Nong"] ), L["Trung binh"])</a:t>
            </a:r>
          </a:p>
          <a:p>
            <a:pPr>
              <a:spcBef>
                <a:spcPts val="300"/>
              </a:spcBef>
            </a:pPr>
            <a:r>
              <a:rPr lang="en-US" sz="3400">
                <a:solidFill>
                  <a:srgbClr val="2402EE"/>
                </a:solidFill>
                <a:latin typeface="Cambria" panose="02040503050406030204" pitchFamily="18" charset="0"/>
                <a:ea typeface="Cambria" panose="02040503050406030204" pitchFamily="18" charset="0"/>
              </a:rPr>
              <a:t>R28 = ctrl.Rule(N["Nhieu nguoi"] &amp; Tin["Lanh"] &amp; Tout["Rat nong"], L["Thap"] )</a:t>
            </a:r>
          </a:p>
          <a:p>
            <a:pPr>
              <a:spcBef>
                <a:spcPts val="300"/>
              </a:spcBef>
            </a:pPr>
            <a:r>
              <a:rPr lang="en-US" sz="3400">
                <a:solidFill>
                  <a:srgbClr val="2402EE"/>
                </a:solidFill>
                <a:latin typeface="Cambria" panose="02040503050406030204" pitchFamily="18" charset="0"/>
                <a:ea typeface="Cambria" panose="02040503050406030204" pitchFamily="18" charset="0"/>
              </a:rPr>
              <a:t>R29_30 = ctrl.Rule(N["Nhieu nguoi"] &amp; Tin["Vua"] &amp; (Tout["Lanh"] | Tout["Vua"] ), L["Trung binh"] )</a:t>
            </a:r>
          </a:p>
          <a:p>
            <a:pPr>
              <a:spcBef>
                <a:spcPts val="300"/>
              </a:spcBef>
            </a:pPr>
            <a:r>
              <a:rPr lang="en-US" sz="3400">
                <a:solidFill>
                  <a:srgbClr val="2402EE"/>
                </a:solidFill>
                <a:latin typeface="Cambria" panose="02040503050406030204" pitchFamily="18" charset="0"/>
                <a:ea typeface="Cambria" panose="02040503050406030204" pitchFamily="18" charset="0"/>
              </a:rPr>
              <a:t>R31_32 = ctrl.Rule(N["Nhieu nguoi"] &amp; Tin["Vua"] &amp; (Tout["Nong"] | Tout["Rat nong"]), L["Thap"] )</a:t>
            </a:r>
          </a:p>
          <a:p>
            <a:pPr>
              <a:spcBef>
                <a:spcPts val="300"/>
              </a:spcBef>
            </a:pPr>
            <a:r>
              <a:rPr lang="en-US" sz="3400">
                <a:solidFill>
                  <a:srgbClr val="2402EE"/>
                </a:solidFill>
                <a:latin typeface="Cambria" panose="02040503050406030204" pitchFamily="18" charset="0"/>
                <a:ea typeface="Cambria" panose="02040503050406030204" pitchFamily="18" charset="0"/>
              </a:rPr>
              <a:t>R33 = ctrl.Rule(N["Nhieu nguoi"] &amp; Tin["Nong"] &amp; Tout["Lanh"], L["Trung binh"] )</a:t>
            </a:r>
          </a:p>
          <a:p>
            <a:pPr>
              <a:spcBef>
                <a:spcPts val="300"/>
              </a:spcBef>
            </a:pPr>
            <a:r>
              <a:rPr lang="en-US" sz="3400">
                <a:solidFill>
                  <a:srgbClr val="2402EE"/>
                </a:solidFill>
                <a:latin typeface="Cambria" panose="02040503050406030204" pitchFamily="18" charset="0"/>
                <a:ea typeface="Cambria" panose="02040503050406030204" pitchFamily="18" charset="0"/>
              </a:rPr>
              <a:t>R34_35 = ctrl.Rule(N["Nhieu nguoi"] &amp; Tin["Nong"] &amp; (Tout["Vua"] | Tout["Nong"]), L["Thap"] )</a:t>
            </a:r>
          </a:p>
          <a:p>
            <a:pPr>
              <a:spcBef>
                <a:spcPts val="300"/>
              </a:spcBef>
            </a:pPr>
            <a:r>
              <a:rPr lang="en-US" sz="3400">
                <a:solidFill>
                  <a:srgbClr val="2402EE"/>
                </a:solidFill>
                <a:latin typeface="Cambria" panose="02040503050406030204" pitchFamily="18" charset="0"/>
                <a:ea typeface="Cambria" panose="02040503050406030204" pitchFamily="18" charset="0"/>
              </a:rPr>
              <a:t>R36 = ctrl.Rule(N["Nhieu nguoi"] &amp; Tin["Nong"] &amp; Tout["Rat nong"], L["Rat thap"] )</a:t>
            </a:r>
          </a:p>
          <a:p>
            <a:pPr>
              <a:spcBef>
                <a:spcPts val="300"/>
              </a:spcBef>
            </a:pPr>
            <a:endParaRPr lang="en-US" sz="3400">
              <a:solidFill>
                <a:srgbClr val="2402EE"/>
              </a:solidFill>
              <a:latin typeface="Cambria" panose="02040503050406030204" pitchFamily="18" charset="0"/>
              <a:ea typeface="Cambria" panose="02040503050406030204" pitchFamily="18" charset="0"/>
            </a:endParaRPr>
          </a:p>
          <a:p>
            <a:pPr>
              <a:spcBef>
                <a:spcPts val="300"/>
              </a:spcBef>
            </a:pPr>
            <a:r>
              <a:rPr lang="en-US" sz="3400">
                <a:solidFill>
                  <a:srgbClr val="2402EE"/>
                </a:solidFill>
                <a:latin typeface="Cambria" panose="02040503050406030204" pitchFamily="18" charset="0"/>
                <a:ea typeface="Cambria" panose="02040503050406030204" pitchFamily="18" charset="0"/>
              </a:rPr>
              <a:t>R37_38 = ctrl.Rule(N["Rat nhieu"] &amp; Tin["Lanh"] &amp; (Tout["Lanh"] | Tout["Vua"]), L["Trung binh"])</a:t>
            </a:r>
          </a:p>
          <a:p>
            <a:pPr>
              <a:spcBef>
                <a:spcPts val="300"/>
              </a:spcBef>
            </a:pPr>
            <a:r>
              <a:rPr lang="en-US" sz="3400">
                <a:solidFill>
                  <a:srgbClr val="2402EE"/>
                </a:solidFill>
                <a:latin typeface="Cambria" panose="02040503050406030204" pitchFamily="18" charset="0"/>
                <a:ea typeface="Cambria" panose="02040503050406030204" pitchFamily="18" charset="0"/>
              </a:rPr>
              <a:t>R39_40 = ctrl.Rule(N["Rat nhieu"] &amp; Tin["Lanh"] &amp; (Tout["Nong"] | Tout["Rat nong"]), L["Thap"] )</a:t>
            </a:r>
          </a:p>
          <a:p>
            <a:pPr>
              <a:spcBef>
                <a:spcPts val="300"/>
              </a:spcBef>
            </a:pPr>
            <a:r>
              <a:rPr lang="en-US" sz="3400">
                <a:solidFill>
                  <a:srgbClr val="2402EE"/>
                </a:solidFill>
                <a:latin typeface="Cambria" panose="02040503050406030204" pitchFamily="18" charset="0"/>
                <a:ea typeface="Cambria" panose="02040503050406030204" pitchFamily="18" charset="0"/>
              </a:rPr>
              <a:t>R41 = ctrl.Rule(N["Rat nhieu"] &amp; Tin["Vua"] &amp; Tout["Lanh"], L["Trung binh"] )</a:t>
            </a:r>
          </a:p>
          <a:p>
            <a:pPr>
              <a:spcBef>
                <a:spcPts val="300"/>
              </a:spcBef>
            </a:pPr>
            <a:r>
              <a:rPr lang="en-US" sz="3400">
                <a:solidFill>
                  <a:srgbClr val="2402EE"/>
                </a:solidFill>
                <a:latin typeface="Cambria" panose="02040503050406030204" pitchFamily="18" charset="0"/>
                <a:ea typeface="Cambria" panose="02040503050406030204" pitchFamily="18" charset="0"/>
              </a:rPr>
              <a:t>R42_43 = ctrl.Rule(N["Rat nhieu"] &amp; Tin["Vua"] &amp; (Tout["Vua"] | Tout["Nong"]), L["Thap"] )</a:t>
            </a:r>
          </a:p>
          <a:p>
            <a:pPr>
              <a:spcBef>
                <a:spcPts val="300"/>
              </a:spcBef>
            </a:pPr>
            <a:r>
              <a:rPr lang="en-US" sz="3400">
                <a:solidFill>
                  <a:srgbClr val="2402EE"/>
                </a:solidFill>
                <a:latin typeface="Cambria" panose="02040503050406030204" pitchFamily="18" charset="0"/>
                <a:ea typeface="Cambria" panose="02040503050406030204" pitchFamily="18" charset="0"/>
              </a:rPr>
              <a:t>R44 = ctrl.Rule(N["Rat nhieu"] &amp; Tin["Vua"] &amp; Tout["Rat nong"], L["Rat thap"] )</a:t>
            </a:r>
          </a:p>
          <a:p>
            <a:pPr>
              <a:spcBef>
                <a:spcPts val="300"/>
              </a:spcBef>
            </a:pPr>
            <a:r>
              <a:rPr lang="en-US" sz="3400">
                <a:solidFill>
                  <a:srgbClr val="2402EE"/>
                </a:solidFill>
                <a:latin typeface="Cambria" panose="02040503050406030204" pitchFamily="18" charset="0"/>
                <a:ea typeface="Cambria" panose="02040503050406030204" pitchFamily="18" charset="0"/>
              </a:rPr>
              <a:t>R45_46 = ctrl.Rule(N["Rat nhieu"] &amp; Tin["Nong"] &amp; (Tout["Lanh"] | Tout["Vua"]), L["Thap"] )</a:t>
            </a:r>
          </a:p>
          <a:p>
            <a:pPr>
              <a:spcBef>
                <a:spcPts val="300"/>
              </a:spcBef>
            </a:pPr>
            <a:r>
              <a:rPr lang="en-US" sz="3400">
                <a:solidFill>
                  <a:srgbClr val="2402EE"/>
                </a:solidFill>
                <a:latin typeface="Cambria" panose="02040503050406030204" pitchFamily="18" charset="0"/>
                <a:ea typeface="Cambria" panose="02040503050406030204" pitchFamily="18" charset="0"/>
              </a:rPr>
              <a:t>R47_48 = ctrl.Rule(N["Rat nhieu"] &amp; Tin["Nong"] &amp; (Tout["Nong"] | Tout["Rat nong"]), L["Rat thap"])</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5" name="object 5"/>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65</a:t>
            </a:fld>
            <a:endParaRPr dirty="0"/>
          </a:p>
        </p:txBody>
      </p:sp>
      <p:sp>
        <p:nvSpPr>
          <p:cNvPr id="2" name="object 2"/>
          <p:cNvSpPr txBox="1"/>
          <p:nvPr/>
        </p:nvSpPr>
        <p:spPr>
          <a:xfrm>
            <a:off x="677519" y="1158875"/>
            <a:ext cx="15640050" cy="998350"/>
          </a:xfrm>
          <a:prstGeom prst="rect">
            <a:avLst/>
          </a:prstGeom>
        </p:spPr>
        <p:txBody>
          <a:bodyPr vert="horz" wrap="square" lIns="0" tIns="17145" rIns="0" bIns="0" rtlCol="0">
            <a:spAutoFit/>
          </a:bodyPr>
          <a:lstStyle/>
          <a:p>
            <a:pPr marL="514984" indent="-502920">
              <a:lnSpc>
                <a:spcPct val="150000"/>
              </a:lnSpc>
              <a:buSzPct val="123529"/>
              <a:buFont typeface="Cambria"/>
              <a:buChar char="•"/>
              <a:tabLst>
                <a:tab pos="515620" algn="l"/>
              </a:tabLst>
            </a:pPr>
            <a:r>
              <a:rPr sz="4250" b="1" dirty="0">
                <a:latin typeface="Cambria"/>
                <a:cs typeface="Cambria"/>
              </a:rPr>
              <a:t>Giai đoạn 4</a:t>
            </a:r>
            <a:r>
              <a:rPr sz="4250" dirty="0">
                <a:latin typeface="Cambria"/>
                <a:cs typeface="Cambria"/>
              </a:rPr>
              <a:t>: xây </a:t>
            </a:r>
            <a:r>
              <a:rPr sz="4250">
                <a:latin typeface="Cambria"/>
                <a:cs typeface="Cambria"/>
              </a:rPr>
              <a:t>dựng h</a:t>
            </a:r>
            <a:r>
              <a:rPr lang="vi-VN" sz="4250">
                <a:latin typeface="Cambria"/>
                <a:cs typeface="Cambria"/>
              </a:rPr>
              <a:t>ệ</a:t>
            </a:r>
            <a:r>
              <a:rPr lang="en-US" sz="4250">
                <a:latin typeface="Cambria"/>
                <a:cs typeface="Cambria"/>
              </a:rPr>
              <a:t> </a:t>
            </a:r>
            <a:r>
              <a:rPr sz="4250">
                <a:latin typeface="Cambria"/>
                <a:cs typeface="Cambria"/>
              </a:rPr>
              <a:t>th</a:t>
            </a:r>
            <a:r>
              <a:rPr lang="en-US" sz="4250">
                <a:latin typeface="Cambria"/>
                <a:cs typeface="Cambria"/>
              </a:rPr>
              <a:t>ố</a:t>
            </a:r>
            <a:r>
              <a:rPr sz="4250">
                <a:latin typeface="Cambria"/>
                <a:cs typeface="Cambria"/>
              </a:rPr>
              <a:t>ng </a:t>
            </a:r>
            <a:r>
              <a:rPr sz="4250" dirty="0">
                <a:latin typeface="Cambria"/>
                <a:cs typeface="Cambria"/>
              </a:rPr>
              <a:t>mô phỏng dựa trên </a:t>
            </a:r>
            <a:r>
              <a:rPr sz="4250">
                <a:latin typeface="Cambria"/>
                <a:cs typeface="Cambria"/>
              </a:rPr>
              <a:t>các lu</a:t>
            </a:r>
            <a:r>
              <a:rPr lang="en-US" sz="4250">
                <a:latin typeface="Cambria"/>
                <a:cs typeface="Cambria"/>
              </a:rPr>
              <a:t>ậ</a:t>
            </a:r>
            <a:r>
              <a:rPr sz="4250">
                <a:latin typeface="Cambria"/>
                <a:cs typeface="Cambria"/>
              </a:rPr>
              <a:t>t </a:t>
            </a:r>
            <a:r>
              <a:rPr sz="4250" dirty="0">
                <a:latin typeface="Cambria"/>
                <a:cs typeface="Cambria"/>
              </a:rPr>
              <a:t>đã có</a:t>
            </a:r>
            <a:endParaRPr sz="4250">
              <a:latin typeface="Cambria"/>
              <a:cs typeface="Cambria"/>
            </a:endParaRPr>
          </a:p>
        </p:txBody>
      </p:sp>
      <p:sp>
        <p:nvSpPr>
          <p:cNvPr id="3" name="object 3"/>
          <p:cNvSpPr txBox="1"/>
          <p:nvPr/>
        </p:nvSpPr>
        <p:spPr>
          <a:xfrm>
            <a:off x="677519" y="3521075"/>
            <a:ext cx="18670931" cy="2616742"/>
          </a:xfrm>
          <a:prstGeom prst="rect">
            <a:avLst/>
          </a:prstGeom>
        </p:spPr>
        <p:txBody>
          <a:bodyPr vert="horz" wrap="square" lIns="0" tIns="46355" rIns="0" bIns="0" rtlCol="0">
            <a:spAutoFit/>
          </a:bodyPr>
          <a:lstStyle/>
          <a:p>
            <a:pPr marL="1660525" marR="5080" indent="-1647825">
              <a:spcBef>
                <a:spcPts val="600"/>
              </a:spcBef>
            </a:pPr>
            <a:r>
              <a:rPr sz="3600">
                <a:solidFill>
                  <a:srgbClr val="0223B6"/>
                </a:solidFill>
                <a:latin typeface="Cambria"/>
                <a:cs typeface="Cambria"/>
              </a:rPr>
              <a:t>rules</a:t>
            </a:r>
            <a:r>
              <a:rPr lang="en-US" sz="3600">
                <a:solidFill>
                  <a:srgbClr val="0223B6"/>
                </a:solidFill>
                <a:latin typeface="Cambria"/>
                <a:cs typeface="Cambria"/>
              </a:rPr>
              <a:t> </a:t>
            </a:r>
            <a:r>
              <a:rPr sz="3600">
                <a:solidFill>
                  <a:srgbClr val="0223B6"/>
                </a:solidFill>
                <a:latin typeface="Cambria"/>
                <a:cs typeface="Cambria"/>
              </a:rPr>
              <a:t>=</a:t>
            </a:r>
            <a:r>
              <a:rPr lang="en-US" sz="3600">
                <a:solidFill>
                  <a:srgbClr val="0223B6"/>
                </a:solidFill>
                <a:latin typeface="Cambria"/>
                <a:cs typeface="Cambria"/>
              </a:rPr>
              <a:t> </a:t>
            </a:r>
            <a:r>
              <a:rPr sz="3600">
                <a:solidFill>
                  <a:srgbClr val="0223B6"/>
                </a:solidFill>
                <a:latin typeface="Cambria"/>
                <a:cs typeface="Cambria"/>
              </a:rPr>
              <a:t>[R1_2,</a:t>
            </a:r>
            <a:r>
              <a:rPr lang="en-US" sz="3600">
                <a:solidFill>
                  <a:srgbClr val="0223B6"/>
                </a:solidFill>
                <a:latin typeface="Cambria"/>
                <a:cs typeface="Cambria"/>
              </a:rPr>
              <a:t> </a:t>
            </a:r>
            <a:r>
              <a:rPr sz="3600">
                <a:solidFill>
                  <a:srgbClr val="0223B6"/>
                </a:solidFill>
                <a:latin typeface="Cambria"/>
                <a:cs typeface="Cambria"/>
              </a:rPr>
              <a:t>R3_4,</a:t>
            </a:r>
            <a:r>
              <a:rPr lang="en-US" sz="3600">
                <a:solidFill>
                  <a:srgbClr val="0223B6"/>
                </a:solidFill>
                <a:latin typeface="Cambria"/>
                <a:cs typeface="Cambria"/>
              </a:rPr>
              <a:t> </a:t>
            </a:r>
            <a:r>
              <a:rPr sz="3600">
                <a:solidFill>
                  <a:srgbClr val="0223B6"/>
                </a:solidFill>
                <a:latin typeface="Cambria"/>
                <a:cs typeface="Cambria"/>
              </a:rPr>
              <a:t>R5,R6_7,</a:t>
            </a:r>
            <a:r>
              <a:rPr lang="en-US" sz="3600">
                <a:solidFill>
                  <a:srgbClr val="0223B6"/>
                </a:solidFill>
                <a:latin typeface="Cambria"/>
                <a:cs typeface="Cambria"/>
              </a:rPr>
              <a:t> </a:t>
            </a:r>
            <a:r>
              <a:rPr sz="3600">
                <a:solidFill>
                  <a:srgbClr val="0223B6"/>
                </a:solidFill>
                <a:latin typeface="Cambria"/>
                <a:cs typeface="Cambria"/>
              </a:rPr>
              <a:t>R8,R9,</a:t>
            </a:r>
            <a:r>
              <a:rPr lang="en-US" sz="3600">
                <a:solidFill>
                  <a:srgbClr val="0223B6"/>
                </a:solidFill>
                <a:latin typeface="Cambria"/>
                <a:cs typeface="Cambria"/>
              </a:rPr>
              <a:t> </a:t>
            </a:r>
            <a:r>
              <a:rPr sz="3600">
                <a:solidFill>
                  <a:srgbClr val="0223B6"/>
                </a:solidFill>
                <a:latin typeface="Cambria"/>
                <a:cs typeface="Cambria"/>
              </a:rPr>
              <a:t>R10_11,</a:t>
            </a:r>
            <a:r>
              <a:rPr lang="en-US" sz="3600">
                <a:solidFill>
                  <a:srgbClr val="0223B6"/>
                </a:solidFill>
                <a:latin typeface="Cambria"/>
                <a:cs typeface="Cambria"/>
              </a:rPr>
              <a:t> </a:t>
            </a:r>
            <a:r>
              <a:rPr sz="3600">
                <a:solidFill>
                  <a:srgbClr val="0223B6"/>
                </a:solidFill>
                <a:latin typeface="Cambria"/>
                <a:cs typeface="Cambria"/>
              </a:rPr>
              <a:t>R12,</a:t>
            </a:r>
            <a:r>
              <a:rPr lang="en-US" sz="3600">
                <a:solidFill>
                  <a:srgbClr val="0223B6"/>
                </a:solidFill>
                <a:latin typeface="Cambria"/>
                <a:cs typeface="Cambria"/>
              </a:rPr>
              <a:t> </a:t>
            </a:r>
            <a:r>
              <a:rPr sz="3600">
                <a:solidFill>
                  <a:srgbClr val="0223B6"/>
                </a:solidFill>
                <a:latin typeface="Cambria"/>
                <a:cs typeface="Cambria"/>
              </a:rPr>
              <a:t>R13_14,</a:t>
            </a:r>
            <a:r>
              <a:rPr lang="en-US" sz="3600">
                <a:solidFill>
                  <a:srgbClr val="0223B6"/>
                </a:solidFill>
                <a:latin typeface="Cambria"/>
                <a:cs typeface="Cambria"/>
              </a:rPr>
              <a:t> </a:t>
            </a:r>
            <a:r>
              <a:rPr sz="3600">
                <a:solidFill>
                  <a:srgbClr val="0223B6"/>
                </a:solidFill>
                <a:latin typeface="Cambria"/>
                <a:cs typeface="Cambria"/>
              </a:rPr>
              <a:t>R15,</a:t>
            </a:r>
            <a:r>
              <a:rPr lang="en-US" sz="3600">
                <a:solidFill>
                  <a:srgbClr val="0223B6"/>
                </a:solidFill>
                <a:latin typeface="Cambria"/>
                <a:cs typeface="Cambria"/>
              </a:rPr>
              <a:t> </a:t>
            </a:r>
            <a:r>
              <a:rPr sz="3600">
                <a:solidFill>
                  <a:srgbClr val="0223B6"/>
                </a:solidFill>
                <a:latin typeface="Cambria"/>
                <a:cs typeface="Cambria"/>
              </a:rPr>
              <a:t>R16,</a:t>
            </a:r>
            <a:r>
              <a:rPr lang="en-US" sz="3600">
                <a:solidFill>
                  <a:srgbClr val="0223B6"/>
                </a:solidFill>
                <a:latin typeface="Cambria"/>
                <a:cs typeface="Cambria"/>
              </a:rPr>
              <a:t> </a:t>
            </a:r>
            <a:r>
              <a:rPr sz="3600">
                <a:solidFill>
                  <a:srgbClr val="0223B6"/>
                </a:solidFill>
                <a:latin typeface="Cambria"/>
                <a:cs typeface="Cambria"/>
              </a:rPr>
              <a:t>R17,</a:t>
            </a:r>
            <a:r>
              <a:rPr lang="en-US" sz="3600">
                <a:solidFill>
                  <a:srgbClr val="0223B6"/>
                </a:solidFill>
                <a:latin typeface="Cambria"/>
                <a:cs typeface="Cambria"/>
              </a:rPr>
              <a:t> </a:t>
            </a:r>
            <a:r>
              <a:rPr sz="3600">
                <a:solidFill>
                  <a:srgbClr val="0223B6"/>
                </a:solidFill>
                <a:latin typeface="Cambria"/>
                <a:cs typeface="Cambria"/>
              </a:rPr>
              <a:t>R18,</a:t>
            </a:r>
            <a:r>
              <a:rPr lang="en-US" sz="3600">
                <a:solidFill>
                  <a:srgbClr val="0223B6"/>
                </a:solidFill>
                <a:latin typeface="Cambria"/>
                <a:cs typeface="Cambria"/>
              </a:rPr>
              <a:t> </a:t>
            </a:r>
            <a:r>
              <a:rPr sz="3600">
                <a:solidFill>
                  <a:srgbClr val="0223B6"/>
                </a:solidFill>
                <a:latin typeface="Cambria"/>
                <a:cs typeface="Cambria"/>
              </a:rPr>
              <a:t>R19_20,</a:t>
            </a:r>
            <a:r>
              <a:rPr lang="en-US" sz="3600">
                <a:solidFill>
                  <a:srgbClr val="0223B6"/>
                </a:solidFill>
                <a:latin typeface="Cambria"/>
                <a:cs typeface="Cambria"/>
              </a:rPr>
              <a:t> </a:t>
            </a:r>
            <a:r>
              <a:rPr sz="3600">
                <a:solidFill>
                  <a:srgbClr val="0223B6"/>
                </a:solidFill>
                <a:latin typeface="Cambria"/>
                <a:cs typeface="Cambria"/>
              </a:rPr>
              <a:t>R21,</a:t>
            </a:r>
            <a:r>
              <a:rPr lang="en-US" sz="3600">
                <a:solidFill>
                  <a:srgbClr val="0223B6"/>
                </a:solidFill>
                <a:latin typeface="Cambria"/>
                <a:cs typeface="Cambria"/>
              </a:rPr>
              <a:t> </a:t>
            </a:r>
            <a:r>
              <a:rPr sz="3600">
                <a:solidFill>
                  <a:srgbClr val="0223B6"/>
                </a:solidFill>
                <a:latin typeface="Cambria"/>
                <a:cs typeface="Cambria"/>
              </a:rPr>
              <a:t>R22,</a:t>
            </a:r>
            <a:r>
              <a:rPr lang="en-US" sz="3600">
                <a:solidFill>
                  <a:srgbClr val="0223B6"/>
                </a:solidFill>
                <a:latin typeface="Cambria"/>
                <a:cs typeface="Cambria"/>
              </a:rPr>
              <a:t> </a:t>
            </a:r>
            <a:r>
              <a:rPr sz="3600">
                <a:solidFill>
                  <a:srgbClr val="0223B6"/>
                </a:solidFill>
                <a:latin typeface="Cambria"/>
                <a:cs typeface="Cambria"/>
              </a:rPr>
              <a:t>R23_24,</a:t>
            </a:r>
            <a:r>
              <a:rPr lang="en-US" sz="3600">
                <a:solidFill>
                  <a:srgbClr val="0223B6"/>
                </a:solidFill>
                <a:latin typeface="Cambria"/>
                <a:cs typeface="Cambria"/>
              </a:rPr>
              <a:t> </a:t>
            </a:r>
            <a:r>
              <a:rPr sz="3600">
                <a:solidFill>
                  <a:srgbClr val="0223B6"/>
                </a:solidFill>
                <a:latin typeface="Cambria"/>
                <a:cs typeface="Cambria"/>
              </a:rPr>
              <a:t>R25,</a:t>
            </a:r>
            <a:r>
              <a:rPr lang="en-US" sz="3600">
                <a:solidFill>
                  <a:srgbClr val="0223B6"/>
                </a:solidFill>
                <a:latin typeface="Cambria"/>
                <a:cs typeface="Cambria"/>
              </a:rPr>
              <a:t> </a:t>
            </a:r>
            <a:r>
              <a:rPr sz="3600">
                <a:solidFill>
                  <a:srgbClr val="0223B6"/>
                </a:solidFill>
                <a:latin typeface="Cambria"/>
                <a:cs typeface="Cambria"/>
              </a:rPr>
              <a:t>R26_27,</a:t>
            </a:r>
            <a:r>
              <a:rPr lang="en-US" sz="3600">
                <a:solidFill>
                  <a:srgbClr val="0223B6"/>
                </a:solidFill>
                <a:latin typeface="Cambria"/>
                <a:cs typeface="Cambria"/>
              </a:rPr>
              <a:t> </a:t>
            </a:r>
            <a:r>
              <a:rPr sz="3600">
                <a:solidFill>
                  <a:srgbClr val="0223B6"/>
                </a:solidFill>
                <a:latin typeface="Cambria"/>
                <a:cs typeface="Cambria"/>
              </a:rPr>
              <a:t>R28,</a:t>
            </a:r>
            <a:r>
              <a:rPr lang="en-US" sz="3600">
                <a:solidFill>
                  <a:srgbClr val="0223B6"/>
                </a:solidFill>
                <a:latin typeface="Cambria"/>
                <a:cs typeface="Cambria"/>
              </a:rPr>
              <a:t> </a:t>
            </a:r>
            <a:r>
              <a:rPr sz="3600">
                <a:solidFill>
                  <a:srgbClr val="0223B6"/>
                </a:solidFill>
                <a:latin typeface="Cambria"/>
                <a:cs typeface="Cambria"/>
              </a:rPr>
              <a:t>R29_30,</a:t>
            </a:r>
            <a:r>
              <a:rPr lang="en-US" sz="3600">
                <a:solidFill>
                  <a:srgbClr val="0223B6"/>
                </a:solidFill>
                <a:latin typeface="Cambria"/>
                <a:cs typeface="Cambria"/>
              </a:rPr>
              <a:t> </a:t>
            </a:r>
            <a:r>
              <a:rPr sz="3600">
                <a:solidFill>
                  <a:srgbClr val="0223B6"/>
                </a:solidFill>
                <a:latin typeface="Cambria"/>
                <a:cs typeface="Cambria"/>
              </a:rPr>
              <a:t>R31_32,</a:t>
            </a:r>
            <a:r>
              <a:rPr lang="en-US" sz="3600">
                <a:solidFill>
                  <a:srgbClr val="0223B6"/>
                </a:solidFill>
                <a:latin typeface="Cambria"/>
                <a:cs typeface="Cambria"/>
              </a:rPr>
              <a:t> </a:t>
            </a:r>
            <a:r>
              <a:rPr sz="3600">
                <a:solidFill>
                  <a:srgbClr val="0223B6"/>
                </a:solidFill>
                <a:latin typeface="Cambria"/>
                <a:cs typeface="Cambria"/>
              </a:rPr>
              <a:t>R33,</a:t>
            </a:r>
            <a:r>
              <a:rPr lang="en-US" sz="3600">
                <a:solidFill>
                  <a:srgbClr val="0223B6"/>
                </a:solidFill>
                <a:latin typeface="Cambria"/>
                <a:cs typeface="Cambria"/>
              </a:rPr>
              <a:t> </a:t>
            </a:r>
            <a:r>
              <a:rPr sz="3600">
                <a:solidFill>
                  <a:srgbClr val="0223B6"/>
                </a:solidFill>
                <a:latin typeface="Cambria"/>
                <a:cs typeface="Cambria"/>
              </a:rPr>
              <a:t>R34_35,</a:t>
            </a:r>
            <a:r>
              <a:rPr lang="en-US" sz="3600">
                <a:solidFill>
                  <a:srgbClr val="0223B6"/>
                </a:solidFill>
                <a:latin typeface="Cambria"/>
                <a:cs typeface="Cambria"/>
              </a:rPr>
              <a:t> </a:t>
            </a:r>
            <a:r>
              <a:rPr sz="3600">
                <a:solidFill>
                  <a:srgbClr val="0223B6"/>
                </a:solidFill>
                <a:latin typeface="Cambria"/>
                <a:cs typeface="Cambria"/>
              </a:rPr>
              <a:t>R36,</a:t>
            </a:r>
            <a:r>
              <a:rPr lang="en-US" sz="3600">
                <a:solidFill>
                  <a:srgbClr val="0223B6"/>
                </a:solidFill>
                <a:latin typeface="Cambria"/>
                <a:cs typeface="Cambria"/>
              </a:rPr>
              <a:t> </a:t>
            </a:r>
            <a:r>
              <a:rPr sz="3600">
                <a:solidFill>
                  <a:srgbClr val="0223B6"/>
                </a:solidFill>
                <a:latin typeface="Cambria"/>
                <a:cs typeface="Cambria"/>
              </a:rPr>
              <a:t>R37_38,</a:t>
            </a:r>
            <a:r>
              <a:rPr lang="en-US" sz="3600">
                <a:solidFill>
                  <a:srgbClr val="0223B6"/>
                </a:solidFill>
                <a:latin typeface="Cambria"/>
                <a:cs typeface="Cambria"/>
              </a:rPr>
              <a:t> </a:t>
            </a:r>
            <a:r>
              <a:rPr sz="3600">
                <a:solidFill>
                  <a:srgbClr val="0223B6"/>
                </a:solidFill>
                <a:latin typeface="Cambria"/>
                <a:cs typeface="Cambria"/>
              </a:rPr>
              <a:t>R39_40,</a:t>
            </a:r>
            <a:r>
              <a:rPr lang="en-US" sz="3600">
                <a:solidFill>
                  <a:srgbClr val="0223B6"/>
                </a:solidFill>
                <a:latin typeface="Cambria"/>
                <a:cs typeface="Cambria"/>
              </a:rPr>
              <a:t> </a:t>
            </a:r>
            <a:r>
              <a:rPr sz="3600">
                <a:solidFill>
                  <a:srgbClr val="0223B6"/>
                </a:solidFill>
                <a:latin typeface="Cambria"/>
                <a:cs typeface="Cambria"/>
              </a:rPr>
              <a:t>R41,</a:t>
            </a:r>
            <a:r>
              <a:rPr lang="en-US" sz="3600">
                <a:solidFill>
                  <a:srgbClr val="0223B6"/>
                </a:solidFill>
                <a:latin typeface="Cambria"/>
                <a:cs typeface="Cambria"/>
              </a:rPr>
              <a:t> </a:t>
            </a:r>
            <a:r>
              <a:rPr sz="3600">
                <a:solidFill>
                  <a:srgbClr val="0223B6"/>
                </a:solidFill>
                <a:latin typeface="Cambria"/>
                <a:cs typeface="Cambria"/>
              </a:rPr>
              <a:t>R42_43,</a:t>
            </a:r>
            <a:r>
              <a:rPr lang="en-US" sz="3600">
                <a:solidFill>
                  <a:srgbClr val="0223B6"/>
                </a:solidFill>
                <a:latin typeface="Cambria"/>
                <a:cs typeface="Cambria"/>
              </a:rPr>
              <a:t> </a:t>
            </a:r>
            <a:r>
              <a:rPr sz="3600">
                <a:solidFill>
                  <a:srgbClr val="0223B6"/>
                </a:solidFill>
                <a:latin typeface="Cambria"/>
                <a:cs typeface="Cambria"/>
              </a:rPr>
              <a:t>R44,</a:t>
            </a:r>
            <a:r>
              <a:rPr lang="en-US" sz="3600">
                <a:solidFill>
                  <a:srgbClr val="0223B6"/>
                </a:solidFill>
                <a:latin typeface="Cambria"/>
                <a:cs typeface="Cambria"/>
              </a:rPr>
              <a:t> </a:t>
            </a:r>
            <a:r>
              <a:rPr sz="3600">
                <a:solidFill>
                  <a:srgbClr val="0223B6"/>
                </a:solidFill>
                <a:latin typeface="Cambria"/>
                <a:cs typeface="Cambria"/>
              </a:rPr>
              <a:t>R45_46,</a:t>
            </a:r>
            <a:r>
              <a:rPr lang="en-US" sz="3600">
                <a:solidFill>
                  <a:srgbClr val="0223B6"/>
                </a:solidFill>
                <a:latin typeface="Cambria"/>
                <a:cs typeface="Cambria"/>
              </a:rPr>
              <a:t> </a:t>
            </a:r>
            <a:r>
              <a:rPr sz="3600">
                <a:solidFill>
                  <a:srgbClr val="0223B6"/>
                </a:solidFill>
                <a:latin typeface="Cambria"/>
                <a:cs typeface="Cambria"/>
              </a:rPr>
              <a:t>R47_48</a:t>
            </a:r>
            <a:r>
              <a:rPr sz="3600" dirty="0">
                <a:solidFill>
                  <a:srgbClr val="0223B6"/>
                </a:solidFill>
                <a:latin typeface="Cambria"/>
                <a:cs typeface="Cambria"/>
              </a:rPr>
              <a:t>]</a:t>
            </a:r>
            <a:endParaRPr sz="3600">
              <a:latin typeface="Cambria"/>
              <a:cs typeface="Cambria"/>
            </a:endParaRPr>
          </a:p>
          <a:p>
            <a:pPr marL="12700">
              <a:lnSpc>
                <a:spcPct val="150000"/>
              </a:lnSpc>
              <a:spcBef>
                <a:spcPts val="600"/>
              </a:spcBef>
              <a:spcAft>
                <a:spcPts val="600"/>
              </a:spcAft>
            </a:pPr>
            <a:r>
              <a:rPr sz="3600">
                <a:solidFill>
                  <a:srgbClr val="0223B6"/>
                </a:solidFill>
                <a:latin typeface="Cambria"/>
                <a:cs typeface="Cambria"/>
              </a:rPr>
              <a:t>model</a:t>
            </a:r>
            <a:r>
              <a:rPr lang="en-US" sz="3600">
                <a:solidFill>
                  <a:srgbClr val="0223B6"/>
                </a:solidFill>
                <a:latin typeface="Cambria"/>
                <a:cs typeface="Cambria"/>
              </a:rPr>
              <a:t> </a:t>
            </a:r>
            <a:r>
              <a:rPr sz="3600">
                <a:solidFill>
                  <a:srgbClr val="0223B6"/>
                </a:solidFill>
                <a:latin typeface="Cambria"/>
                <a:cs typeface="Cambria"/>
              </a:rPr>
              <a:t>=</a:t>
            </a:r>
            <a:r>
              <a:rPr lang="en-US" sz="3600">
                <a:solidFill>
                  <a:srgbClr val="0223B6"/>
                </a:solidFill>
                <a:latin typeface="Cambria"/>
                <a:cs typeface="Cambria"/>
              </a:rPr>
              <a:t> </a:t>
            </a:r>
            <a:r>
              <a:rPr sz="3600">
                <a:solidFill>
                  <a:srgbClr val="0223B6"/>
                </a:solidFill>
                <a:latin typeface="Cambria"/>
                <a:cs typeface="Cambria"/>
              </a:rPr>
              <a:t>ctrl.ControlSystemSimul</a:t>
            </a:r>
            <a:r>
              <a:rPr lang="en-US" sz="3600">
                <a:solidFill>
                  <a:srgbClr val="0223B6"/>
                </a:solidFill>
                <a:latin typeface="Cambria"/>
                <a:cs typeface="Cambria"/>
              </a:rPr>
              <a:t>at</a:t>
            </a:r>
            <a:r>
              <a:rPr sz="3600">
                <a:solidFill>
                  <a:srgbClr val="0223B6"/>
                </a:solidFill>
                <a:latin typeface="Cambria"/>
                <a:cs typeface="Cambria"/>
              </a:rPr>
              <a:t>ion(ctrl.ControlSystem(rules))</a:t>
            </a:r>
            <a:endParaRPr sz="3600">
              <a:latin typeface="Cambria"/>
              <a:cs typeface="Cambri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4" name="object 4"/>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66</a:t>
            </a:fld>
            <a:endParaRPr dirty="0"/>
          </a:p>
        </p:txBody>
      </p:sp>
      <p:sp>
        <p:nvSpPr>
          <p:cNvPr id="2" name="object 2"/>
          <p:cNvSpPr txBox="1"/>
          <p:nvPr/>
        </p:nvSpPr>
        <p:spPr>
          <a:xfrm>
            <a:off x="755650" y="1235075"/>
            <a:ext cx="18515033" cy="8233023"/>
          </a:xfrm>
          <a:prstGeom prst="rect">
            <a:avLst/>
          </a:prstGeom>
        </p:spPr>
        <p:txBody>
          <a:bodyPr vert="horz" wrap="square" lIns="0" tIns="45720" rIns="0" bIns="0" rtlCol="0">
            <a:spAutoFit/>
          </a:bodyPr>
          <a:lstStyle/>
          <a:p>
            <a:pPr marL="553085" marR="88265" indent="-502920">
              <a:lnSpc>
                <a:spcPct val="150000"/>
              </a:lnSpc>
              <a:spcBef>
                <a:spcPts val="600"/>
              </a:spcBef>
              <a:spcAft>
                <a:spcPts val="600"/>
              </a:spcAft>
              <a:buSzPct val="123529"/>
              <a:buFont typeface="Cambria"/>
              <a:buChar char="•"/>
              <a:tabLst>
                <a:tab pos="553720" algn="l"/>
              </a:tabLst>
            </a:pPr>
            <a:r>
              <a:rPr sz="4400" b="1" dirty="0">
                <a:latin typeface="Cambria"/>
                <a:cs typeface="Cambria"/>
              </a:rPr>
              <a:t>Giai đoạn 5</a:t>
            </a:r>
            <a:r>
              <a:rPr sz="4400">
                <a:latin typeface="Cambria"/>
                <a:cs typeface="Cambria"/>
              </a:rPr>
              <a:t>: nh</a:t>
            </a:r>
            <a:r>
              <a:rPr lang="en-US" sz="4400">
                <a:latin typeface="Cambria"/>
                <a:cs typeface="Cambria"/>
              </a:rPr>
              <a:t>ậ</a:t>
            </a:r>
            <a:r>
              <a:rPr sz="4400">
                <a:latin typeface="Cambria"/>
                <a:cs typeface="Cambria"/>
              </a:rPr>
              <a:t>p dữ li</a:t>
            </a:r>
            <a:r>
              <a:rPr lang="vi-VN" sz="4400">
                <a:latin typeface="Cambria"/>
                <a:cs typeface="Cambria"/>
              </a:rPr>
              <a:t>ệ</a:t>
            </a:r>
            <a:r>
              <a:rPr sz="4400">
                <a:latin typeface="Cambria"/>
                <a:cs typeface="Cambria"/>
              </a:rPr>
              <a:t>u đ</a:t>
            </a:r>
            <a:r>
              <a:rPr lang="en-US" sz="4400">
                <a:latin typeface="Cambria"/>
                <a:cs typeface="Cambria"/>
              </a:rPr>
              <a:t>ầ</a:t>
            </a:r>
            <a:r>
              <a:rPr sz="4400">
                <a:latin typeface="Cambria"/>
                <a:cs typeface="Cambria"/>
              </a:rPr>
              <a:t>u </a:t>
            </a:r>
            <a:r>
              <a:rPr sz="4400" dirty="0">
                <a:latin typeface="Cambria"/>
                <a:cs typeface="Cambria"/>
              </a:rPr>
              <a:t>vào là </a:t>
            </a:r>
            <a:r>
              <a:rPr sz="4400">
                <a:latin typeface="Cambria"/>
                <a:cs typeface="Cambria"/>
              </a:rPr>
              <a:t>3 y</a:t>
            </a:r>
            <a:r>
              <a:rPr lang="en-US" sz="4400">
                <a:latin typeface="Cambria"/>
                <a:cs typeface="Cambria"/>
              </a:rPr>
              <a:t>ế</a:t>
            </a:r>
            <a:r>
              <a:rPr sz="4400">
                <a:latin typeface="Cambria"/>
                <a:cs typeface="Cambria"/>
              </a:rPr>
              <a:t>u t</a:t>
            </a:r>
            <a:r>
              <a:rPr lang="en-US" sz="4400">
                <a:latin typeface="Cambria"/>
                <a:cs typeface="Cambria"/>
              </a:rPr>
              <a:t>ố</a:t>
            </a:r>
            <a:r>
              <a:rPr sz="4400">
                <a:latin typeface="Cambria"/>
                <a:cs typeface="Cambria"/>
              </a:rPr>
              <a:t>: </a:t>
            </a:r>
            <a:r>
              <a:rPr sz="4400" i="1" dirty="0">
                <a:latin typeface="Cambria"/>
                <a:cs typeface="Cambria"/>
              </a:rPr>
              <a:t>N</a:t>
            </a:r>
            <a:r>
              <a:rPr sz="4400" dirty="0">
                <a:latin typeface="Cambria"/>
                <a:cs typeface="Cambria"/>
              </a:rPr>
              <a:t>, </a:t>
            </a:r>
            <a:r>
              <a:rPr sz="4400" i="1" dirty="0">
                <a:latin typeface="Cambria"/>
                <a:cs typeface="Cambria"/>
              </a:rPr>
              <a:t>T</a:t>
            </a:r>
            <a:r>
              <a:rPr sz="4400" i="1" baseline="-5847" dirty="0">
                <a:latin typeface="Cambria"/>
                <a:cs typeface="Cambria"/>
              </a:rPr>
              <a:t>in</a:t>
            </a:r>
            <a:r>
              <a:rPr sz="4400" dirty="0">
                <a:latin typeface="Cambria"/>
                <a:cs typeface="Cambria"/>
              </a:rPr>
              <a:t>, </a:t>
            </a:r>
            <a:r>
              <a:rPr sz="4400" i="1" dirty="0">
                <a:latin typeface="Cambria"/>
                <a:cs typeface="Cambria"/>
              </a:rPr>
              <a:t>T</a:t>
            </a:r>
            <a:r>
              <a:rPr sz="4400" i="1" baseline="-5847" dirty="0">
                <a:latin typeface="Cambria"/>
                <a:cs typeface="Cambria"/>
              </a:rPr>
              <a:t>out </a:t>
            </a:r>
            <a:r>
              <a:rPr sz="4400" dirty="0">
                <a:latin typeface="Cambria"/>
                <a:cs typeface="Cambria"/>
              </a:rPr>
              <a:t>sau đó giải </a:t>
            </a:r>
            <a:r>
              <a:rPr sz="4400">
                <a:latin typeface="Cambria"/>
                <a:cs typeface="Cambria"/>
              </a:rPr>
              <a:t>mờ và</a:t>
            </a:r>
            <a:r>
              <a:rPr lang="en-US" sz="4400">
                <a:latin typeface="Cambria"/>
                <a:cs typeface="Cambria"/>
              </a:rPr>
              <a:t> </a:t>
            </a:r>
            <a:r>
              <a:rPr sz="4400">
                <a:latin typeface="Cambria"/>
                <a:cs typeface="Cambria"/>
              </a:rPr>
              <a:t>xu</a:t>
            </a:r>
            <a:r>
              <a:rPr lang="en-US" sz="4400">
                <a:latin typeface="Cambria"/>
                <a:cs typeface="Cambria"/>
              </a:rPr>
              <a:t>ấ</a:t>
            </a:r>
            <a:r>
              <a:rPr sz="4400">
                <a:latin typeface="Cambria"/>
                <a:cs typeface="Cambria"/>
              </a:rPr>
              <a:t>t k</a:t>
            </a:r>
            <a:r>
              <a:rPr lang="en-US" sz="4400">
                <a:latin typeface="Cambria"/>
                <a:cs typeface="Cambria"/>
              </a:rPr>
              <a:t>ế</a:t>
            </a:r>
            <a:r>
              <a:rPr sz="4400">
                <a:latin typeface="Cambria"/>
                <a:cs typeface="Cambria"/>
              </a:rPr>
              <a:t>t </a:t>
            </a:r>
            <a:r>
              <a:rPr sz="4400" dirty="0">
                <a:latin typeface="Cambria"/>
                <a:cs typeface="Cambria"/>
              </a:rPr>
              <a:t>quả </a:t>
            </a:r>
            <a:r>
              <a:rPr sz="4400">
                <a:latin typeface="Cambria"/>
                <a:cs typeface="Cambria"/>
              </a:rPr>
              <a:t>là </a:t>
            </a:r>
            <a:r>
              <a:rPr sz="4400" i="1">
                <a:latin typeface="Cambria"/>
                <a:cs typeface="Cambria"/>
              </a:rPr>
              <a:t>L</a:t>
            </a:r>
            <a:r>
              <a:rPr sz="4400">
                <a:latin typeface="Cambria"/>
                <a:cs typeface="Cambria"/>
              </a:rPr>
              <a:t>.</a:t>
            </a:r>
            <a:endParaRPr lang="en-US" sz="4400">
              <a:latin typeface="Cambria"/>
              <a:cs typeface="Cambria"/>
            </a:endParaRPr>
          </a:p>
          <a:p>
            <a:pPr marL="457200" marR="88265">
              <a:spcBef>
                <a:spcPts val="600"/>
              </a:spcBef>
              <a:spcAft>
                <a:spcPts val="600"/>
              </a:spcAft>
              <a:buSzPct val="123529"/>
            </a:pPr>
            <a:endParaRPr lang="en-US" sz="4000">
              <a:solidFill>
                <a:srgbClr val="0223B6"/>
              </a:solidFill>
              <a:latin typeface="Cambria" panose="02040503050406030204" pitchFamily="18" charset="0"/>
              <a:ea typeface="Cambria" panose="02040503050406030204" pitchFamily="18" charset="0"/>
              <a:cs typeface="Courier New"/>
            </a:endParaRPr>
          </a:p>
          <a:p>
            <a:pPr marL="914400" marR="88265">
              <a:spcBef>
                <a:spcPts val="600"/>
              </a:spcBef>
              <a:spcAft>
                <a:spcPts val="600"/>
              </a:spcAft>
              <a:buSzPct val="123529"/>
            </a:pPr>
            <a:r>
              <a:rPr sz="4000">
                <a:solidFill>
                  <a:srgbClr val="0223B6"/>
                </a:solidFill>
                <a:latin typeface="Cambria" panose="02040503050406030204" pitchFamily="18" charset="0"/>
                <a:ea typeface="Cambria" panose="02040503050406030204" pitchFamily="18" charset="0"/>
                <a:cs typeface="Courier New"/>
              </a:rPr>
              <a:t>iN = int(input</a:t>
            </a:r>
            <a:r>
              <a:rPr sz="4000" dirty="0">
                <a:solidFill>
                  <a:srgbClr val="0223B6"/>
                </a:solidFill>
                <a:latin typeface="Cambria" panose="02040503050406030204" pitchFamily="18" charset="0"/>
                <a:ea typeface="Cambria" panose="02040503050406030204" pitchFamily="18" charset="0"/>
                <a:cs typeface="Courier New"/>
              </a:rPr>
              <a:t>("Số người</a:t>
            </a:r>
            <a:r>
              <a:rPr sz="4000">
                <a:solidFill>
                  <a:srgbClr val="0223B6"/>
                </a:solidFill>
                <a:latin typeface="Cambria" panose="02040503050406030204" pitchFamily="18" charset="0"/>
                <a:ea typeface="Cambria" panose="02040503050406030204" pitchFamily="18" charset="0"/>
                <a:cs typeface="Courier New"/>
              </a:rPr>
              <a:t>: "))</a:t>
            </a:r>
            <a:endParaRPr lang="en-US" sz="4000">
              <a:latin typeface="Cambria" panose="02040503050406030204" pitchFamily="18" charset="0"/>
              <a:ea typeface="Cambria" panose="02040503050406030204" pitchFamily="18" charset="0"/>
              <a:cs typeface="Courier New"/>
            </a:endParaRPr>
          </a:p>
          <a:p>
            <a:pPr marL="914400" marR="88265">
              <a:spcBef>
                <a:spcPts val="600"/>
              </a:spcBef>
              <a:spcAft>
                <a:spcPts val="600"/>
              </a:spcAft>
              <a:buSzPct val="123529"/>
            </a:pPr>
            <a:r>
              <a:rPr sz="4000">
                <a:solidFill>
                  <a:srgbClr val="0223B6"/>
                </a:solidFill>
                <a:latin typeface="Cambria" panose="02040503050406030204" pitchFamily="18" charset="0"/>
                <a:ea typeface="Cambria" panose="02040503050406030204" pitchFamily="18" charset="0"/>
                <a:cs typeface="Courier New"/>
              </a:rPr>
              <a:t>iTin = flo</a:t>
            </a:r>
            <a:r>
              <a:rPr lang="en-US" sz="4000">
                <a:solidFill>
                  <a:srgbClr val="0223B6"/>
                </a:solidFill>
                <a:latin typeface="Cambria" panose="02040503050406030204" pitchFamily="18" charset="0"/>
                <a:ea typeface="Cambria" panose="02040503050406030204" pitchFamily="18" charset="0"/>
                <a:cs typeface="Courier New"/>
              </a:rPr>
              <a:t>at</a:t>
            </a:r>
            <a:r>
              <a:rPr sz="4000">
                <a:solidFill>
                  <a:srgbClr val="0223B6"/>
                </a:solidFill>
                <a:latin typeface="Cambria" panose="02040503050406030204" pitchFamily="18" charset="0"/>
                <a:ea typeface="Cambria" panose="02040503050406030204" pitchFamily="18" charset="0"/>
                <a:cs typeface="Courier New"/>
              </a:rPr>
              <a:t>(input</a:t>
            </a:r>
            <a:r>
              <a:rPr sz="4000" dirty="0">
                <a:solidFill>
                  <a:srgbClr val="0223B6"/>
                </a:solidFill>
                <a:latin typeface="Cambria" panose="02040503050406030204" pitchFamily="18" charset="0"/>
                <a:ea typeface="Cambria" panose="02040503050406030204" pitchFamily="18" charset="0"/>
                <a:cs typeface="Courier New"/>
              </a:rPr>
              <a:t>("Nhiệt độ trong phòng</a:t>
            </a:r>
            <a:r>
              <a:rPr sz="4000">
                <a:solidFill>
                  <a:srgbClr val="0223B6"/>
                </a:solidFill>
                <a:latin typeface="Cambria" panose="02040503050406030204" pitchFamily="18" charset="0"/>
                <a:ea typeface="Cambria" panose="02040503050406030204" pitchFamily="18" charset="0"/>
                <a:cs typeface="Courier New"/>
              </a:rPr>
              <a:t>: "))</a:t>
            </a:r>
            <a:r>
              <a:rPr lang="en-US" sz="4000">
                <a:solidFill>
                  <a:srgbClr val="0223B6"/>
                </a:solidFill>
                <a:latin typeface="Cambria" panose="02040503050406030204" pitchFamily="18" charset="0"/>
                <a:ea typeface="Cambria" panose="02040503050406030204" pitchFamily="18" charset="0"/>
                <a:cs typeface="Courier New"/>
              </a:rPr>
              <a:t> </a:t>
            </a:r>
          </a:p>
          <a:p>
            <a:pPr marL="914400" marR="88265">
              <a:spcBef>
                <a:spcPts val="600"/>
              </a:spcBef>
              <a:spcAft>
                <a:spcPts val="600"/>
              </a:spcAft>
              <a:buSzPct val="123529"/>
            </a:pPr>
            <a:r>
              <a:rPr sz="4000">
                <a:solidFill>
                  <a:srgbClr val="0223B6"/>
                </a:solidFill>
                <a:latin typeface="Cambria" panose="02040503050406030204" pitchFamily="18" charset="0"/>
                <a:ea typeface="Cambria" panose="02040503050406030204" pitchFamily="18" charset="0"/>
                <a:cs typeface="Courier New"/>
              </a:rPr>
              <a:t>iTout = flo</a:t>
            </a:r>
            <a:r>
              <a:rPr lang="en-US" sz="4000">
                <a:solidFill>
                  <a:srgbClr val="0223B6"/>
                </a:solidFill>
                <a:latin typeface="Cambria" panose="02040503050406030204" pitchFamily="18" charset="0"/>
                <a:ea typeface="Cambria" panose="02040503050406030204" pitchFamily="18" charset="0"/>
                <a:cs typeface="Courier New"/>
              </a:rPr>
              <a:t>at</a:t>
            </a:r>
            <a:r>
              <a:rPr sz="4000">
                <a:solidFill>
                  <a:srgbClr val="0223B6"/>
                </a:solidFill>
                <a:latin typeface="Cambria" panose="02040503050406030204" pitchFamily="18" charset="0"/>
                <a:ea typeface="Cambria" panose="02040503050406030204" pitchFamily="18" charset="0"/>
                <a:cs typeface="Courier New"/>
              </a:rPr>
              <a:t>(input</a:t>
            </a:r>
            <a:r>
              <a:rPr sz="4000" dirty="0">
                <a:solidFill>
                  <a:srgbClr val="0223B6"/>
                </a:solidFill>
                <a:latin typeface="Cambria" panose="02040503050406030204" pitchFamily="18" charset="0"/>
                <a:ea typeface="Cambria" panose="02040503050406030204" pitchFamily="18" charset="0"/>
                <a:cs typeface="Courier New"/>
              </a:rPr>
              <a:t>("Nhiệt độ bên ngoài</a:t>
            </a:r>
            <a:r>
              <a:rPr sz="4000">
                <a:solidFill>
                  <a:srgbClr val="0223B6"/>
                </a:solidFill>
                <a:latin typeface="Cambria" panose="02040503050406030204" pitchFamily="18" charset="0"/>
                <a:ea typeface="Cambria" panose="02040503050406030204" pitchFamily="18" charset="0"/>
                <a:cs typeface="Courier New"/>
              </a:rPr>
              <a:t>: "))</a:t>
            </a:r>
            <a:endParaRPr lang="en-US" sz="4000">
              <a:solidFill>
                <a:srgbClr val="0223B6"/>
              </a:solidFill>
              <a:latin typeface="Cambria" panose="02040503050406030204" pitchFamily="18" charset="0"/>
              <a:ea typeface="Cambria" panose="02040503050406030204" pitchFamily="18" charset="0"/>
              <a:cs typeface="Courier New"/>
            </a:endParaRPr>
          </a:p>
          <a:p>
            <a:pPr marL="914400" marR="88265">
              <a:spcBef>
                <a:spcPts val="600"/>
              </a:spcBef>
              <a:spcAft>
                <a:spcPts val="600"/>
              </a:spcAft>
              <a:buSzPct val="123529"/>
            </a:pPr>
            <a:endParaRPr lang="en-US" sz="4000">
              <a:latin typeface="Cambria" panose="02040503050406030204" pitchFamily="18" charset="0"/>
              <a:ea typeface="Cambria" panose="02040503050406030204" pitchFamily="18" charset="0"/>
              <a:cs typeface="Courier New"/>
            </a:endParaRPr>
          </a:p>
          <a:p>
            <a:pPr marL="914400" marR="88265">
              <a:spcBef>
                <a:spcPts val="600"/>
              </a:spcBef>
              <a:spcAft>
                <a:spcPts val="600"/>
              </a:spcAft>
              <a:buSzPct val="123529"/>
            </a:pPr>
            <a:r>
              <a:rPr sz="4000">
                <a:solidFill>
                  <a:srgbClr val="0223B6"/>
                </a:solidFill>
                <a:latin typeface="Cambria" panose="02040503050406030204" pitchFamily="18" charset="0"/>
                <a:ea typeface="Cambria" panose="02040503050406030204" pitchFamily="18" charset="0"/>
                <a:cs typeface="Courier New"/>
              </a:rPr>
              <a:t>model.input</a:t>
            </a:r>
            <a:r>
              <a:rPr sz="4000" dirty="0">
                <a:solidFill>
                  <a:srgbClr val="0223B6"/>
                </a:solidFill>
                <a:latin typeface="Cambria" panose="02040503050406030204" pitchFamily="18" charset="0"/>
                <a:ea typeface="Cambria" panose="02040503050406030204" pitchFamily="18" charset="0"/>
                <a:cs typeface="Courier New"/>
              </a:rPr>
              <a:t>["So nguoi"] </a:t>
            </a:r>
            <a:r>
              <a:rPr sz="4000">
                <a:solidFill>
                  <a:srgbClr val="0223B6"/>
                </a:solidFill>
                <a:latin typeface="Cambria" panose="02040503050406030204" pitchFamily="18" charset="0"/>
                <a:ea typeface="Cambria" panose="02040503050406030204" pitchFamily="18" charset="0"/>
                <a:cs typeface="Courier New"/>
              </a:rPr>
              <a:t>= iN</a:t>
            </a:r>
            <a:endParaRPr lang="en-US" sz="4000">
              <a:solidFill>
                <a:srgbClr val="0223B6"/>
              </a:solidFill>
              <a:latin typeface="Cambria" panose="02040503050406030204" pitchFamily="18" charset="0"/>
              <a:ea typeface="Cambria" panose="02040503050406030204" pitchFamily="18" charset="0"/>
              <a:cs typeface="Courier New"/>
            </a:endParaRPr>
          </a:p>
          <a:p>
            <a:pPr marL="914400" marR="88265">
              <a:spcBef>
                <a:spcPts val="600"/>
              </a:spcBef>
              <a:spcAft>
                <a:spcPts val="600"/>
              </a:spcAft>
              <a:buSzPct val="123529"/>
            </a:pPr>
            <a:r>
              <a:rPr sz="4000">
                <a:solidFill>
                  <a:srgbClr val="0223B6"/>
                </a:solidFill>
                <a:latin typeface="Cambria" panose="02040503050406030204" pitchFamily="18" charset="0"/>
                <a:ea typeface="Cambria" panose="02040503050406030204" pitchFamily="18" charset="0"/>
                <a:cs typeface="Courier New"/>
              </a:rPr>
              <a:t>model.input</a:t>
            </a:r>
            <a:r>
              <a:rPr sz="4000" dirty="0">
                <a:solidFill>
                  <a:srgbClr val="0223B6"/>
                </a:solidFill>
                <a:latin typeface="Cambria" panose="02040503050406030204" pitchFamily="18" charset="0"/>
                <a:ea typeface="Cambria" panose="02040503050406030204" pitchFamily="18" charset="0"/>
                <a:cs typeface="Courier New"/>
              </a:rPr>
              <a:t>["Nhiet do trong phong"] </a:t>
            </a:r>
            <a:r>
              <a:rPr sz="4000">
                <a:solidFill>
                  <a:srgbClr val="0223B6"/>
                </a:solidFill>
                <a:latin typeface="Cambria" panose="02040503050406030204" pitchFamily="18" charset="0"/>
                <a:ea typeface="Cambria" panose="02040503050406030204" pitchFamily="18" charset="0"/>
                <a:cs typeface="Courier New"/>
              </a:rPr>
              <a:t>= iTin</a:t>
            </a:r>
            <a:endParaRPr lang="en-US" sz="4000">
              <a:solidFill>
                <a:srgbClr val="0223B6"/>
              </a:solidFill>
              <a:latin typeface="Cambria" panose="02040503050406030204" pitchFamily="18" charset="0"/>
              <a:ea typeface="Cambria" panose="02040503050406030204" pitchFamily="18" charset="0"/>
              <a:cs typeface="Courier New"/>
            </a:endParaRPr>
          </a:p>
          <a:p>
            <a:pPr marL="914400" marR="88265">
              <a:spcBef>
                <a:spcPts val="600"/>
              </a:spcBef>
              <a:spcAft>
                <a:spcPts val="600"/>
              </a:spcAft>
              <a:buSzPct val="123529"/>
            </a:pPr>
            <a:r>
              <a:rPr sz="4000">
                <a:solidFill>
                  <a:srgbClr val="0223B6"/>
                </a:solidFill>
                <a:latin typeface="Cambria" panose="02040503050406030204" pitchFamily="18" charset="0"/>
                <a:ea typeface="Cambria" panose="02040503050406030204" pitchFamily="18" charset="0"/>
                <a:cs typeface="Courier New"/>
              </a:rPr>
              <a:t>model.input</a:t>
            </a:r>
            <a:r>
              <a:rPr sz="4000" dirty="0">
                <a:solidFill>
                  <a:srgbClr val="0223B6"/>
                </a:solidFill>
                <a:latin typeface="Cambria" panose="02040503050406030204" pitchFamily="18" charset="0"/>
                <a:ea typeface="Cambria" panose="02040503050406030204" pitchFamily="18" charset="0"/>
                <a:cs typeface="Courier New"/>
              </a:rPr>
              <a:t>["Nhiet do ngoai troi"] = iTout</a:t>
            </a:r>
            <a:endParaRPr sz="4000">
              <a:latin typeface="Cambria" panose="02040503050406030204" pitchFamily="18" charset="0"/>
              <a:ea typeface="Cambria" panose="02040503050406030204" pitchFamily="18" charset="0"/>
              <a:cs typeface="Courier New"/>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38583" y="5623139"/>
            <a:ext cx="10134601" cy="693138"/>
          </a:xfrm>
          <a:prstGeom prst="rect">
            <a:avLst/>
          </a:prstGeom>
        </p:spPr>
        <p:txBody>
          <a:bodyPr vert="horz" wrap="square" lIns="0" tIns="15875" rIns="0" bIns="0" rtlCol="0">
            <a:spAutoFit/>
          </a:bodyPr>
          <a:lstStyle/>
          <a:p>
            <a:pPr marL="540385" indent="-502920">
              <a:lnSpc>
                <a:spcPct val="100000"/>
              </a:lnSpc>
              <a:spcBef>
                <a:spcPts val="125"/>
              </a:spcBef>
              <a:buSzPct val="123529"/>
              <a:buChar char="•"/>
              <a:tabLst>
                <a:tab pos="541020" algn="l"/>
              </a:tabLst>
            </a:pPr>
            <a:r>
              <a:rPr sz="4400">
                <a:latin typeface="Cambria" panose="02040503050406030204" pitchFamily="18" charset="0"/>
                <a:ea typeface="Cambria" panose="02040503050406030204" pitchFamily="18" charset="0"/>
                <a:cs typeface="Cambria"/>
              </a:rPr>
              <a:t>Nh</a:t>
            </a:r>
            <a:r>
              <a:rPr lang="en-US" sz="4400">
                <a:latin typeface="Cambria" panose="02040503050406030204" pitchFamily="18" charset="0"/>
                <a:ea typeface="Cambria" panose="02040503050406030204" pitchFamily="18" charset="0"/>
                <a:cs typeface="Cambria"/>
              </a:rPr>
              <a:t>ậ</a:t>
            </a:r>
            <a:r>
              <a:rPr sz="4400">
                <a:latin typeface="Cambria" panose="02040503050406030204" pitchFamily="18" charset="0"/>
                <a:ea typeface="Cambria" panose="02040503050406030204" pitchFamily="18" charset="0"/>
                <a:cs typeface="Cambria"/>
              </a:rPr>
              <a:t>p dữ li</a:t>
            </a:r>
            <a:r>
              <a:rPr lang="vi-VN" sz="4400">
                <a:latin typeface="Cambria" panose="02040503050406030204" pitchFamily="18" charset="0"/>
                <a:ea typeface="Cambria" panose="02040503050406030204" pitchFamily="18" charset="0"/>
                <a:cs typeface="Cambria"/>
              </a:rPr>
              <a:t>ệ</a:t>
            </a:r>
            <a:r>
              <a:rPr sz="4400">
                <a:latin typeface="Cambria" panose="02040503050406030204" pitchFamily="18" charset="0"/>
                <a:ea typeface="Cambria" panose="02040503050406030204" pitchFamily="18" charset="0"/>
                <a:cs typeface="Cambria"/>
              </a:rPr>
              <a:t>u</a:t>
            </a:r>
            <a:r>
              <a:rPr sz="4400" dirty="0">
                <a:latin typeface="Cambria" panose="02040503050406030204" pitchFamily="18" charset="0"/>
                <a:ea typeface="Cambria" panose="02040503050406030204" pitchFamily="18" charset="0"/>
                <a:cs typeface="Cambria"/>
              </a:rPr>
              <a:t>, giả sử với </a:t>
            </a:r>
            <a:r>
              <a:rPr sz="4400" i="1" dirty="0">
                <a:latin typeface="Cambria" panose="02040503050406030204" pitchFamily="18" charset="0"/>
                <a:ea typeface="Cambria" panose="02040503050406030204" pitchFamily="18" charset="0"/>
                <a:cs typeface="Times New Roman"/>
              </a:rPr>
              <a:t>N</a:t>
            </a:r>
            <a:r>
              <a:rPr sz="4400" i="1" baseline="-19360" dirty="0">
                <a:latin typeface="Cambria" panose="02040503050406030204" pitchFamily="18" charset="0"/>
                <a:ea typeface="Cambria" panose="02040503050406030204" pitchFamily="18" charset="0"/>
                <a:cs typeface="Times New Roman"/>
              </a:rPr>
              <a:t>in</a:t>
            </a:r>
            <a:r>
              <a:rPr sz="4400" dirty="0">
                <a:latin typeface="Cambria" panose="02040503050406030204" pitchFamily="18" charset="0"/>
                <a:ea typeface="Cambria" panose="02040503050406030204" pitchFamily="18" charset="0"/>
                <a:cs typeface="Cambria"/>
              </a:rPr>
              <a:t>, </a:t>
            </a:r>
            <a:r>
              <a:rPr sz="4400" i="1" dirty="0">
                <a:latin typeface="Cambria" panose="02040503050406030204" pitchFamily="18" charset="0"/>
                <a:ea typeface="Cambria" panose="02040503050406030204" pitchFamily="18" charset="0"/>
                <a:cs typeface="Times New Roman"/>
              </a:rPr>
              <a:t>T</a:t>
            </a:r>
            <a:r>
              <a:rPr sz="4400" i="1" baseline="-19360" dirty="0">
                <a:latin typeface="Cambria" panose="02040503050406030204" pitchFamily="18" charset="0"/>
                <a:ea typeface="Cambria" panose="02040503050406030204" pitchFamily="18" charset="0"/>
                <a:cs typeface="Times New Roman"/>
              </a:rPr>
              <a:t>in</a:t>
            </a:r>
            <a:r>
              <a:rPr sz="4400" dirty="0">
                <a:latin typeface="Cambria" panose="02040503050406030204" pitchFamily="18" charset="0"/>
                <a:ea typeface="Cambria" panose="02040503050406030204" pitchFamily="18" charset="0"/>
                <a:cs typeface="Cambria"/>
              </a:rPr>
              <a:t>, </a:t>
            </a:r>
            <a:r>
              <a:rPr sz="4400" i="1" dirty="0">
                <a:latin typeface="Cambria" panose="02040503050406030204" pitchFamily="18" charset="0"/>
                <a:ea typeface="Cambria" panose="02040503050406030204" pitchFamily="18" charset="0"/>
                <a:cs typeface="Times New Roman"/>
              </a:rPr>
              <a:t>T</a:t>
            </a:r>
            <a:r>
              <a:rPr sz="4400" i="1" baseline="-19360" dirty="0">
                <a:latin typeface="Cambria" panose="02040503050406030204" pitchFamily="18" charset="0"/>
                <a:ea typeface="Cambria" panose="02040503050406030204" pitchFamily="18" charset="0"/>
                <a:cs typeface="Times New Roman"/>
              </a:rPr>
              <a:t>out</a:t>
            </a:r>
            <a:endParaRPr sz="4400" baseline="-19360">
              <a:latin typeface="Cambria" panose="02040503050406030204" pitchFamily="18" charset="0"/>
              <a:ea typeface="Cambria" panose="02040503050406030204" pitchFamily="18" charset="0"/>
              <a:cs typeface="Times New Roman"/>
            </a:endParaRPr>
          </a:p>
        </p:txBody>
      </p:sp>
      <p:sp>
        <p:nvSpPr>
          <p:cNvPr id="4" name="object 4"/>
          <p:cNvSpPr txBox="1">
            <a:spLocks noGrp="1"/>
          </p:cNvSpPr>
          <p:nvPr>
            <p:ph type="title"/>
          </p:nvPr>
        </p:nvSpPr>
        <p:spPr>
          <a:xfrm>
            <a:off x="374650" y="396875"/>
            <a:ext cx="19354800" cy="4682050"/>
          </a:xfrm>
          <a:prstGeom prst="rect">
            <a:avLst/>
          </a:prstGeom>
        </p:spPr>
        <p:txBody>
          <a:bodyPr vert="horz" wrap="square" lIns="0" tIns="64769" rIns="0" bIns="0" rtlCol="0">
            <a:spAutoFit/>
          </a:bodyPr>
          <a:lstStyle/>
          <a:p>
            <a:pPr marL="47625">
              <a:lnSpc>
                <a:spcPct val="150000"/>
              </a:lnSpc>
            </a:pPr>
            <a:r>
              <a:rPr lang="vi-VN" sz="4000">
                <a:solidFill>
                  <a:srgbClr val="0223B6"/>
                </a:solidFill>
                <a:latin typeface="Cambria" panose="02040503050406030204" pitchFamily="18" charset="0"/>
                <a:ea typeface="Cambria" panose="02040503050406030204" pitchFamily="18" charset="0"/>
                <a:cs typeface="Courier New"/>
              </a:rPr>
              <a:t>model.compute()</a:t>
            </a:r>
            <a:br>
              <a:rPr lang="en-US" sz="4000">
                <a:solidFill>
                  <a:srgbClr val="0223B6"/>
                </a:solidFill>
                <a:latin typeface="Cambria" panose="02040503050406030204" pitchFamily="18" charset="0"/>
                <a:ea typeface="Cambria" panose="02040503050406030204" pitchFamily="18" charset="0"/>
                <a:cs typeface="Courier New"/>
              </a:rPr>
            </a:br>
            <a:r>
              <a:rPr lang="vi-VN" sz="4000">
                <a:solidFill>
                  <a:srgbClr val="0223B6"/>
                </a:solidFill>
                <a:latin typeface="Cambria" panose="02040503050406030204" pitchFamily="18" charset="0"/>
                <a:ea typeface="Cambria" panose="02040503050406030204" pitchFamily="18" charset="0"/>
                <a:cs typeface="Courier New"/>
              </a:rPr>
              <a:t>oL = model.output["Muc dieu chinh"]</a:t>
            </a:r>
            <a:br>
              <a:rPr lang="en-US" sz="4000">
                <a:solidFill>
                  <a:srgbClr val="0223B6"/>
                </a:solidFill>
                <a:latin typeface="Cambria" panose="02040503050406030204" pitchFamily="18" charset="0"/>
                <a:ea typeface="Cambria" panose="02040503050406030204" pitchFamily="18" charset="0"/>
                <a:cs typeface="Courier New"/>
              </a:rPr>
            </a:br>
            <a:r>
              <a:rPr lang="vi-VN" sz="4000">
                <a:solidFill>
                  <a:srgbClr val="0223B6"/>
                </a:solidFill>
                <a:latin typeface="Cambria" panose="02040503050406030204" pitchFamily="18" charset="0"/>
                <a:ea typeface="Cambria" panose="02040503050406030204" pitchFamily="18" charset="0"/>
                <a:cs typeface="Courier New"/>
              </a:rPr>
              <a:t>L.view(model)</a:t>
            </a:r>
            <a:br>
              <a:rPr lang="vi-VN" sz="4000">
                <a:solidFill>
                  <a:srgbClr val="0223B6"/>
                </a:solidFill>
                <a:latin typeface="Cambria" panose="02040503050406030204" pitchFamily="18" charset="0"/>
                <a:ea typeface="Cambria" panose="02040503050406030204" pitchFamily="18" charset="0"/>
                <a:cs typeface="Courier New"/>
              </a:rPr>
            </a:br>
            <a:r>
              <a:rPr lang="vi-VN" sz="4000">
                <a:solidFill>
                  <a:srgbClr val="0223B6"/>
                </a:solidFill>
                <a:latin typeface="Cambria" panose="02040503050406030204" pitchFamily="18" charset="0"/>
                <a:ea typeface="Cambria" panose="02040503050406030204" pitchFamily="18" charset="0"/>
                <a:cs typeface="Courier New"/>
              </a:rPr>
              <a:t>print("Với %d người ở trong phòng, nhiệt độ trong phòng là %.1f và</a:t>
            </a:r>
            <a:r>
              <a:rPr lang="en-US" sz="4000">
                <a:solidFill>
                  <a:srgbClr val="0223B6"/>
                </a:solidFill>
                <a:latin typeface="Cambria" panose="02040503050406030204" pitchFamily="18" charset="0"/>
                <a:ea typeface="Cambria" panose="02040503050406030204" pitchFamily="18" charset="0"/>
                <a:cs typeface="Courier New"/>
              </a:rPr>
              <a:t> </a:t>
            </a:r>
            <a:r>
              <a:rPr lang="vi-VN" sz="4000">
                <a:solidFill>
                  <a:srgbClr val="0223B6"/>
                </a:solidFill>
                <a:latin typeface="Cambria" panose="02040503050406030204" pitchFamily="18" charset="0"/>
                <a:ea typeface="Cambria" panose="02040503050406030204" pitchFamily="18" charset="0"/>
                <a:cs typeface="Courier New"/>
              </a:rPr>
              <a:t>ngoài trời là %.1f </a:t>
            </a:r>
            <a:r>
              <a:rPr lang="en-US" sz="4000">
                <a:solidFill>
                  <a:srgbClr val="0223B6"/>
                </a:solidFill>
                <a:latin typeface="Cambria" panose="02040503050406030204" pitchFamily="18" charset="0"/>
                <a:ea typeface="Cambria" panose="02040503050406030204" pitchFamily="18" charset="0"/>
                <a:cs typeface="Courier New"/>
              </a:rPr>
              <a:t>       </a:t>
            </a:r>
            <a:br>
              <a:rPr lang="en-US" sz="4000">
                <a:solidFill>
                  <a:srgbClr val="0223B6"/>
                </a:solidFill>
                <a:latin typeface="Cambria" panose="02040503050406030204" pitchFamily="18" charset="0"/>
                <a:ea typeface="Cambria" panose="02040503050406030204" pitchFamily="18" charset="0"/>
                <a:cs typeface="Courier New"/>
              </a:rPr>
            </a:br>
            <a:r>
              <a:rPr lang="en-US" sz="4000">
                <a:solidFill>
                  <a:srgbClr val="0223B6"/>
                </a:solidFill>
                <a:latin typeface="Cambria" panose="02040503050406030204" pitchFamily="18" charset="0"/>
                <a:ea typeface="Cambria" panose="02040503050406030204" pitchFamily="18" charset="0"/>
                <a:cs typeface="Courier New"/>
              </a:rPr>
              <a:t>               </a:t>
            </a:r>
            <a:r>
              <a:rPr lang="vi-VN" sz="4000">
                <a:solidFill>
                  <a:srgbClr val="0223B6"/>
                </a:solidFill>
                <a:latin typeface="Cambria" panose="02040503050406030204" pitchFamily="18" charset="0"/>
                <a:ea typeface="Cambria" panose="02040503050406030204" pitchFamily="18" charset="0"/>
                <a:cs typeface="Courier New"/>
              </a:rPr>
              <a:t>thì mức điều chỉnh là %d" % (iN,</a:t>
            </a:r>
            <a:r>
              <a:rPr lang="en-US" sz="4000">
                <a:solidFill>
                  <a:srgbClr val="0223B6"/>
                </a:solidFill>
                <a:latin typeface="Cambria" panose="02040503050406030204" pitchFamily="18" charset="0"/>
                <a:ea typeface="Cambria" panose="02040503050406030204" pitchFamily="18" charset="0"/>
                <a:cs typeface="Courier New"/>
              </a:rPr>
              <a:t> </a:t>
            </a:r>
            <a:r>
              <a:rPr lang="vi-VN" sz="4000">
                <a:solidFill>
                  <a:srgbClr val="0223B6"/>
                </a:solidFill>
                <a:latin typeface="Cambria" panose="02040503050406030204" pitchFamily="18" charset="0"/>
                <a:ea typeface="Cambria" panose="02040503050406030204" pitchFamily="18" charset="0"/>
                <a:cs typeface="Courier New"/>
              </a:rPr>
              <a:t>iTin,</a:t>
            </a:r>
            <a:r>
              <a:rPr lang="en-US" sz="4000">
                <a:solidFill>
                  <a:srgbClr val="0223B6"/>
                </a:solidFill>
                <a:latin typeface="Cambria" panose="02040503050406030204" pitchFamily="18" charset="0"/>
                <a:ea typeface="Cambria" panose="02040503050406030204" pitchFamily="18" charset="0"/>
                <a:cs typeface="Courier New"/>
              </a:rPr>
              <a:t> </a:t>
            </a:r>
            <a:r>
              <a:rPr lang="vi-VN" sz="4000">
                <a:solidFill>
                  <a:srgbClr val="0223B6"/>
                </a:solidFill>
                <a:latin typeface="Cambria" panose="02040503050406030204" pitchFamily="18" charset="0"/>
                <a:ea typeface="Cambria" panose="02040503050406030204" pitchFamily="18" charset="0"/>
                <a:cs typeface="Courier New"/>
              </a:rPr>
              <a:t>iTout,</a:t>
            </a:r>
            <a:r>
              <a:rPr lang="en-US" sz="4000">
                <a:solidFill>
                  <a:srgbClr val="0223B6"/>
                </a:solidFill>
                <a:latin typeface="Cambria" panose="02040503050406030204" pitchFamily="18" charset="0"/>
                <a:ea typeface="Cambria" panose="02040503050406030204" pitchFamily="18" charset="0"/>
                <a:cs typeface="Courier New"/>
              </a:rPr>
              <a:t> </a:t>
            </a:r>
            <a:r>
              <a:rPr lang="vi-VN" sz="4000">
                <a:solidFill>
                  <a:srgbClr val="0223B6"/>
                </a:solidFill>
                <a:latin typeface="Cambria" panose="02040503050406030204" pitchFamily="18" charset="0"/>
                <a:ea typeface="Cambria" panose="02040503050406030204" pitchFamily="18" charset="0"/>
                <a:cs typeface="Courier New"/>
              </a:rPr>
              <a:t>oL))</a:t>
            </a:r>
            <a:endParaRPr sz="4000">
              <a:latin typeface="Cambria" panose="02040503050406030204" pitchFamily="18" charset="0"/>
              <a:ea typeface="Cambria" panose="02040503050406030204" pitchFamily="18" charset="0"/>
              <a:cs typeface="Courier New"/>
            </a:endParaRPr>
          </a:p>
        </p:txBody>
      </p:sp>
      <p:sp>
        <p:nvSpPr>
          <p:cNvPr id="7" name="object 7"/>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8" name="object 8"/>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67</a:t>
            </a:fld>
            <a:endParaRPr dirty="0"/>
          </a:p>
        </p:txBody>
      </p:sp>
      <p:sp>
        <p:nvSpPr>
          <p:cNvPr id="10" name="TextBox 9"/>
          <p:cNvSpPr txBox="1"/>
          <p:nvPr/>
        </p:nvSpPr>
        <p:spPr>
          <a:xfrm>
            <a:off x="6628396" y="7102475"/>
            <a:ext cx="7716587" cy="3013710"/>
          </a:xfrm>
          <a:prstGeom prst="rect">
            <a:avLst/>
          </a:prstGeom>
          <a:noFill/>
          <a:ln>
            <a:solidFill>
              <a:srgbClr val="7030A0"/>
            </a:solidFill>
          </a:ln>
        </p:spPr>
        <p:txBody>
          <a:bodyPr wrap="square" rtlCol="0">
            <a:spAutoFit/>
          </a:bodyPr>
          <a:lstStyle/>
          <a:p>
            <a:pPr marL="241300">
              <a:lnSpc>
                <a:spcPct val="150000"/>
              </a:lnSpc>
            </a:pPr>
            <a:r>
              <a:rPr lang="vi-VN" sz="4400">
                <a:latin typeface="Cambria" panose="02040503050406030204" pitchFamily="18" charset="0"/>
                <a:ea typeface="Cambria" panose="02040503050406030204" pitchFamily="18" charset="0"/>
              </a:rPr>
              <a:t>Số người: 4</a:t>
            </a:r>
          </a:p>
          <a:p>
            <a:pPr marL="241300">
              <a:lnSpc>
                <a:spcPct val="150000"/>
              </a:lnSpc>
            </a:pPr>
            <a:r>
              <a:rPr lang="vi-VN" sz="4400">
                <a:latin typeface="Cambria" panose="02040503050406030204" pitchFamily="18" charset="0"/>
                <a:ea typeface="Cambria" panose="02040503050406030204" pitchFamily="18" charset="0"/>
              </a:rPr>
              <a:t>Nhiệt độ trong phòng: 27</a:t>
            </a:r>
          </a:p>
          <a:p>
            <a:pPr marL="241300">
              <a:lnSpc>
                <a:spcPct val="150000"/>
              </a:lnSpc>
            </a:pPr>
            <a:r>
              <a:rPr lang="vi-VN" sz="4400">
                <a:latin typeface="Cambria" panose="02040503050406030204" pitchFamily="18" charset="0"/>
                <a:ea typeface="Cambria" panose="02040503050406030204" pitchFamily="18" charset="0"/>
              </a:rPr>
              <a:t>Nhiệt độ bên ngoài: 30</a:t>
            </a:r>
            <a:endParaRPr lang="en-US" sz="4400">
              <a:latin typeface="Cambria" panose="02040503050406030204" pitchFamily="18" charset="0"/>
              <a:ea typeface="Cambria" panose="020405030504060302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4289" y="1387474"/>
            <a:ext cx="3313133" cy="694421"/>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400" b="1">
                <a:latin typeface="Cambria"/>
                <a:cs typeface="Cambria"/>
              </a:rPr>
              <a:t>K</a:t>
            </a:r>
            <a:r>
              <a:rPr lang="en-US" sz="4400" b="1">
                <a:latin typeface="Cambria"/>
                <a:cs typeface="Cambria"/>
              </a:rPr>
              <a:t>ế</a:t>
            </a:r>
            <a:r>
              <a:rPr sz="4400" b="1">
                <a:latin typeface="Cambria"/>
                <a:cs typeface="Cambria"/>
              </a:rPr>
              <a:t>t </a:t>
            </a:r>
            <a:r>
              <a:rPr sz="4400" b="1" dirty="0">
                <a:latin typeface="Cambria"/>
                <a:cs typeface="Cambria"/>
              </a:rPr>
              <a:t>quả</a:t>
            </a:r>
            <a:endParaRPr sz="4400" b="1">
              <a:latin typeface="Cambria"/>
              <a:cs typeface="Cambria"/>
            </a:endParaRPr>
          </a:p>
        </p:txBody>
      </p:sp>
      <p:sp>
        <p:nvSpPr>
          <p:cNvPr id="5" name="object 5"/>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6" name="object 6"/>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68</a:t>
            </a:fld>
            <a:endParaRPr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7358" y="264361"/>
            <a:ext cx="15672807" cy="1041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603250" y="2378075"/>
            <a:ext cx="3313133" cy="7364773"/>
          </a:xfrm>
          <a:prstGeom prst="rect">
            <a:avLst/>
          </a:prstGeom>
        </p:spPr>
        <p:txBody>
          <a:bodyPr wrap="square">
            <a:spAutoFit/>
          </a:bodyPr>
          <a:lstStyle/>
          <a:p>
            <a:pPr>
              <a:lnSpc>
                <a:spcPct val="150000"/>
              </a:lnSpc>
            </a:pPr>
            <a:r>
              <a:rPr lang="vi-VN" sz="4000">
                <a:latin typeface="Cambria" panose="02040503050406030204" pitchFamily="18" charset="0"/>
                <a:ea typeface="Cambria" panose="02040503050406030204" pitchFamily="18" charset="0"/>
              </a:rPr>
              <a:t>Với 4 người ở trong phòng, nhiệt độ trong phòng là 27.0 và ngoài trời</a:t>
            </a:r>
            <a:r>
              <a:rPr lang="en-US" sz="4000">
                <a:latin typeface="Cambria" panose="02040503050406030204" pitchFamily="18" charset="0"/>
                <a:ea typeface="Cambria" panose="02040503050406030204" pitchFamily="18" charset="0"/>
              </a:rPr>
              <a:t> </a:t>
            </a:r>
            <a:r>
              <a:rPr lang="vi-VN" sz="4000">
                <a:latin typeface="Cambria" panose="02040503050406030204" pitchFamily="18" charset="0"/>
                <a:ea typeface="Cambria" panose="02040503050406030204" pitchFamily="18" charset="0"/>
              </a:rPr>
              <a:t>là 30.0 thì mức điều chỉnh là 20 </a:t>
            </a:r>
            <a:endParaRPr lang="en-US" sz="4000">
              <a:latin typeface="Cambria" panose="02040503050406030204" pitchFamily="18" charset="0"/>
              <a:ea typeface="Cambria" panose="020405030504060302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object 5"/>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69</a:t>
            </a:fld>
            <a:endParaRPr spc="15" dirty="0"/>
          </a:p>
        </p:txBody>
      </p:sp>
      <p:sp>
        <p:nvSpPr>
          <p:cNvPr id="2" name="object 2"/>
          <p:cNvSpPr txBox="1">
            <a:spLocks noGrp="1"/>
          </p:cNvSpPr>
          <p:nvPr>
            <p:ph type="title"/>
          </p:nvPr>
        </p:nvSpPr>
        <p:spPr>
          <a:xfrm>
            <a:off x="1023917" y="773831"/>
            <a:ext cx="3248025" cy="1093470"/>
          </a:xfrm>
          <a:prstGeom prst="rect">
            <a:avLst/>
          </a:prstGeom>
        </p:spPr>
        <p:txBody>
          <a:bodyPr vert="horz" wrap="square" lIns="0" tIns="13335" rIns="0" bIns="0" rtlCol="0">
            <a:spAutoFit/>
          </a:bodyPr>
          <a:lstStyle/>
          <a:p>
            <a:pPr marL="12700">
              <a:lnSpc>
                <a:spcPct val="100000"/>
              </a:lnSpc>
              <a:spcBef>
                <a:spcPts val="105"/>
              </a:spcBef>
            </a:pPr>
            <a:r>
              <a:rPr sz="7000" b="1" spc="-190" dirty="0">
                <a:solidFill>
                  <a:srgbClr val="004D80"/>
                </a:solidFill>
                <a:latin typeface="Cambria"/>
                <a:cs typeface="Cambria"/>
              </a:rPr>
              <a:t>V</a:t>
            </a:r>
            <a:r>
              <a:rPr sz="7000" b="1" dirty="0">
                <a:solidFill>
                  <a:srgbClr val="004D80"/>
                </a:solidFill>
                <a:latin typeface="Cambria"/>
                <a:cs typeface="Cambria"/>
              </a:rPr>
              <a:t>í</a:t>
            </a:r>
            <a:r>
              <a:rPr sz="7000" b="1" spc="-275" dirty="0">
                <a:solidFill>
                  <a:srgbClr val="004D80"/>
                </a:solidFill>
                <a:latin typeface="Cambria"/>
                <a:cs typeface="Cambria"/>
              </a:rPr>
              <a:t> </a:t>
            </a:r>
            <a:r>
              <a:rPr sz="7000" b="1" spc="-145" dirty="0">
                <a:solidFill>
                  <a:srgbClr val="004D80"/>
                </a:solidFill>
                <a:latin typeface="Cambria"/>
                <a:cs typeface="Cambria"/>
              </a:rPr>
              <a:t>d</a:t>
            </a:r>
            <a:r>
              <a:rPr sz="7000" b="1" dirty="0">
                <a:solidFill>
                  <a:srgbClr val="004D80"/>
                </a:solidFill>
                <a:latin typeface="Cambria"/>
                <a:cs typeface="Cambria"/>
              </a:rPr>
              <a:t>ụ</a:t>
            </a:r>
            <a:r>
              <a:rPr sz="7000" b="1" spc="-285" dirty="0">
                <a:solidFill>
                  <a:srgbClr val="004D80"/>
                </a:solidFill>
                <a:latin typeface="Cambria"/>
                <a:cs typeface="Cambria"/>
              </a:rPr>
              <a:t> </a:t>
            </a:r>
            <a:r>
              <a:rPr sz="7000" b="1" spc="-145" dirty="0">
                <a:solidFill>
                  <a:srgbClr val="004D80"/>
                </a:solidFill>
                <a:latin typeface="Cambria"/>
                <a:cs typeface="Cambria"/>
              </a:rPr>
              <a:t>2</a:t>
            </a:r>
            <a:r>
              <a:rPr sz="7000" b="1" dirty="0">
                <a:solidFill>
                  <a:srgbClr val="004D80"/>
                </a:solidFill>
                <a:latin typeface="Cambria"/>
                <a:cs typeface="Cambria"/>
              </a:rPr>
              <a:t>0</a:t>
            </a:r>
            <a:endParaRPr sz="7000">
              <a:latin typeface="Cambria"/>
              <a:cs typeface="Cambria"/>
            </a:endParaRPr>
          </a:p>
        </p:txBody>
      </p:sp>
      <p:sp>
        <p:nvSpPr>
          <p:cNvPr id="3" name="object 3"/>
          <p:cNvSpPr txBox="1"/>
          <p:nvPr/>
        </p:nvSpPr>
        <p:spPr>
          <a:xfrm>
            <a:off x="831850" y="2759075"/>
            <a:ext cx="18745200" cy="6140142"/>
          </a:xfrm>
          <a:prstGeom prst="rect">
            <a:avLst/>
          </a:prstGeom>
        </p:spPr>
        <p:txBody>
          <a:bodyPr vert="horz" wrap="square" lIns="0" tIns="45720" rIns="0" bIns="0" rtlCol="0">
            <a:spAutoFit/>
          </a:bodyPr>
          <a:lstStyle/>
          <a:p>
            <a:pPr marL="514984" marR="22860" indent="-502920">
              <a:lnSpc>
                <a:spcPct val="150000"/>
              </a:lnSpc>
              <a:buSzPct val="123529"/>
              <a:buChar char="•"/>
              <a:tabLst>
                <a:tab pos="514350" algn="l"/>
              </a:tabLst>
            </a:pPr>
            <a:r>
              <a:rPr lang="vi-VN" sz="4400">
                <a:latin typeface="Cambria"/>
                <a:cs typeface="Cambria"/>
              </a:rPr>
              <a:t>Dự báo mức độ lây lan của bệnh viêm phổi CoViD-19 do Wuhan Coronavirus sẽ lây lan(Spread) ra sao trên các vùng địa lý. Việc lây lan căn cứ vào số người nhiễm bệnh (Conmirmed Cases), số người tử vong và nguy kịch (De</a:t>
            </a:r>
            <a:r>
              <a:rPr lang="en-US" sz="4400">
                <a:latin typeface="Cambria"/>
                <a:cs typeface="Cambria"/>
              </a:rPr>
              <a:t>at</a:t>
            </a:r>
            <a:r>
              <a:rPr lang="vi-VN" sz="4400">
                <a:latin typeface="Cambria"/>
                <a:cs typeface="Cambria"/>
              </a:rPr>
              <a:t>hs &amp; Serious Critical) cũng như mức độ tiếp giáp với vùng địa lý (Border) có nguy cơ cao.</a:t>
            </a:r>
            <a:endParaRPr lang="en-US" sz="4400">
              <a:latin typeface="Cambria"/>
              <a:cs typeface="Cambria"/>
            </a:endParaRPr>
          </a:p>
          <a:p>
            <a:pPr marL="514984" marR="22860" indent="-502920">
              <a:lnSpc>
                <a:spcPct val="150000"/>
              </a:lnSpc>
              <a:buSzPct val="123529"/>
              <a:buChar char="•"/>
              <a:tabLst>
                <a:tab pos="514350" algn="l"/>
              </a:tabLst>
            </a:pPr>
            <a:r>
              <a:rPr sz="4400">
                <a:latin typeface="Cambria"/>
                <a:cs typeface="Cambria"/>
              </a:rPr>
              <a:t>Đ</a:t>
            </a:r>
            <a:r>
              <a:rPr lang="en-US" sz="4400">
                <a:latin typeface="Cambria"/>
                <a:cs typeface="Cambria"/>
              </a:rPr>
              <a:t>ể</a:t>
            </a:r>
            <a:r>
              <a:rPr sz="4400">
                <a:latin typeface="Cambria"/>
                <a:cs typeface="Cambria"/>
              </a:rPr>
              <a:t> giải quy</a:t>
            </a:r>
            <a:r>
              <a:rPr lang="en-US" sz="4400">
                <a:latin typeface="Cambria"/>
                <a:cs typeface="Cambria"/>
              </a:rPr>
              <a:t>ế</a:t>
            </a:r>
            <a:r>
              <a:rPr sz="4400">
                <a:latin typeface="Cambria"/>
                <a:cs typeface="Cambria"/>
              </a:rPr>
              <a:t>t</a:t>
            </a:r>
            <a:r>
              <a:rPr sz="4400" dirty="0">
                <a:latin typeface="Cambria"/>
                <a:cs typeface="Cambria"/>
              </a:rPr>
              <a:t>, </a:t>
            </a:r>
            <a:r>
              <a:rPr sz="4400">
                <a:latin typeface="Cambria"/>
                <a:cs typeface="Cambria"/>
              </a:rPr>
              <a:t>thực hi</a:t>
            </a:r>
            <a:r>
              <a:rPr lang="vi-VN" sz="4400">
                <a:latin typeface="Cambria"/>
                <a:cs typeface="Cambria"/>
              </a:rPr>
              <a:t>ệ</a:t>
            </a:r>
            <a:r>
              <a:rPr sz="4400">
                <a:latin typeface="Cambria"/>
                <a:cs typeface="Cambria"/>
              </a:rPr>
              <a:t>n b</a:t>
            </a:r>
            <a:r>
              <a:rPr lang="en-US" sz="4400">
                <a:latin typeface="Cambria"/>
                <a:cs typeface="Cambria"/>
              </a:rPr>
              <a:t>ằ</a:t>
            </a:r>
            <a:r>
              <a:rPr sz="4400">
                <a:latin typeface="Cambria"/>
                <a:cs typeface="Cambria"/>
              </a:rPr>
              <a:t>ng </a:t>
            </a:r>
            <a:r>
              <a:rPr sz="4400" dirty="0">
                <a:latin typeface="Cambria"/>
                <a:cs typeface="Cambria"/>
              </a:rPr>
              <a:t>các bước qua những giai </a:t>
            </a:r>
            <a:r>
              <a:rPr sz="4400">
                <a:latin typeface="Cambria"/>
                <a:cs typeface="Cambria"/>
              </a:rPr>
              <a:t>đoạn như</a:t>
            </a:r>
            <a:r>
              <a:rPr lang="en-US" sz="4400">
                <a:latin typeface="Cambria"/>
                <a:cs typeface="Cambria"/>
              </a:rPr>
              <a:t> sau:</a:t>
            </a:r>
            <a:endParaRPr sz="4400">
              <a:latin typeface="Cambria"/>
              <a:cs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8" name="object 8"/>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7</a:t>
            </a:fld>
            <a:endParaRPr dirty="0"/>
          </a:p>
        </p:txBody>
      </p:sp>
      <p:sp>
        <p:nvSpPr>
          <p:cNvPr id="2" name="object 2"/>
          <p:cNvSpPr txBox="1">
            <a:spLocks noGrp="1"/>
          </p:cNvSpPr>
          <p:nvPr>
            <p:ph type="title"/>
          </p:nvPr>
        </p:nvSpPr>
        <p:spPr>
          <a:xfrm>
            <a:off x="1023916" y="773831"/>
            <a:ext cx="7165657"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Luật mờ</a:t>
            </a:r>
            <a:endParaRPr sz="7000">
              <a:latin typeface="Cambria"/>
              <a:cs typeface="Cambria"/>
            </a:endParaRPr>
          </a:p>
        </p:txBody>
      </p:sp>
      <p:sp>
        <p:nvSpPr>
          <p:cNvPr id="3" name="object 3"/>
          <p:cNvSpPr txBox="1"/>
          <p:nvPr/>
        </p:nvSpPr>
        <p:spPr>
          <a:xfrm>
            <a:off x="1023917" y="2149475"/>
            <a:ext cx="18629333" cy="3064300"/>
          </a:xfrm>
          <a:prstGeom prst="rect">
            <a:avLst/>
          </a:prstGeom>
        </p:spPr>
        <p:txBody>
          <a:bodyPr vert="horz" wrap="square" lIns="0" tIns="17145" rIns="0" bIns="0" rtlCol="0">
            <a:spAutoFit/>
          </a:bodyPr>
          <a:lstStyle/>
          <a:p>
            <a:pPr marL="514984" indent="-502920">
              <a:lnSpc>
                <a:spcPct val="150000"/>
              </a:lnSpc>
              <a:buSzPct val="123529"/>
              <a:buChar char="•"/>
              <a:tabLst>
                <a:tab pos="515620" algn="l"/>
              </a:tabLst>
            </a:pPr>
            <a:r>
              <a:rPr sz="4400">
                <a:latin typeface="Cambria"/>
                <a:cs typeface="Cambria"/>
              </a:rPr>
              <a:t>Vi</a:t>
            </a:r>
            <a:r>
              <a:rPr lang="vi-VN" sz="4400">
                <a:latin typeface="Cambria"/>
                <a:cs typeface="Cambria"/>
              </a:rPr>
              <a:t>ệ</a:t>
            </a:r>
            <a:r>
              <a:rPr sz="4400">
                <a:latin typeface="Cambria"/>
                <a:cs typeface="Cambria"/>
              </a:rPr>
              <a:t>c suy di</a:t>
            </a:r>
            <a:r>
              <a:rPr lang="en-US" sz="4400">
                <a:latin typeface="Cambria"/>
                <a:cs typeface="Cambria"/>
              </a:rPr>
              <a:t>ễ</a:t>
            </a:r>
            <a:r>
              <a:rPr sz="4400">
                <a:latin typeface="Cambria"/>
                <a:cs typeface="Cambria"/>
              </a:rPr>
              <a:t>n </a:t>
            </a:r>
            <a:r>
              <a:rPr sz="4400" dirty="0">
                <a:latin typeface="Cambria"/>
                <a:cs typeface="Cambria"/>
              </a:rPr>
              <a:t>mờ dựa trên </a:t>
            </a:r>
            <a:r>
              <a:rPr sz="4400">
                <a:latin typeface="Cambria"/>
                <a:cs typeface="Cambria"/>
              </a:rPr>
              <a:t>các lu</a:t>
            </a:r>
            <a:r>
              <a:rPr lang="en-US" sz="4400">
                <a:latin typeface="Cambria"/>
                <a:cs typeface="Cambria"/>
              </a:rPr>
              <a:t>ậ</a:t>
            </a:r>
            <a:r>
              <a:rPr sz="4400">
                <a:latin typeface="Cambria"/>
                <a:cs typeface="Cambria"/>
              </a:rPr>
              <a:t>t </a:t>
            </a:r>
            <a:r>
              <a:rPr sz="4400" dirty="0">
                <a:latin typeface="Cambria"/>
                <a:cs typeface="Cambria"/>
              </a:rPr>
              <a:t>mờ </a:t>
            </a:r>
            <a:r>
              <a:rPr sz="4400">
                <a:latin typeface="Cambria"/>
                <a:cs typeface="Cambria"/>
              </a:rPr>
              <a:t>là v</a:t>
            </a:r>
            <a:r>
              <a:rPr lang="en-US" sz="4400">
                <a:latin typeface="Cambria"/>
                <a:cs typeface="Cambria"/>
              </a:rPr>
              <a:t>ấ</a:t>
            </a:r>
            <a:r>
              <a:rPr sz="4400">
                <a:latin typeface="Cambria"/>
                <a:cs typeface="Cambria"/>
              </a:rPr>
              <a:t>n đ</a:t>
            </a:r>
            <a:r>
              <a:rPr lang="en-US" sz="4400">
                <a:latin typeface="Cambria"/>
                <a:cs typeface="Cambria"/>
              </a:rPr>
              <a:t>ề</a:t>
            </a:r>
            <a:r>
              <a:rPr sz="4400">
                <a:latin typeface="Cambria"/>
                <a:cs typeface="Cambria"/>
              </a:rPr>
              <a:t> </a:t>
            </a:r>
            <a:r>
              <a:rPr sz="4400" dirty="0">
                <a:latin typeface="Cambria"/>
                <a:cs typeface="Cambria"/>
              </a:rPr>
              <a:t>quan </a:t>
            </a:r>
            <a:r>
              <a:rPr sz="4400">
                <a:latin typeface="Cambria"/>
                <a:cs typeface="Cambria"/>
              </a:rPr>
              <a:t>trọng.</a:t>
            </a:r>
            <a:endParaRPr lang="en-US" sz="4400">
              <a:latin typeface="Cambria"/>
              <a:cs typeface="Cambria"/>
            </a:endParaRPr>
          </a:p>
          <a:p>
            <a:pPr marL="514984" indent="-502920">
              <a:lnSpc>
                <a:spcPct val="150000"/>
              </a:lnSpc>
              <a:buSzPct val="123529"/>
              <a:buFontTx/>
              <a:buChar char="•"/>
              <a:tabLst>
                <a:tab pos="515620" algn="l"/>
              </a:tabLst>
            </a:pPr>
            <a:r>
              <a:rPr lang="vi-VN" sz="4400">
                <a:latin typeface="Cambria"/>
                <a:cs typeface="Cambria"/>
              </a:rPr>
              <a:t>Chẳng hạn, với quy tắc </a:t>
            </a:r>
            <a:r>
              <a:rPr lang="vi-VN" sz="4400" b="1" i="1">
                <a:latin typeface="Cambria"/>
                <a:cs typeface="Cambria"/>
              </a:rPr>
              <a:t>suy diễn khẳng định </a:t>
            </a:r>
            <a:r>
              <a:rPr lang="vi-VN" sz="4400">
                <a:latin typeface="Cambria"/>
                <a:cs typeface="Cambria"/>
              </a:rPr>
              <a:t>trong lập luận cổ điển: </a:t>
            </a:r>
            <a:endParaRPr lang="en-US" sz="4400">
              <a:latin typeface="Cambria"/>
              <a:cs typeface="Cambria"/>
            </a:endParaRPr>
          </a:p>
          <a:p>
            <a:pPr marL="12064">
              <a:lnSpc>
                <a:spcPct val="150000"/>
              </a:lnSpc>
              <a:buSzPct val="123529"/>
              <a:tabLst>
                <a:tab pos="515620" algn="l"/>
              </a:tabLst>
            </a:pPr>
            <a:r>
              <a:rPr lang="en-US" sz="4400">
                <a:latin typeface="Cambria"/>
                <a:cs typeface="Cambria"/>
              </a:rPr>
              <a:t>	</a:t>
            </a:r>
            <a:r>
              <a:rPr lang="en-US" sz="4400">
                <a:latin typeface="Verdana" panose="020B0604030504040204" pitchFamily="34" charset="0"/>
                <a:ea typeface="Verdana" panose="020B0604030504040204" pitchFamily="34" charset="0"/>
                <a:cs typeface="Cambria"/>
              </a:rPr>
              <a:t>(</a:t>
            </a:r>
            <a:r>
              <a:rPr lang="vi-VN" sz="4400">
                <a:latin typeface="Cambria"/>
                <a:cs typeface="Cambria"/>
              </a:rPr>
              <a:t>(</a:t>
            </a:r>
            <a:r>
              <a:rPr lang="vi-VN" sz="4400" i="1">
                <a:latin typeface="Times New Roman"/>
                <a:cs typeface="Times New Roman"/>
              </a:rPr>
              <a:t>P </a:t>
            </a:r>
            <a:r>
              <a:rPr lang="vi-VN" sz="4400">
                <a:latin typeface="Cambria"/>
                <a:cs typeface="Cambria"/>
              </a:rPr>
              <a:t>⇒ </a:t>
            </a:r>
            <a:r>
              <a:rPr lang="vi-VN" sz="4400" i="1">
                <a:latin typeface="Times New Roman"/>
                <a:cs typeface="Times New Roman"/>
              </a:rPr>
              <a:t>Q</a:t>
            </a:r>
            <a:r>
              <a:rPr lang="vi-VN" sz="4400">
                <a:latin typeface="Cambria"/>
                <a:cs typeface="Cambria"/>
              </a:rPr>
              <a:t>) ∧ </a:t>
            </a:r>
            <a:r>
              <a:rPr lang="vi-VN" sz="4400" i="1">
                <a:latin typeface="Times New Roman"/>
                <a:cs typeface="Times New Roman"/>
              </a:rPr>
              <a:t>P</a:t>
            </a:r>
            <a:r>
              <a:rPr lang="vi-VN" sz="4400">
                <a:latin typeface="Verdana"/>
                <a:cs typeface="Verdana"/>
              </a:rPr>
              <a:t>)</a:t>
            </a:r>
            <a:r>
              <a:rPr lang="vi-VN" sz="4400" baseline="-11350">
                <a:latin typeface="Verdana"/>
                <a:cs typeface="Verdana"/>
              </a:rPr>
              <a:t> </a:t>
            </a:r>
            <a:r>
              <a:rPr lang="vi-VN" sz="4400">
                <a:latin typeface="Cambria"/>
                <a:cs typeface="Cambria"/>
              </a:rPr>
              <a:t>⇒ </a:t>
            </a:r>
            <a:r>
              <a:rPr lang="vi-VN" sz="4400" i="1">
                <a:latin typeface="Times New Roman"/>
                <a:cs typeface="Times New Roman"/>
              </a:rPr>
              <a:t>Q</a:t>
            </a:r>
            <a:r>
              <a:rPr lang="vi-VN" sz="4400">
                <a:latin typeface="Cambria"/>
                <a:cs typeface="Cambria"/>
              </a:rPr>
              <a:t>, trong đó:</a:t>
            </a:r>
          </a:p>
        </p:txBody>
      </p:sp>
      <p:sp>
        <p:nvSpPr>
          <p:cNvPr id="5" name="object 5"/>
          <p:cNvSpPr txBox="1"/>
          <p:nvPr/>
        </p:nvSpPr>
        <p:spPr>
          <a:xfrm>
            <a:off x="1501120" y="4802313"/>
            <a:ext cx="16399530" cy="3520836"/>
          </a:xfrm>
          <a:prstGeom prst="rect">
            <a:avLst/>
          </a:prstGeom>
        </p:spPr>
        <p:txBody>
          <a:bodyPr vert="horz" wrap="square" lIns="0" tIns="286385" rIns="0" bIns="0" rtlCol="0">
            <a:spAutoFit/>
          </a:bodyPr>
          <a:lstStyle/>
          <a:p>
            <a:pPr marL="582295" indent="-544830">
              <a:lnSpc>
                <a:spcPct val="150000"/>
              </a:lnSpc>
              <a:buSzPct val="123529"/>
              <a:buFont typeface="Microsoft Sans Serif"/>
              <a:buChar char="‣"/>
              <a:tabLst>
                <a:tab pos="582930" algn="l"/>
              </a:tabLst>
            </a:pPr>
            <a:r>
              <a:rPr sz="4400">
                <a:solidFill>
                  <a:srgbClr val="011993"/>
                </a:solidFill>
                <a:latin typeface="Cambria" panose="02040503050406030204" pitchFamily="18" charset="0"/>
                <a:ea typeface="Cambria" panose="02040503050406030204" pitchFamily="18" charset="0"/>
                <a:cs typeface="Cambria"/>
              </a:rPr>
              <a:t>Lu</a:t>
            </a:r>
            <a:r>
              <a:rPr lang="en-US" sz="4400">
                <a:solidFill>
                  <a:srgbClr val="011993"/>
                </a:solidFill>
                <a:latin typeface="Cambria" panose="02040503050406030204" pitchFamily="18" charset="0"/>
                <a:ea typeface="Cambria" panose="02040503050406030204" pitchFamily="18" charset="0"/>
                <a:cs typeface="Cambria"/>
              </a:rPr>
              <a:t>ậ</a:t>
            </a:r>
            <a:r>
              <a:rPr sz="4400">
                <a:solidFill>
                  <a:srgbClr val="011993"/>
                </a:solidFill>
                <a:latin typeface="Cambria" panose="02040503050406030204" pitchFamily="18" charset="0"/>
                <a:ea typeface="Cambria" panose="02040503050406030204" pitchFamily="18" charset="0"/>
                <a:cs typeface="Cambria"/>
              </a:rPr>
              <a:t>t ho</a:t>
            </a:r>
            <a:r>
              <a:rPr lang="en-US" sz="4400">
                <a:solidFill>
                  <a:srgbClr val="011993"/>
                </a:solidFill>
                <a:latin typeface="Cambria" panose="02040503050406030204" pitchFamily="18" charset="0"/>
                <a:ea typeface="Cambria" panose="02040503050406030204" pitchFamily="18" charset="0"/>
                <a:cs typeface="Cambria"/>
              </a:rPr>
              <a:t>ặ</a:t>
            </a:r>
            <a:r>
              <a:rPr sz="4400">
                <a:solidFill>
                  <a:srgbClr val="011993"/>
                </a:solidFill>
                <a:latin typeface="Cambria" panose="02040503050406030204" pitchFamily="18" charset="0"/>
                <a:ea typeface="Cambria" panose="02040503050406030204" pitchFamily="18" charset="0"/>
                <a:cs typeface="Cambria"/>
              </a:rPr>
              <a:t>c </a:t>
            </a:r>
            <a:r>
              <a:rPr sz="4400" dirty="0">
                <a:solidFill>
                  <a:srgbClr val="011993"/>
                </a:solidFill>
                <a:latin typeface="Cambria" panose="02040503050406030204" pitchFamily="18" charset="0"/>
                <a:ea typeface="Cambria" panose="02040503050406030204" pitchFamily="18" charset="0"/>
                <a:cs typeface="Cambria"/>
              </a:rPr>
              <a:t>tri thức: </a:t>
            </a:r>
            <a:r>
              <a:rPr sz="4800" i="1" dirty="0">
                <a:solidFill>
                  <a:srgbClr val="011993"/>
                </a:solidFill>
                <a:latin typeface="Cambria" panose="02040503050406030204" pitchFamily="18" charset="0"/>
                <a:ea typeface="Cambria" panose="02040503050406030204" pitchFamily="18" charset="0"/>
                <a:cs typeface="Times New Roman"/>
              </a:rPr>
              <a:t>P </a:t>
            </a:r>
            <a:r>
              <a:rPr sz="4800" dirty="0">
                <a:solidFill>
                  <a:srgbClr val="011993"/>
                </a:solidFill>
                <a:latin typeface="Cambria" panose="02040503050406030204" pitchFamily="18" charset="0"/>
                <a:ea typeface="Cambria" panose="02040503050406030204" pitchFamily="18" charset="0"/>
                <a:cs typeface="Cambria"/>
              </a:rPr>
              <a:t>⇒ </a:t>
            </a:r>
            <a:r>
              <a:rPr sz="4800" i="1" dirty="0">
                <a:solidFill>
                  <a:srgbClr val="011993"/>
                </a:solidFill>
                <a:latin typeface="Cambria" panose="02040503050406030204" pitchFamily="18" charset="0"/>
                <a:ea typeface="Cambria" panose="02040503050406030204" pitchFamily="18" charset="0"/>
                <a:cs typeface="Times New Roman"/>
              </a:rPr>
              <a:t>Q </a:t>
            </a:r>
            <a:r>
              <a:rPr sz="4400" dirty="0">
                <a:solidFill>
                  <a:srgbClr val="011993"/>
                </a:solidFill>
                <a:latin typeface="Cambria" panose="02040503050406030204" pitchFamily="18" charset="0"/>
                <a:ea typeface="Cambria" panose="02040503050406030204" pitchFamily="18" charset="0"/>
                <a:cs typeface="Cambria"/>
              </a:rPr>
              <a:t>(có nghı̃a </a:t>
            </a:r>
            <a:r>
              <a:rPr sz="4800" i="1" dirty="0">
                <a:solidFill>
                  <a:srgbClr val="011993"/>
                </a:solidFill>
                <a:latin typeface="Cambria" panose="02040503050406030204" pitchFamily="18" charset="0"/>
                <a:ea typeface="Cambria" panose="02040503050406030204" pitchFamily="18" charset="0"/>
                <a:cs typeface="Times New Roman"/>
              </a:rPr>
              <a:t>P </a:t>
            </a:r>
            <a:r>
              <a:rPr sz="4800" dirty="0">
                <a:solidFill>
                  <a:srgbClr val="011993"/>
                </a:solidFill>
                <a:latin typeface="Cambria" panose="02040503050406030204" pitchFamily="18" charset="0"/>
                <a:ea typeface="Cambria" panose="02040503050406030204" pitchFamily="18" charset="0"/>
                <a:cs typeface="Cambria"/>
              </a:rPr>
              <a:t>⇒ </a:t>
            </a:r>
            <a:r>
              <a:rPr sz="4800" i="1" dirty="0">
                <a:solidFill>
                  <a:srgbClr val="011993"/>
                </a:solidFill>
                <a:latin typeface="Cambria" panose="02040503050406030204" pitchFamily="18" charset="0"/>
                <a:ea typeface="Cambria" panose="02040503050406030204" pitchFamily="18" charset="0"/>
                <a:cs typeface="Times New Roman"/>
              </a:rPr>
              <a:t>Q </a:t>
            </a:r>
            <a:r>
              <a:rPr sz="4400" dirty="0">
                <a:solidFill>
                  <a:srgbClr val="011993"/>
                </a:solidFill>
                <a:latin typeface="Cambria" panose="02040503050406030204" pitchFamily="18" charset="0"/>
                <a:ea typeface="Cambria" panose="02040503050406030204" pitchFamily="18" charset="0"/>
                <a:cs typeface="Cambria"/>
              </a:rPr>
              <a:t>là châ</a:t>
            </a:r>
            <a:r>
              <a:rPr sz="4400">
                <a:solidFill>
                  <a:srgbClr val="011993"/>
                </a:solidFill>
                <a:latin typeface="Cambria" panose="02040503050406030204" pitchFamily="18" charset="0"/>
                <a:ea typeface="Cambria" panose="02040503050406030204" pitchFamily="18" charset="0"/>
                <a:cs typeface="Cambria"/>
              </a:rPr>
              <a:t>n lý)</a:t>
            </a:r>
            <a:endParaRPr lang="en-US" sz="4400">
              <a:solidFill>
                <a:srgbClr val="011993"/>
              </a:solidFill>
              <a:latin typeface="Cambria" panose="02040503050406030204" pitchFamily="18" charset="0"/>
              <a:ea typeface="Cambria" panose="02040503050406030204" pitchFamily="18" charset="0"/>
              <a:cs typeface="Cambria"/>
            </a:endParaRPr>
          </a:p>
          <a:p>
            <a:pPr marL="582295" indent="-544830">
              <a:lnSpc>
                <a:spcPct val="150000"/>
              </a:lnSpc>
              <a:buSzPct val="123529"/>
              <a:buFont typeface="Microsoft Sans Serif"/>
              <a:buChar char="‣"/>
              <a:tabLst>
                <a:tab pos="582930" algn="l"/>
              </a:tabLst>
            </a:pPr>
            <a:r>
              <a:rPr lang="vi-VN" sz="4400">
                <a:solidFill>
                  <a:srgbClr val="011993"/>
                </a:solidFill>
                <a:latin typeface="Cambria" panose="02040503050406030204" pitchFamily="18" charset="0"/>
                <a:ea typeface="Cambria" panose="02040503050406030204" pitchFamily="18" charset="0"/>
                <a:cs typeface="Cambria"/>
              </a:rPr>
              <a:t>Cùng sự kiện có thật:</a:t>
            </a:r>
            <a:r>
              <a:rPr lang="en-US" sz="4400">
                <a:solidFill>
                  <a:srgbClr val="011993"/>
                </a:solidFill>
                <a:latin typeface="Cambria" panose="02040503050406030204" pitchFamily="18" charset="0"/>
                <a:ea typeface="Cambria" panose="02040503050406030204" pitchFamily="18" charset="0"/>
                <a:cs typeface="Cambria"/>
              </a:rPr>
              <a:t> P </a:t>
            </a:r>
            <a:r>
              <a:rPr lang="vi-VN" sz="4400">
                <a:solidFill>
                  <a:srgbClr val="011993"/>
                </a:solidFill>
                <a:latin typeface="Cambria" panose="02040503050406030204" pitchFamily="18" charset="0"/>
                <a:ea typeface="Cambria" panose="02040503050406030204" pitchFamily="18" charset="0"/>
                <a:cs typeface="Cambria"/>
              </a:rPr>
              <a:t>(nghı̃a là	</a:t>
            </a:r>
            <a:r>
              <a:rPr lang="en-US" sz="4400">
                <a:solidFill>
                  <a:srgbClr val="011993"/>
                </a:solidFill>
                <a:latin typeface="Cambria" panose="02040503050406030204" pitchFamily="18" charset="0"/>
                <a:ea typeface="Cambria" panose="02040503050406030204" pitchFamily="18" charset="0"/>
                <a:cs typeface="Cambria"/>
              </a:rPr>
              <a:t> </a:t>
            </a:r>
            <a:r>
              <a:rPr lang="vi-VN" sz="4400">
                <a:solidFill>
                  <a:srgbClr val="011993"/>
                </a:solidFill>
                <a:latin typeface="Cambria" panose="02040503050406030204" pitchFamily="18" charset="0"/>
                <a:ea typeface="Cambria" panose="02040503050406030204" pitchFamily="18" charset="0"/>
                <a:cs typeface="Cambria"/>
              </a:rPr>
              <a:t>đúng)</a:t>
            </a:r>
            <a:endParaRPr lang="en-US" sz="4400">
              <a:latin typeface="Cambria" panose="02040503050406030204" pitchFamily="18" charset="0"/>
              <a:ea typeface="Cambria" panose="02040503050406030204" pitchFamily="18" charset="0"/>
              <a:cs typeface="Cambria"/>
            </a:endParaRPr>
          </a:p>
          <a:p>
            <a:pPr marL="582295" indent="-544830">
              <a:lnSpc>
                <a:spcPct val="150000"/>
              </a:lnSpc>
              <a:buSzPct val="123529"/>
              <a:buFont typeface="Microsoft Sans Serif"/>
              <a:buChar char="‣"/>
              <a:tabLst>
                <a:tab pos="582930" algn="l"/>
              </a:tabLst>
            </a:pPr>
            <a:r>
              <a:rPr lang="vi-VN" sz="4400">
                <a:solidFill>
                  <a:srgbClr val="011993"/>
                </a:solidFill>
                <a:latin typeface="Cambria" panose="02040503050406030204" pitchFamily="18" charset="0"/>
                <a:ea typeface="Cambria" panose="02040503050406030204" pitchFamily="18" charset="0"/>
                <a:cs typeface="Cambria"/>
              </a:rPr>
              <a:t>Thı̀ kết luận được:</a:t>
            </a:r>
            <a:r>
              <a:rPr lang="en-US" sz="4400">
                <a:solidFill>
                  <a:srgbClr val="011993"/>
                </a:solidFill>
                <a:latin typeface="Cambria" panose="02040503050406030204" pitchFamily="18" charset="0"/>
                <a:ea typeface="Cambria" panose="02040503050406030204" pitchFamily="18" charset="0"/>
                <a:cs typeface="Cambria"/>
              </a:rPr>
              <a:t> </a:t>
            </a:r>
            <a:r>
              <a:rPr lang="vi-VN" sz="4800" i="1">
                <a:solidFill>
                  <a:srgbClr val="011993"/>
                </a:solidFill>
                <a:latin typeface="Cambria" panose="02040503050406030204" pitchFamily="18" charset="0"/>
                <a:ea typeface="Cambria" panose="02040503050406030204" pitchFamily="18" charset="0"/>
                <a:cs typeface="Times New Roman"/>
              </a:rPr>
              <a:t>Q </a:t>
            </a:r>
            <a:r>
              <a:rPr lang="vi-VN" sz="4400">
                <a:solidFill>
                  <a:srgbClr val="011993"/>
                </a:solidFill>
                <a:latin typeface="Cambria" panose="02040503050406030204" pitchFamily="18" charset="0"/>
                <a:ea typeface="Cambria" panose="02040503050406030204" pitchFamily="18" charset="0"/>
                <a:cs typeface="Cambria"/>
              </a:rPr>
              <a:t>là chân lý</a:t>
            </a:r>
            <a:endParaRPr lang="vi-VN" sz="4400">
              <a:latin typeface="Cambria" panose="02040503050406030204" pitchFamily="18" charset="0"/>
              <a:ea typeface="Cambria" panose="02040503050406030204" pitchFamily="18" charset="0"/>
              <a:cs typeface="Cambria"/>
            </a:endParaRPr>
          </a:p>
        </p:txBody>
      </p:sp>
      <p:sp>
        <p:nvSpPr>
          <p:cNvPr id="6" name="object 6"/>
          <p:cNvSpPr txBox="1"/>
          <p:nvPr/>
        </p:nvSpPr>
        <p:spPr>
          <a:xfrm>
            <a:off x="1023917" y="8016875"/>
            <a:ext cx="17684750" cy="2113464"/>
          </a:xfrm>
          <a:prstGeom prst="rect">
            <a:avLst/>
          </a:prstGeom>
        </p:spPr>
        <p:txBody>
          <a:bodyPr vert="horz" wrap="square" lIns="0" tIns="205740" rIns="0" bIns="0" rtlCol="0">
            <a:spAutoFit/>
          </a:bodyPr>
          <a:lstStyle/>
          <a:p>
            <a:pPr marL="514984" marR="5080" indent="-502920">
              <a:lnSpc>
                <a:spcPct val="150000"/>
              </a:lnSpc>
              <a:buSzPct val="123529"/>
              <a:buChar char="•"/>
              <a:tabLst>
                <a:tab pos="515620" algn="l"/>
              </a:tabLst>
            </a:pPr>
            <a:r>
              <a:rPr sz="4400">
                <a:latin typeface="Cambria"/>
                <a:cs typeface="Cambria"/>
              </a:rPr>
              <a:t>Mà lu</a:t>
            </a:r>
            <a:r>
              <a:rPr lang="en-US" sz="4400">
                <a:latin typeface="Cambria"/>
                <a:cs typeface="Cambria"/>
              </a:rPr>
              <a:t>ậ</a:t>
            </a:r>
            <a:r>
              <a:rPr sz="4400">
                <a:latin typeface="Cambria"/>
                <a:cs typeface="Cambria"/>
              </a:rPr>
              <a:t>t </a:t>
            </a:r>
            <a:r>
              <a:rPr sz="4400" dirty="0">
                <a:latin typeface="Cambria"/>
                <a:cs typeface="Cambria"/>
              </a:rPr>
              <a:t>hay tri thức thường </a:t>
            </a:r>
            <a:r>
              <a:rPr sz="4400">
                <a:latin typeface="Cambria"/>
                <a:cs typeface="Cambria"/>
              </a:rPr>
              <a:t>được di</a:t>
            </a:r>
            <a:r>
              <a:rPr lang="en-US" sz="4400">
                <a:latin typeface="Cambria"/>
                <a:cs typeface="Cambria"/>
              </a:rPr>
              <a:t>ễ</a:t>
            </a:r>
            <a:r>
              <a:rPr sz="4400">
                <a:latin typeface="Cambria"/>
                <a:cs typeface="Cambria"/>
              </a:rPr>
              <a:t>n tả b</a:t>
            </a:r>
            <a:r>
              <a:rPr lang="en-US" sz="4400">
                <a:latin typeface="Cambria"/>
                <a:cs typeface="Cambria"/>
              </a:rPr>
              <a:t>ằ</a:t>
            </a:r>
            <a:r>
              <a:rPr sz="4400">
                <a:latin typeface="Cambria"/>
                <a:cs typeface="Cambria"/>
              </a:rPr>
              <a:t>ng những thu</a:t>
            </a:r>
            <a:r>
              <a:rPr lang="en-US" sz="4400">
                <a:latin typeface="Cambria"/>
                <a:cs typeface="Cambria"/>
              </a:rPr>
              <a:t>ậ</a:t>
            </a:r>
            <a:r>
              <a:rPr sz="4400">
                <a:latin typeface="Cambria"/>
                <a:cs typeface="Cambria"/>
              </a:rPr>
              <a:t>t </a:t>
            </a:r>
            <a:r>
              <a:rPr sz="4400" dirty="0">
                <a:latin typeface="Cambria"/>
                <a:cs typeface="Cambria"/>
              </a:rPr>
              <a:t>ngữ </a:t>
            </a:r>
            <a:r>
              <a:rPr sz="4400">
                <a:latin typeface="Cambria"/>
                <a:cs typeface="Cambria"/>
              </a:rPr>
              <a:t>mang tı́nh</a:t>
            </a:r>
            <a:r>
              <a:rPr lang="en-US" sz="4400">
                <a:latin typeface="Cambria"/>
                <a:cs typeface="Cambria"/>
              </a:rPr>
              <a:t> </a:t>
            </a:r>
            <a:r>
              <a:rPr sz="4400">
                <a:latin typeface="Cambria"/>
                <a:cs typeface="Cambria"/>
              </a:rPr>
              <a:t>định </a:t>
            </a:r>
            <a:r>
              <a:rPr sz="4400" dirty="0">
                <a:latin typeface="Cambria"/>
                <a:cs typeface="Cambria"/>
              </a:rPr>
              <a:t>tı́nh (</a:t>
            </a:r>
            <a:r>
              <a:rPr sz="4400" i="1" dirty="0">
                <a:latin typeface="Cambria"/>
                <a:cs typeface="Cambria"/>
              </a:rPr>
              <a:t>luật mờ</a:t>
            </a:r>
            <a:r>
              <a:rPr sz="4400" dirty="0">
                <a:latin typeface="Cambria"/>
                <a:cs typeface="Cambria"/>
              </a:rPr>
              <a:t>)</a:t>
            </a:r>
            <a:endParaRPr sz="4400">
              <a:latin typeface="Cambria"/>
              <a:cs typeface="Cambri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70</a:t>
            </a:fld>
            <a:endParaRPr spc="15" dirty="0"/>
          </a:p>
        </p:txBody>
      </p:sp>
      <p:sp>
        <p:nvSpPr>
          <p:cNvPr id="2" name="object 2"/>
          <p:cNvSpPr txBox="1"/>
          <p:nvPr/>
        </p:nvSpPr>
        <p:spPr>
          <a:xfrm>
            <a:off x="679450" y="1082675"/>
            <a:ext cx="18135600" cy="7362272"/>
          </a:xfrm>
          <a:prstGeom prst="rect">
            <a:avLst/>
          </a:prstGeom>
        </p:spPr>
        <p:txBody>
          <a:bodyPr vert="horz" wrap="square" lIns="0" tIns="158750" rIns="0" bIns="0" rtlCol="0">
            <a:spAutoFit/>
          </a:bodyPr>
          <a:lstStyle/>
          <a:p>
            <a:pPr marL="540385" indent="-502920">
              <a:lnSpc>
                <a:spcPct val="150000"/>
              </a:lnSpc>
              <a:buSzPct val="123529"/>
              <a:buFont typeface="Cambria"/>
              <a:buChar char="•"/>
              <a:tabLst>
                <a:tab pos="541020" algn="l"/>
              </a:tabLst>
            </a:pPr>
            <a:r>
              <a:rPr sz="4800" b="1" dirty="0">
                <a:latin typeface="Cambria"/>
                <a:cs typeface="Cambria"/>
              </a:rPr>
              <a:t>Giai đoạn 1</a:t>
            </a:r>
            <a:r>
              <a:rPr sz="4800" dirty="0">
                <a:latin typeface="Cambria"/>
                <a:cs typeface="Cambria"/>
              </a:rPr>
              <a:t>: </a:t>
            </a:r>
            <a:r>
              <a:rPr sz="4800">
                <a:latin typeface="Cambria"/>
                <a:cs typeface="Cambria"/>
              </a:rPr>
              <a:t>dữ li</a:t>
            </a:r>
            <a:r>
              <a:rPr lang="vi-VN" sz="4800">
                <a:latin typeface="Cambria"/>
                <a:cs typeface="Cambria"/>
              </a:rPr>
              <a:t>ệ</a:t>
            </a:r>
            <a:r>
              <a:rPr sz="4800">
                <a:latin typeface="Cambria"/>
                <a:cs typeface="Cambria"/>
              </a:rPr>
              <a:t>u</a:t>
            </a:r>
          </a:p>
          <a:p>
            <a:pPr marL="1084580" lvl="1" indent="-544830">
              <a:lnSpc>
                <a:spcPct val="150000"/>
              </a:lnSpc>
              <a:buSzPct val="123529"/>
              <a:buFont typeface="Microsoft Sans Serif"/>
              <a:buChar char="‣"/>
              <a:tabLst>
                <a:tab pos="1085215" algn="l"/>
              </a:tabLst>
            </a:pPr>
            <a:r>
              <a:rPr sz="4400" b="1">
                <a:solidFill>
                  <a:srgbClr val="011993"/>
                </a:solidFill>
                <a:latin typeface="Cambria" panose="02040503050406030204" pitchFamily="18" charset="0"/>
                <a:ea typeface="Cambria" panose="02040503050406030204" pitchFamily="18" charset="0"/>
                <a:cs typeface="Cambria"/>
              </a:rPr>
              <a:t>Dữ li</a:t>
            </a:r>
            <a:r>
              <a:rPr lang="vi-VN" sz="4400" b="1">
                <a:solidFill>
                  <a:srgbClr val="011993"/>
                </a:solidFill>
                <a:latin typeface="Cambria" panose="02040503050406030204" pitchFamily="18" charset="0"/>
                <a:ea typeface="Cambria" panose="02040503050406030204" pitchFamily="18" charset="0"/>
                <a:cs typeface="Cambria"/>
              </a:rPr>
              <a:t>ệ</a:t>
            </a:r>
            <a:r>
              <a:rPr sz="4400" b="1">
                <a:solidFill>
                  <a:srgbClr val="011993"/>
                </a:solidFill>
                <a:latin typeface="Cambria" panose="02040503050406030204" pitchFamily="18" charset="0"/>
                <a:ea typeface="Cambria" panose="02040503050406030204" pitchFamily="18" charset="0"/>
                <a:cs typeface="Cambria"/>
              </a:rPr>
              <a:t>u nh</a:t>
            </a:r>
            <a:r>
              <a:rPr lang="en-US" sz="4400" b="1">
                <a:solidFill>
                  <a:srgbClr val="011993"/>
                </a:solidFill>
                <a:latin typeface="Cambria" panose="02040503050406030204" pitchFamily="18" charset="0"/>
                <a:ea typeface="Cambria" panose="02040503050406030204" pitchFamily="18" charset="0"/>
                <a:cs typeface="Cambria"/>
              </a:rPr>
              <a:t>ậ</a:t>
            </a:r>
            <a:r>
              <a:rPr sz="4400" b="1">
                <a:solidFill>
                  <a:srgbClr val="011993"/>
                </a:solidFill>
                <a:latin typeface="Cambria" panose="02040503050406030204" pitchFamily="18" charset="0"/>
                <a:ea typeface="Cambria" panose="02040503050406030204" pitchFamily="18" charset="0"/>
                <a:cs typeface="Cambria"/>
              </a:rPr>
              <a:t>p</a:t>
            </a:r>
            <a:r>
              <a:rPr sz="4400" b="1" dirty="0">
                <a:solidFill>
                  <a:srgbClr val="011993"/>
                </a:solidFill>
                <a:latin typeface="Cambria" panose="02040503050406030204" pitchFamily="18" charset="0"/>
                <a:ea typeface="Cambria" panose="02040503050406030204" pitchFamily="18" charset="0"/>
                <a:cs typeface="Cambria"/>
              </a:rPr>
              <a:t>:</a:t>
            </a:r>
            <a:endParaRPr sz="4400" b="1">
              <a:latin typeface="Cambria" panose="02040503050406030204" pitchFamily="18" charset="0"/>
              <a:ea typeface="Cambria" panose="02040503050406030204" pitchFamily="18" charset="0"/>
              <a:cs typeface="Cambria"/>
            </a:endParaRPr>
          </a:p>
          <a:p>
            <a:pPr marL="1587500" lvl="2" indent="-544830">
              <a:lnSpc>
                <a:spcPct val="150000"/>
              </a:lnSpc>
              <a:buSzPct val="123529"/>
              <a:buChar char="-"/>
              <a:tabLst>
                <a:tab pos="1587500" algn="l"/>
                <a:tab pos="1588135" algn="l"/>
                <a:tab pos="11939270" algn="l"/>
              </a:tabLst>
            </a:pPr>
            <a:r>
              <a:rPr sz="4400">
                <a:latin typeface="Cambria" panose="02040503050406030204" pitchFamily="18" charset="0"/>
                <a:ea typeface="Cambria" panose="02040503050406030204" pitchFamily="18" charset="0"/>
                <a:cs typeface="Cambria"/>
              </a:rPr>
              <a:t>T</a:t>
            </a:r>
            <a:r>
              <a:rPr lang="en-US" sz="4400">
                <a:latin typeface="Cambria" panose="02040503050406030204" pitchFamily="18" charset="0"/>
                <a:ea typeface="Cambria" panose="02040503050406030204" pitchFamily="18" charset="0"/>
                <a:cs typeface="Cambria"/>
              </a:rPr>
              <a:t>ổ</a:t>
            </a:r>
            <a:r>
              <a:rPr sz="4400">
                <a:latin typeface="Cambria" panose="02040503050406030204" pitchFamily="18" charset="0"/>
                <a:ea typeface="Cambria" panose="02040503050406030204" pitchFamily="18" charset="0"/>
                <a:cs typeface="Cambria"/>
              </a:rPr>
              <a:t>ng s</a:t>
            </a:r>
            <a:r>
              <a:rPr lang="en-US" sz="4400">
                <a:latin typeface="Cambria" panose="02040503050406030204" pitchFamily="18" charset="0"/>
                <a:ea typeface="Cambria" panose="02040503050406030204" pitchFamily="18" charset="0"/>
                <a:cs typeface="Cambria"/>
              </a:rPr>
              <a:t>ố</a:t>
            </a:r>
            <a:r>
              <a:rPr sz="4400">
                <a:latin typeface="Cambria" panose="02040503050406030204" pitchFamily="18" charset="0"/>
                <a:ea typeface="Cambria" panose="02040503050406030204" pitchFamily="18" charset="0"/>
                <a:cs typeface="Cambria"/>
              </a:rPr>
              <a:t> người nhi</a:t>
            </a:r>
            <a:r>
              <a:rPr lang="en-US" sz="4400">
                <a:latin typeface="Cambria" panose="02040503050406030204" pitchFamily="18" charset="0"/>
                <a:ea typeface="Cambria" panose="02040503050406030204" pitchFamily="18" charset="0"/>
                <a:cs typeface="Cambria"/>
              </a:rPr>
              <a:t>ễ</a:t>
            </a:r>
            <a:r>
              <a:rPr sz="4400">
                <a:latin typeface="Cambria" panose="02040503050406030204" pitchFamily="18" charset="0"/>
                <a:ea typeface="Cambria" panose="02040503050406030204" pitchFamily="18" charset="0"/>
                <a:cs typeface="Cambria"/>
              </a:rPr>
              <a:t>m b</a:t>
            </a:r>
            <a:r>
              <a:rPr lang="vi-VN" sz="4400">
                <a:latin typeface="Cambria" panose="02040503050406030204" pitchFamily="18" charset="0"/>
                <a:ea typeface="Cambria" panose="02040503050406030204" pitchFamily="18" charset="0"/>
                <a:cs typeface="Cambria"/>
              </a:rPr>
              <a:t>ệ</a:t>
            </a:r>
            <a:r>
              <a:rPr sz="4400">
                <a:latin typeface="Cambria" panose="02040503050406030204" pitchFamily="18" charset="0"/>
                <a:ea typeface="Cambria" panose="02040503050406030204" pitchFamily="18" charset="0"/>
                <a:cs typeface="Cambria"/>
              </a:rPr>
              <a:t>nh </a:t>
            </a:r>
            <a:r>
              <a:rPr sz="4400" dirty="0">
                <a:latin typeface="Cambria" panose="02040503050406030204" pitchFamily="18" charset="0"/>
                <a:ea typeface="Cambria" panose="02040503050406030204" pitchFamily="18" charset="0"/>
                <a:cs typeface="Cambria"/>
              </a:rPr>
              <a:t>(dương tı́nh</a:t>
            </a:r>
            <a:r>
              <a:rPr sz="4400">
                <a:latin typeface="Cambria" panose="02040503050406030204" pitchFamily="18" charset="0"/>
                <a:ea typeface="Cambria" panose="02040503050406030204" pitchFamily="18" charset="0"/>
                <a:cs typeface="Cambria"/>
              </a:rPr>
              <a:t>): </a:t>
            </a:r>
            <a:r>
              <a:rPr sz="4400" i="1">
                <a:latin typeface="Cambria" panose="02040503050406030204" pitchFamily="18" charset="0"/>
                <a:ea typeface="Cambria" panose="02040503050406030204" pitchFamily="18" charset="0"/>
                <a:cs typeface="Times New Roman"/>
              </a:rPr>
              <a:t>X</a:t>
            </a:r>
            <a:r>
              <a:rPr sz="4400" i="1" baseline="-19360">
                <a:latin typeface="Cambria" panose="02040503050406030204" pitchFamily="18" charset="0"/>
                <a:ea typeface="Cambria" panose="02040503050406030204" pitchFamily="18" charset="0"/>
                <a:cs typeface="Times New Roman"/>
              </a:rPr>
              <a:t>C</a:t>
            </a:r>
            <a:r>
              <a:rPr lang="en-US" sz="4400" i="1">
                <a:latin typeface="Cambria" panose="02040503050406030204" pitchFamily="18" charset="0"/>
                <a:ea typeface="Cambria" panose="02040503050406030204" pitchFamily="18" charset="0"/>
                <a:cs typeface="Times New Roman"/>
              </a:rPr>
              <a:t> </a:t>
            </a:r>
            <a:r>
              <a:rPr sz="4400">
                <a:latin typeface="Cambria" panose="02040503050406030204" pitchFamily="18" charset="0"/>
                <a:ea typeface="Cambria" panose="02040503050406030204" pitchFamily="18" charset="0"/>
                <a:cs typeface="Cambria"/>
              </a:rPr>
              <a:t>= </a:t>
            </a:r>
            <a:r>
              <a:rPr sz="4400" dirty="0">
                <a:latin typeface="Cambria" panose="02040503050406030204" pitchFamily="18" charset="0"/>
                <a:ea typeface="Cambria" panose="02040503050406030204" pitchFamily="18" charset="0"/>
                <a:cs typeface="Cambria"/>
              </a:rPr>
              <a:t>[</a:t>
            </a:r>
            <a:r>
              <a:rPr sz="4400">
                <a:latin typeface="Cambria" panose="02040503050406030204" pitchFamily="18" charset="0"/>
                <a:ea typeface="Cambria" panose="02040503050406030204" pitchFamily="18" charset="0"/>
                <a:cs typeface="Cambria"/>
              </a:rPr>
              <a:t>1,</a:t>
            </a:r>
            <a:r>
              <a:rPr lang="en-US" sz="440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100000</a:t>
            </a:r>
            <a:r>
              <a:rPr sz="4400" dirty="0">
                <a:latin typeface="Cambria" panose="02040503050406030204" pitchFamily="18" charset="0"/>
                <a:ea typeface="Cambria" panose="02040503050406030204" pitchFamily="18" charset="0"/>
                <a:cs typeface="Cambria"/>
              </a:rPr>
              <a:t>] ∈ </a:t>
            </a:r>
            <a:r>
              <a:rPr sz="4400" b="1" dirty="0">
                <a:latin typeface="Cambria" panose="02040503050406030204" pitchFamily="18" charset="0"/>
                <a:ea typeface="Cambria" panose="02040503050406030204" pitchFamily="18" charset="0"/>
                <a:cs typeface="Cambria"/>
              </a:rPr>
              <a:t>ℕ</a:t>
            </a:r>
            <a:endParaRPr sz="4400" b="1">
              <a:latin typeface="Cambria" panose="02040503050406030204" pitchFamily="18" charset="0"/>
              <a:ea typeface="Cambria" panose="02040503050406030204" pitchFamily="18" charset="0"/>
              <a:cs typeface="Cambria"/>
            </a:endParaRPr>
          </a:p>
          <a:p>
            <a:pPr marL="1587500" lvl="2" indent="-544830">
              <a:lnSpc>
                <a:spcPct val="150000"/>
              </a:lnSpc>
              <a:buSzPct val="123529"/>
              <a:buChar char="-"/>
              <a:tabLst>
                <a:tab pos="1587500" algn="l"/>
                <a:tab pos="1587500" algn="l"/>
              </a:tabLst>
            </a:pPr>
            <a:r>
              <a:rPr sz="4400">
                <a:latin typeface="Cambria" panose="02040503050406030204" pitchFamily="18" charset="0"/>
                <a:ea typeface="Cambria" panose="02040503050406030204" pitchFamily="18" charset="0"/>
                <a:cs typeface="Cambria"/>
              </a:rPr>
              <a:t>S</a:t>
            </a:r>
            <a:r>
              <a:rPr lang="en-US" sz="4400">
                <a:latin typeface="Cambria" panose="02040503050406030204" pitchFamily="18" charset="0"/>
                <a:ea typeface="Cambria" panose="02040503050406030204" pitchFamily="18" charset="0"/>
                <a:cs typeface="Cambria"/>
              </a:rPr>
              <a:t>ố</a:t>
            </a:r>
            <a:r>
              <a:rPr sz="4400">
                <a:latin typeface="Cambria" panose="02040503050406030204" pitchFamily="18" charset="0"/>
                <a:ea typeface="Cambria" panose="02040503050406030204" pitchFamily="18" charset="0"/>
                <a:cs typeface="Cambria"/>
              </a:rPr>
              <a:t> </a:t>
            </a:r>
            <a:r>
              <a:rPr sz="4400" dirty="0">
                <a:latin typeface="Cambria" panose="02040503050406030204" pitchFamily="18" charset="0"/>
                <a:ea typeface="Cambria" panose="02040503050406030204" pitchFamily="18" charset="0"/>
                <a:cs typeface="Cambria"/>
              </a:rPr>
              <a:t>người đã tử vong</a:t>
            </a:r>
            <a:r>
              <a:rPr sz="4400">
                <a:latin typeface="Cambria" panose="02040503050406030204" pitchFamily="18" charset="0"/>
                <a:ea typeface="Cambria" panose="02040503050406030204" pitchFamily="18" charset="0"/>
                <a:cs typeface="Cambria"/>
              </a:rPr>
              <a:t>: </a:t>
            </a:r>
            <a:r>
              <a:rPr sz="4400" i="1">
                <a:latin typeface="Cambria" panose="02040503050406030204" pitchFamily="18" charset="0"/>
                <a:ea typeface="Cambria" panose="02040503050406030204" pitchFamily="18" charset="0"/>
                <a:cs typeface="Times New Roman"/>
              </a:rPr>
              <a:t>X</a:t>
            </a:r>
            <a:r>
              <a:rPr sz="4400" i="1" baseline="-19360">
                <a:latin typeface="Cambria" panose="02040503050406030204" pitchFamily="18" charset="0"/>
                <a:ea typeface="Cambria" panose="02040503050406030204" pitchFamily="18" charset="0"/>
                <a:cs typeface="Times New Roman"/>
              </a:rPr>
              <a:t>D</a:t>
            </a:r>
            <a:r>
              <a:rPr lang="en-US" sz="4400" i="1">
                <a:latin typeface="Cambria" panose="02040503050406030204" pitchFamily="18" charset="0"/>
                <a:ea typeface="Cambria" panose="02040503050406030204" pitchFamily="18" charset="0"/>
                <a:cs typeface="Times New Roman"/>
              </a:rPr>
              <a:t> </a:t>
            </a:r>
            <a:r>
              <a:rPr sz="4400">
                <a:latin typeface="Cambria" panose="02040503050406030204" pitchFamily="18" charset="0"/>
                <a:ea typeface="Cambria" panose="02040503050406030204" pitchFamily="18" charset="0"/>
                <a:cs typeface="Cambria"/>
              </a:rPr>
              <a:t>= </a:t>
            </a:r>
            <a:r>
              <a:rPr sz="4400" dirty="0">
                <a:latin typeface="Cambria" panose="02040503050406030204" pitchFamily="18" charset="0"/>
                <a:ea typeface="Cambria" panose="02040503050406030204" pitchFamily="18" charset="0"/>
                <a:cs typeface="Cambria"/>
              </a:rPr>
              <a:t>[</a:t>
            </a:r>
            <a:r>
              <a:rPr sz="4400">
                <a:latin typeface="Cambria" panose="02040503050406030204" pitchFamily="18" charset="0"/>
                <a:ea typeface="Cambria" panose="02040503050406030204" pitchFamily="18" charset="0"/>
                <a:cs typeface="Cambria"/>
              </a:rPr>
              <a:t>1,</a:t>
            </a:r>
            <a:r>
              <a:rPr lang="en-US" sz="440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10000</a:t>
            </a:r>
            <a:r>
              <a:rPr sz="4400" dirty="0">
                <a:latin typeface="Cambria" panose="02040503050406030204" pitchFamily="18" charset="0"/>
                <a:ea typeface="Cambria" panose="02040503050406030204" pitchFamily="18" charset="0"/>
                <a:cs typeface="Cambria"/>
              </a:rPr>
              <a:t>] ∈ </a:t>
            </a:r>
            <a:r>
              <a:rPr sz="4400" b="1" dirty="0">
                <a:latin typeface="Cambria" panose="02040503050406030204" pitchFamily="18" charset="0"/>
                <a:ea typeface="Cambria" panose="02040503050406030204" pitchFamily="18" charset="0"/>
                <a:cs typeface="Cambria"/>
              </a:rPr>
              <a:t>ℕ</a:t>
            </a:r>
            <a:endParaRPr sz="4400" b="1">
              <a:latin typeface="Cambria" panose="02040503050406030204" pitchFamily="18" charset="0"/>
              <a:ea typeface="Cambria" panose="02040503050406030204" pitchFamily="18" charset="0"/>
              <a:cs typeface="Cambria"/>
            </a:endParaRPr>
          </a:p>
          <a:p>
            <a:pPr marL="1587500" lvl="2" indent="-544830">
              <a:lnSpc>
                <a:spcPct val="150000"/>
              </a:lnSpc>
              <a:buSzPct val="123529"/>
              <a:buChar char="-"/>
              <a:tabLst>
                <a:tab pos="1587500" algn="l"/>
                <a:tab pos="1587500" algn="l"/>
              </a:tabLst>
            </a:pPr>
            <a:r>
              <a:rPr sz="4400">
                <a:latin typeface="Cambria" panose="02040503050406030204" pitchFamily="18" charset="0"/>
                <a:ea typeface="Cambria" panose="02040503050406030204" pitchFamily="18" charset="0"/>
                <a:cs typeface="Cambria"/>
              </a:rPr>
              <a:t>Mức đ</a:t>
            </a:r>
            <a:r>
              <a:rPr lang="en-US" sz="4400">
                <a:latin typeface="Cambria" panose="02040503050406030204" pitchFamily="18" charset="0"/>
                <a:ea typeface="Cambria" panose="02040503050406030204" pitchFamily="18" charset="0"/>
                <a:cs typeface="Cambria"/>
              </a:rPr>
              <a:t>ộ </a:t>
            </a:r>
            <a:r>
              <a:rPr sz="4400">
                <a:latin typeface="Cambria" panose="02040503050406030204" pitchFamily="18" charset="0"/>
                <a:ea typeface="Cambria" panose="02040503050406030204" pitchFamily="18" charset="0"/>
                <a:cs typeface="Cambria"/>
              </a:rPr>
              <a:t>ti</a:t>
            </a:r>
            <a:r>
              <a:rPr lang="en-US" sz="4400">
                <a:latin typeface="Cambria" panose="02040503050406030204" pitchFamily="18" charset="0"/>
                <a:ea typeface="Cambria" panose="02040503050406030204" pitchFamily="18" charset="0"/>
                <a:cs typeface="Cambria"/>
              </a:rPr>
              <a:t>ế</a:t>
            </a:r>
            <a:r>
              <a:rPr sz="4400">
                <a:latin typeface="Cambria" panose="02040503050406030204" pitchFamily="18" charset="0"/>
                <a:ea typeface="Cambria" panose="02040503050406030204" pitchFamily="18" charset="0"/>
                <a:cs typeface="Cambria"/>
              </a:rPr>
              <a:t>p </a:t>
            </a:r>
            <a:r>
              <a:rPr sz="4400" dirty="0">
                <a:latin typeface="Cambria" panose="02040503050406030204" pitchFamily="18" charset="0"/>
                <a:ea typeface="Cambria" panose="02040503050406030204" pitchFamily="18" charset="0"/>
                <a:cs typeface="Cambria"/>
              </a:rPr>
              <a:t>giáp</a:t>
            </a:r>
            <a:r>
              <a:rPr sz="4400">
                <a:latin typeface="Cambria" panose="02040503050406030204" pitchFamily="18" charset="0"/>
                <a:ea typeface="Cambria" panose="02040503050406030204" pitchFamily="18" charset="0"/>
                <a:cs typeface="Cambria"/>
              </a:rPr>
              <a:t>: </a:t>
            </a:r>
            <a:r>
              <a:rPr sz="4400" i="1">
                <a:latin typeface="Cambria" panose="02040503050406030204" pitchFamily="18" charset="0"/>
                <a:ea typeface="Cambria" panose="02040503050406030204" pitchFamily="18" charset="0"/>
                <a:cs typeface="Times New Roman"/>
              </a:rPr>
              <a:t>X</a:t>
            </a:r>
            <a:r>
              <a:rPr sz="4400" i="1" baseline="-19360">
                <a:latin typeface="Cambria" panose="02040503050406030204" pitchFamily="18" charset="0"/>
                <a:ea typeface="Cambria" panose="02040503050406030204" pitchFamily="18" charset="0"/>
                <a:cs typeface="Times New Roman"/>
              </a:rPr>
              <a:t>B</a:t>
            </a:r>
            <a:r>
              <a:rPr lang="en-US" sz="4400" i="1">
                <a:latin typeface="Cambria" panose="02040503050406030204" pitchFamily="18" charset="0"/>
                <a:ea typeface="Cambria" panose="02040503050406030204" pitchFamily="18" charset="0"/>
                <a:cs typeface="Times New Roman"/>
              </a:rPr>
              <a:t> </a:t>
            </a:r>
            <a:r>
              <a:rPr sz="4400">
                <a:latin typeface="Cambria" panose="02040503050406030204" pitchFamily="18" charset="0"/>
                <a:ea typeface="Cambria" panose="02040503050406030204" pitchFamily="18" charset="0"/>
                <a:cs typeface="Cambria"/>
              </a:rPr>
              <a:t>=</a:t>
            </a:r>
            <a:r>
              <a:rPr lang="en-US" sz="440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{1,</a:t>
            </a:r>
            <a:r>
              <a:rPr lang="en-US" sz="440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2,</a:t>
            </a:r>
            <a:r>
              <a:rPr lang="en-US" sz="440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3</a:t>
            </a:r>
            <a:r>
              <a:rPr sz="4400" dirty="0">
                <a:latin typeface="Cambria" panose="02040503050406030204" pitchFamily="18" charset="0"/>
                <a:ea typeface="Cambria" panose="02040503050406030204" pitchFamily="18" charset="0"/>
                <a:cs typeface="Cambria"/>
              </a:rPr>
              <a:t>}</a:t>
            </a:r>
            <a:endParaRPr sz="4400">
              <a:latin typeface="Cambria" panose="02040503050406030204" pitchFamily="18" charset="0"/>
              <a:ea typeface="Cambria" panose="02040503050406030204" pitchFamily="18" charset="0"/>
              <a:cs typeface="Cambria"/>
            </a:endParaRPr>
          </a:p>
          <a:p>
            <a:pPr marL="1084580" lvl="1" indent="-544830">
              <a:lnSpc>
                <a:spcPct val="150000"/>
              </a:lnSpc>
              <a:buSzPct val="123529"/>
              <a:buFont typeface="Microsoft Sans Serif"/>
              <a:buChar char="‣"/>
              <a:tabLst>
                <a:tab pos="1085215" algn="l"/>
              </a:tabLst>
            </a:pPr>
            <a:r>
              <a:rPr sz="4400" b="1">
                <a:solidFill>
                  <a:srgbClr val="011993"/>
                </a:solidFill>
                <a:latin typeface="Cambria" panose="02040503050406030204" pitchFamily="18" charset="0"/>
                <a:ea typeface="Cambria" panose="02040503050406030204" pitchFamily="18" charset="0"/>
                <a:cs typeface="Cambria"/>
              </a:rPr>
              <a:t>K</a:t>
            </a:r>
            <a:r>
              <a:rPr lang="en-US" sz="4400" b="1">
                <a:solidFill>
                  <a:srgbClr val="011993"/>
                </a:solidFill>
                <a:latin typeface="Cambria" panose="02040503050406030204" pitchFamily="18" charset="0"/>
                <a:ea typeface="Cambria" panose="02040503050406030204" pitchFamily="18" charset="0"/>
                <a:cs typeface="Cambria"/>
              </a:rPr>
              <a:t>ế</a:t>
            </a:r>
            <a:r>
              <a:rPr sz="4400" b="1">
                <a:solidFill>
                  <a:srgbClr val="011993"/>
                </a:solidFill>
                <a:latin typeface="Cambria" panose="02040503050406030204" pitchFamily="18" charset="0"/>
                <a:ea typeface="Cambria" panose="02040503050406030204" pitchFamily="18" charset="0"/>
                <a:cs typeface="Cambria"/>
              </a:rPr>
              <a:t>t quả</a:t>
            </a:r>
            <a:r>
              <a:rPr lang="en-US" sz="4400" b="1">
                <a:solidFill>
                  <a:srgbClr val="011993"/>
                </a:solidFill>
                <a:latin typeface="Cambria" panose="02040503050406030204" pitchFamily="18" charset="0"/>
                <a:ea typeface="Cambria" panose="02040503050406030204" pitchFamily="18" charset="0"/>
                <a:cs typeface="Cambria"/>
              </a:rPr>
              <a:t>:</a:t>
            </a:r>
            <a:endParaRPr sz="4400" b="1">
              <a:latin typeface="Cambria" panose="02040503050406030204" pitchFamily="18" charset="0"/>
              <a:ea typeface="Cambria" panose="02040503050406030204" pitchFamily="18" charset="0"/>
              <a:cs typeface="Cambria"/>
            </a:endParaRPr>
          </a:p>
          <a:p>
            <a:pPr marL="1587500" lvl="2" indent="-544830">
              <a:lnSpc>
                <a:spcPct val="150000"/>
              </a:lnSpc>
              <a:buSzPct val="123529"/>
              <a:buChar char="-"/>
              <a:tabLst>
                <a:tab pos="1587500" algn="l"/>
                <a:tab pos="1588135" algn="l"/>
                <a:tab pos="3435985" algn="l"/>
                <a:tab pos="5932170" algn="l"/>
              </a:tabLst>
            </a:pPr>
            <a:r>
              <a:rPr sz="4400">
                <a:latin typeface="Cambria" panose="02040503050406030204" pitchFamily="18" charset="0"/>
                <a:ea typeface="Cambria" panose="02040503050406030204" pitchFamily="18" charset="0"/>
                <a:cs typeface="Cambria"/>
              </a:rPr>
              <a:t>Mức đ</a:t>
            </a:r>
            <a:r>
              <a:rPr lang="en-US" sz="4400">
                <a:latin typeface="Cambria" panose="02040503050406030204" pitchFamily="18" charset="0"/>
                <a:ea typeface="Cambria" panose="02040503050406030204" pitchFamily="18" charset="0"/>
                <a:cs typeface="Cambria"/>
              </a:rPr>
              <a:t>ộ</a:t>
            </a:r>
            <a:r>
              <a:rPr sz="4400" dirty="0">
                <a:latin typeface="Cambria" panose="02040503050406030204" pitchFamily="18" charset="0"/>
                <a:ea typeface="Cambria" panose="02040503050406030204" pitchFamily="18" charset="0"/>
                <a:cs typeface="Cambria"/>
              </a:rPr>
              <a:t>	lây lan: </a:t>
            </a:r>
            <a:r>
              <a:rPr sz="4400" i="1" dirty="0">
                <a:latin typeface="Cambria" panose="02040503050406030204" pitchFamily="18" charset="0"/>
                <a:ea typeface="Cambria" panose="02040503050406030204" pitchFamily="18" charset="0"/>
                <a:cs typeface="Times New Roman"/>
              </a:rPr>
              <a:t>X</a:t>
            </a:r>
            <a:r>
              <a:rPr sz="4400" i="1" baseline="-19360" dirty="0">
                <a:latin typeface="Cambria" panose="02040503050406030204" pitchFamily="18" charset="0"/>
                <a:ea typeface="Cambria" panose="02040503050406030204" pitchFamily="18" charset="0"/>
                <a:cs typeface="Times New Roman"/>
              </a:rPr>
              <a:t>S	</a:t>
            </a:r>
            <a:r>
              <a:rPr sz="4400" dirty="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1,</a:t>
            </a:r>
            <a:r>
              <a:rPr lang="en-US" sz="440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10</a:t>
            </a:r>
            <a:r>
              <a:rPr sz="4400" dirty="0">
                <a:latin typeface="Cambria" panose="02040503050406030204" pitchFamily="18" charset="0"/>
                <a:ea typeface="Cambria" panose="02040503050406030204" pitchFamily="18" charset="0"/>
                <a:cs typeface="Cambria"/>
              </a:rPr>
              <a:t>] ∈ </a:t>
            </a:r>
            <a:r>
              <a:rPr sz="4400" b="1" dirty="0">
                <a:latin typeface="Cambria" panose="02040503050406030204" pitchFamily="18" charset="0"/>
                <a:ea typeface="Cambria" panose="02040503050406030204" pitchFamily="18" charset="0"/>
                <a:cs typeface="Cambria"/>
              </a:rPr>
              <a:t>ℕ</a:t>
            </a:r>
            <a:endParaRPr sz="4400" b="1">
              <a:latin typeface="Cambria" panose="02040503050406030204" pitchFamily="18" charset="0"/>
              <a:ea typeface="Cambria" panose="02040503050406030204" pitchFamily="18" charset="0"/>
              <a:cs typeface="Cambri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727450" y="625474"/>
            <a:ext cx="13792200" cy="10169451"/>
          </a:xfrm>
          <a:prstGeom prst="rect">
            <a:avLst/>
          </a:prstGeom>
        </p:spPr>
        <p:txBody>
          <a:bodyPr vert="horz" wrap="square" lIns="0" tIns="12700" rIns="0" bIns="0" rtlCol="0">
            <a:spAutoFit/>
          </a:bodyPr>
          <a:lstStyle/>
          <a:p>
            <a:pPr marL="12700">
              <a:lnSpc>
                <a:spcPct val="150000"/>
              </a:lnSpc>
            </a:pPr>
            <a:r>
              <a:rPr lang="vi-VN" sz="4000" spc="-5">
                <a:solidFill>
                  <a:srgbClr val="0223B6"/>
                </a:solidFill>
                <a:latin typeface="Cambria" panose="02040503050406030204" pitchFamily="18" charset="0"/>
                <a:ea typeface="Cambria" panose="02040503050406030204" pitchFamily="18" charset="0"/>
                <a:cs typeface="Times New Roman" panose="02020603050405020304" pitchFamily="18" charset="0"/>
              </a:rPr>
              <a:t>#</a:t>
            </a:r>
            <a:r>
              <a:rPr lang="en-US" sz="4000" spc="-5">
                <a:solidFill>
                  <a:srgbClr val="0223B6"/>
                </a:solidFill>
                <a:latin typeface="Cambria" panose="02040503050406030204" pitchFamily="18" charset="0"/>
                <a:ea typeface="Cambria" panose="02040503050406030204" pitchFamily="18" charset="0"/>
                <a:cs typeface="Times New Roman" panose="02020603050405020304" pitchFamily="18" charset="0"/>
              </a:rPr>
              <a:t>##</a:t>
            </a:r>
            <a:r>
              <a:rPr lang="vi-VN" sz="4000" spc="-5">
                <a:solidFill>
                  <a:srgbClr val="0223B6"/>
                </a:solidFill>
                <a:latin typeface="Cambria" panose="02040503050406030204" pitchFamily="18" charset="0"/>
                <a:ea typeface="Cambria" panose="02040503050406030204" pitchFamily="18" charset="0"/>
                <a:cs typeface="Times New Roman" panose="02020603050405020304" pitchFamily="18" charset="0"/>
              </a:rPr>
              <a:t> Xây dựng 4 không gian nền tương ứng </a:t>
            </a:r>
          </a:p>
          <a:p>
            <a:pPr marL="12700">
              <a:lnSpc>
                <a:spcPct val="150000"/>
              </a:lnSpc>
            </a:pPr>
            <a:r>
              <a:rPr lang="vi-VN" sz="4000" spc="-5">
                <a:solidFill>
                  <a:srgbClr val="0223B6"/>
                </a:solidFill>
                <a:latin typeface="Cambria" panose="02040503050406030204" pitchFamily="18" charset="0"/>
                <a:ea typeface="Cambria" panose="02040503050406030204" pitchFamily="18" charset="0"/>
                <a:cs typeface="Times New Roman" panose="02020603050405020304" pitchFamily="18" charset="0"/>
              </a:rPr>
              <a:t>XC = np.arange(1,100001)</a:t>
            </a:r>
          </a:p>
          <a:p>
            <a:pPr marL="12700">
              <a:lnSpc>
                <a:spcPct val="150000"/>
              </a:lnSpc>
            </a:pPr>
            <a:r>
              <a:rPr lang="vi-VN" sz="4000" spc="-5">
                <a:solidFill>
                  <a:srgbClr val="0223B6"/>
                </a:solidFill>
                <a:latin typeface="Cambria" panose="02040503050406030204" pitchFamily="18" charset="0"/>
                <a:ea typeface="Cambria" panose="02040503050406030204" pitchFamily="18" charset="0"/>
                <a:cs typeface="Times New Roman" panose="02020603050405020304" pitchFamily="18" charset="0"/>
              </a:rPr>
              <a:t>XD = np.arange(1,10001)</a:t>
            </a:r>
          </a:p>
          <a:p>
            <a:pPr marL="12700">
              <a:lnSpc>
                <a:spcPct val="150000"/>
              </a:lnSpc>
            </a:pPr>
            <a:r>
              <a:rPr lang="vi-VN" sz="4000" spc="-5">
                <a:solidFill>
                  <a:srgbClr val="0223B6"/>
                </a:solidFill>
                <a:latin typeface="Cambria" panose="02040503050406030204" pitchFamily="18" charset="0"/>
                <a:ea typeface="Cambria" panose="02040503050406030204" pitchFamily="18" charset="0"/>
                <a:cs typeface="Times New Roman" panose="02020603050405020304" pitchFamily="18" charset="0"/>
              </a:rPr>
              <a:t>XB = [1,2,3]</a:t>
            </a:r>
          </a:p>
          <a:p>
            <a:pPr marL="12700">
              <a:lnSpc>
                <a:spcPct val="150000"/>
              </a:lnSpc>
            </a:pPr>
            <a:r>
              <a:rPr lang="vi-VN" sz="4000" spc="-5">
                <a:solidFill>
                  <a:srgbClr val="0223B6"/>
                </a:solidFill>
                <a:latin typeface="Cambria" panose="02040503050406030204" pitchFamily="18" charset="0"/>
                <a:ea typeface="Cambria" panose="02040503050406030204" pitchFamily="18" charset="0"/>
                <a:cs typeface="Times New Roman" panose="02020603050405020304" pitchFamily="18" charset="0"/>
              </a:rPr>
              <a:t>XS = np.arange(1,11)</a:t>
            </a:r>
            <a:endParaRPr lang="en-US" sz="4000" spc="-5">
              <a:solidFill>
                <a:srgbClr val="0223B6"/>
              </a:solidFill>
              <a:latin typeface="Cambria" panose="02040503050406030204" pitchFamily="18" charset="0"/>
              <a:ea typeface="Cambria" panose="02040503050406030204" pitchFamily="18" charset="0"/>
              <a:cs typeface="Times New Roman" panose="02020603050405020304" pitchFamily="18" charset="0"/>
            </a:endParaRPr>
          </a:p>
          <a:p>
            <a:pPr marL="12700">
              <a:lnSpc>
                <a:spcPct val="150000"/>
              </a:lnSpc>
            </a:pPr>
            <a:endParaRPr lang="en-US" sz="4000" spc="-5">
              <a:solidFill>
                <a:srgbClr val="0223B6"/>
              </a:solidFill>
              <a:latin typeface="Cambria" panose="02040503050406030204" pitchFamily="18" charset="0"/>
              <a:ea typeface="Cambria" panose="02040503050406030204" pitchFamily="18" charset="0"/>
              <a:cs typeface="Times New Roman" panose="02020603050405020304" pitchFamily="18" charset="0"/>
            </a:endParaRPr>
          </a:p>
          <a:p>
            <a:pPr marL="12700">
              <a:lnSpc>
                <a:spcPct val="150000"/>
              </a:lnSpc>
            </a:pPr>
            <a:r>
              <a:rPr sz="4000" spc="-5">
                <a:solidFill>
                  <a:srgbClr val="0223B6"/>
                </a:solidFill>
                <a:latin typeface="Cambria" panose="02040503050406030204" pitchFamily="18" charset="0"/>
                <a:ea typeface="Cambria" panose="02040503050406030204" pitchFamily="18" charset="0"/>
                <a:cs typeface="Times New Roman" panose="02020603050405020304" pitchFamily="18" charset="0"/>
              </a:rPr>
              <a:t>#</a:t>
            </a:r>
            <a:r>
              <a:rPr lang="en-US" sz="4000" spc="-5">
                <a:solidFill>
                  <a:srgbClr val="0223B6"/>
                </a:solidFill>
                <a:latin typeface="Cambria" panose="02040503050406030204" pitchFamily="18" charset="0"/>
                <a:ea typeface="Cambria" panose="02040503050406030204" pitchFamily="18" charset="0"/>
                <a:cs typeface="Times New Roman" panose="02020603050405020304" pitchFamily="18" charset="0"/>
              </a:rPr>
              <a:t>##</a:t>
            </a:r>
            <a:r>
              <a:rPr sz="4000" spc="-5">
                <a:solidFill>
                  <a:srgbClr val="0223B6"/>
                </a:solidFill>
                <a:latin typeface="Cambria" panose="02040503050406030204" pitchFamily="18" charset="0"/>
                <a:ea typeface="Cambria" panose="02040503050406030204" pitchFamily="18" charset="0"/>
                <a:cs typeface="Times New Roman" panose="02020603050405020304" pitchFamily="18" charset="0"/>
              </a:rPr>
              <a:t> </a:t>
            </a:r>
            <a:r>
              <a:rPr sz="4000" spc="-5" dirty="0">
                <a:solidFill>
                  <a:srgbClr val="0223B6"/>
                </a:solidFill>
                <a:latin typeface="Cambria" panose="02040503050406030204" pitchFamily="18" charset="0"/>
                <a:ea typeface="Cambria" panose="02040503050406030204" pitchFamily="18" charset="0"/>
                <a:cs typeface="Times New Roman" panose="02020603050405020304" pitchFamily="18" charset="0"/>
              </a:rPr>
              <a:t>Định nghĩa tiền đề và</a:t>
            </a:r>
            <a:r>
              <a:rPr sz="4000" dirty="0">
                <a:solidFill>
                  <a:srgbClr val="0223B6"/>
                </a:solidFill>
                <a:latin typeface="Cambria" panose="02040503050406030204" pitchFamily="18" charset="0"/>
                <a:ea typeface="Cambria" panose="02040503050406030204" pitchFamily="18" charset="0"/>
                <a:cs typeface="Times New Roman" panose="02020603050405020304" pitchFamily="18" charset="0"/>
              </a:rPr>
              <a:t> </a:t>
            </a:r>
            <a:r>
              <a:rPr sz="4000" spc="-5" dirty="0">
                <a:solidFill>
                  <a:srgbClr val="0223B6"/>
                </a:solidFill>
                <a:latin typeface="Cambria" panose="02040503050406030204" pitchFamily="18" charset="0"/>
                <a:ea typeface="Cambria" panose="02040503050406030204" pitchFamily="18" charset="0"/>
                <a:cs typeface="Times New Roman" panose="02020603050405020304" pitchFamily="18" charset="0"/>
              </a:rPr>
              <a:t>kết luận dựa trên các</a:t>
            </a:r>
            <a:r>
              <a:rPr sz="4000" dirty="0">
                <a:solidFill>
                  <a:srgbClr val="0223B6"/>
                </a:solidFill>
                <a:latin typeface="Cambria" panose="02040503050406030204" pitchFamily="18" charset="0"/>
                <a:ea typeface="Cambria" panose="02040503050406030204" pitchFamily="18" charset="0"/>
                <a:cs typeface="Times New Roman" panose="02020603050405020304" pitchFamily="18" charset="0"/>
              </a:rPr>
              <a:t> </a:t>
            </a:r>
            <a:r>
              <a:rPr sz="4000" spc="-5" dirty="0">
                <a:solidFill>
                  <a:srgbClr val="0223B6"/>
                </a:solidFill>
                <a:latin typeface="Cambria" panose="02040503050406030204" pitchFamily="18" charset="0"/>
                <a:ea typeface="Cambria" panose="02040503050406030204" pitchFamily="18" charset="0"/>
                <a:cs typeface="Times New Roman" panose="02020603050405020304" pitchFamily="18" charset="0"/>
              </a:rPr>
              <a:t>biến </a:t>
            </a:r>
            <a:r>
              <a:rPr sz="4000" spc="-5">
                <a:solidFill>
                  <a:srgbClr val="0223B6"/>
                </a:solidFill>
                <a:latin typeface="Cambria" panose="02040503050406030204" pitchFamily="18" charset="0"/>
                <a:ea typeface="Cambria" panose="02040503050406030204" pitchFamily="18" charset="0"/>
                <a:cs typeface="Times New Roman" panose="02020603050405020304" pitchFamily="18" charset="0"/>
              </a:rPr>
              <a:t>ngôn </a:t>
            </a:r>
            <a:r>
              <a:rPr sz="4000">
                <a:solidFill>
                  <a:srgbClr val="0223B6"/>
                </a:solidFill>
                <a:latin typeface="Cambria" panose="02040503050406030204" pitchFamily="18" charset="0"/>
                <a:ea typeface="Cambria" panose="02040503050406030204" pitchFamily="18" charset="0"/>
                <a:cs typeface="Times New Roman" panose="02020603050405020304" pitchFamily="18" charset="0"/>
              </a:rPr>
              <a:t>ngữ</a:t>
            </a:r>
            <a:endParaRPr lang="en-US" sz="4000">
              <a:solidFill>
                <a:srgbClr val="0223B6"/>
              </a:solidFill>
              <a:latin typeface="Cambria" panose="02040503050406030204" pitchFamily="18" charset="0"/>
              <a:ea typeface="Cambria" panose="02040503050406030204" pitchFamily="18" charset="0"/>
              <a:cs typeface="Times New Roman" panose="02020603050405020304" pitchFamily="18" charset="0"/>
            </a:endParaRPr>
          </a:p>
          <a:p>
            <a:pPr marL="12700">
              <a:lnSpc>
                <a:spcPct val="150000"/>
              </a:lnSpc>
            </a:pPr>
            <a:r>
              <a:rPr lang="en-US" sz="4000">
                <a:solidFill>
                  <a:srgbClr val="0223B6"/>
                </a:solidFill>
                <a:latin typeface="Cambria" panose="02040503050406030204" pitchFamily="18" charset="0"/>
                <a:ea typeface="Cambria" panose="02040503050406030204" pitchFamily="18" charset="0"/>
                <a:cs typeface="Times New Roman" panose="02020603050405020304" pitchFamily="18" charset="0"/>
              </a:rPr>
              <a:t>C = ctrl.Antecedent( XC,"Cases" )</a:t>
            </a:r>
          </a:p>
          <a:p>
            <a:pPr marL="12700">
              <a:lnSpc>
                <a:spcPct val="150000"/>
              </a:lnSpc>
            </a:pPr>
            <a:r>
              <a:rPr lang="en-US" sz="4000">
                <a:solidFill>
                  <a:srgbClr val="0223B6"/>
                </a:solidFill>
                <a:latin typeface="Cambria" panose="02040503050406030204" pitchFamily="18" charset="0"/>
                <a:ea typeface="Cambria" panose="02040503050406030204" pitchFamily="18" charset="0"/>
                <a:cs typeface="Times New Roman" panose="02020603050405020304" pitchFamily="18" charset="0"/>
              </a:rPr>
              <a:t>D = ctrl.Antecedent( XD,"Deaths" )</a:t>
            </a:r>
          </a:p>
          <a:p>
            <a:pPr marL="12700">
              <a:lnSpc>
                <a:spcPct val="150000"/>
              </a:lnSpc>
            </a:pPr>
            <a:r>
              <a:rPr lang="en-US" sz="4000">
                <a:solidFill>
                  <a:srgbClr val="0223B6"/>
                </a:solidFill>
                <a:latin typeface="Cambria" panose="02040503050406030204" pitchFamily="18" charset="0"/>
                <a:ea typeface="Cambria" panose="02040503050406030204" pitchFamily="18" charset="0"/>
                <a:cs typeface="Times New Roman" panose="02020603050405020304" pitchFamily="18" charset="0"/>
              </a:rPr>
              <a:t>B = ctrl.Antecedent( XB,"Border" )</a:t>
            </a:r>
          </a:p>
          <a:p>
            <a:pPr marL="12700">
              <a:lnSpc>
                <a:spcPct val="150000"/>
              </a:lnSpc>
            </a:pPr>
            <a:r>
              <a:rPr lang="en-US" sz="4000">
                <a:solidFill>
                  <a:srgbClr val="0223B6"/>
                </a:solidFill>
                <a:latin typeface="Cambria" panose="02040503050406030204" pitchFamily="18" charset="0"/>
                <a:ea typeface="Cambria" panose="02040503050406030204" pitchFamily="18" charset="0"/>
                <a:cs typeface="Times New Roman" panose="02020603050405020304" pitchFamily="18" charset="0"/>
              </a:rPr>
              <a:t>S = ctrl.Consequent( XS,"Spread" )</a:t>
            </a:r>
            <a:endParaRPr sz="4000">
              <a:latin typeface="Cambria" panose="02040503050406030204" pitchFamily="18" charset="0"/>
              <a:ea typeface="Cambria" panose="02040503050406030204" pitchFamily="18" charset="0"/>
              <a:cs typeface="Times New Roman" panose="02020603050405020304" pitchFamily="18" charset="0"/>
            </a:endParaRPr>
          </a:p>
        </p:txBody>
      </p:sp>
      <p:sp>
        <p:nvSpPr>
          <p:cNvPr id="5" name="object 5"/>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6" name="object 4"/>
          <p:cNvSpPr txBox="1">
            <a:spLocks noGrp="1"/>
          </p:cNvSpPr>
          <p:nvPr>
            <p:ph type="sldNum" sz="quarter" idx="7"/>
          </p:nvPr>
        </p:nvSpPr>
        <p:spPr>
          <a:xfrm>
            <a:off x="18950223" y="10819703"/>
            <a:ext cx="391159" cy="245109"/>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71</a:t>
            </a:fld>
            <a:endParaRPr spc="15"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98451" y="473075"/>
            <a:ext cx="5714999" cy="7269939"/>
          </a:xfrm>
          <a:prstGeom prst="rect">
            <a:avLst/>
          </a:prstGeom>
        </p:spPr>
        <p:txBody>
          <a:bodyPr vert="horz" wrap="square" lIns="0" tIns="158750" rIns="0" bIns="0" rtlCol="0">
            <a:spAutoFit/>
          </a:bodyPr>
          <a:lstStyle/>
          <a:p>
            <a:pPr marL="514984" indent="-502920">
              <a:lnSpc>
                <a:spcPct val="150000"/>
              </a:lnSpc>
              <a:buSzPct val="123529"/>
              <a:buFont typeface="Cambria"/>
              <a:buChar char="•"/>
              <a:tabLst>
                <a:tab pos="515620" algn="l"/>
              </a:tabLst>
            </a:pPr>
            <a:r>
              <a:rPr sz="4400" b="1" dirty="0">
                <a:latin typeface="Cambria"/>
                <a:cs typeface="Cambria"/>
              </a:rPr>
              <a:t>Giai đoạn 2</a:t>
            </a:r>
            <a:r>
              <a:rPr sz="4400">
                <a:latin typeface="Cambria"/>
                <a:cs typeface="Cambria"/>
              </a:rPr>
              <a:t>: </a:t>
            </a:r>
            <a:endParaRPr lang="en-US" sz="4400">
              <a:latin typeface="Cambria"/>
              <a:cs typeface="Cambria"/>
            </a:endParaRPr>
          </a:p>
          <a:p>
            <a:pPr marL="12064">
              <a:lnSpc>
                <a:spcPct val="150000"/>
              </a:lnSpc>
              <a:buSzPct val="123529"/>
              <a:tabLst>
                <a:tab pos="457200" algn="l"/>
              </a:tabLst>
            </a:pPr>
            <a:r>
              <a:rPr lang="en-US" sz="4400">
                <a:latin typeface="Cambria"/>
                <a:cs typeface="Cambria"/>
              </a:rPr>
              <a:t>	</a:t>
            </a:r>
            <a:r>
              <a:rPr sz="4400">
                <a:latin typeface="Cambria"/>
                <a:cs typeface="Cambria"/>
              </a:rPr>
              <a:t>x</a:t>
            </a:r>
            <a:r>
              <a:rPr lang="en-US" sz="4400">
                <a:latin typeface="Cambria"/>
                <a:cs typeface="Cambria"/>
              </a:rPr>
              <a:t>â</a:t>
            </a:r>
            <a:r>
              <a:rPr sz="4400">
                <a:latin typeface="Cambria"/>
                <a:cs typeface="Cambria"/>
              </a:rPr>
              <a:t>y </a:t>
            </a:r>
            <a:r>
              <a:rPr sz="4400" dirty="0">
                <a:latin typeface="Cambria"/>
                <a:cs typeface="Cambria"/>
              </a:rPr>
              <a:t>dựng </a:t>
            </a:r>
            <a:r>
              <a:rPr sz="4400">
                <a:latin typeface="Cambria"/>
                <a:cs typeface="Cambria"/>
              </a:rPr>
              <a:t>các </a:t>
            </a:r>
            <a:r>
              <a:rPr lang="vi-VN" sz="4400">
                <a:latin typeface="Cambria"/>
                <a:cs typeface="Cambria"/>
              </a:rPr>
              <a:t>tập </a:t>
            </a:r>
            <a:r>
              <a:rPr sz="4400">
                <a:latin typeface="Cambria"/>
                <a:cs typeface="Cambria"/>
              </a:rPr>
              <a:t>mờ</a:t>
            </a:r>
          </a:p>
          <a:p>
            <a:pPr marL="1059180" lvl="1" indent="-544830">
              <a:lnSpc>
                <a:spcPct val="150000"/>
              </a:lnSpc>
              <a:buSzPct val="123529"/>
              <a:buFont typeface="Microsoft Sans Serif"/>
              <a:buChar char="‣"/>
              <a:tabLst>
                <a:tab pos="1059815" algn="l"/>
              </a:tabLst>
            </a:pPr>
            <a:r>
              <a:rPr sz="4400">
                <a:solidFill>
                  <a:srgbClr val="011993"/>
                </a:solidFill>
                <a:latin typeface="Cambria"/>
                <a:cs typeface="Cambria"/>
              </a:rPr>
              <a:t>S</a:t>
            </a:r>
            <a:r>
              <a:rPr lang="en-US" sz="4400">
                <a:solidFill>
                  <a:srgbClr val="011993"/>
                </a:solidFill>
                <a:latin typeface="Cambria"/>
                <a:cs typeface="Cambria"/>
              </a:rPr>
              <a:t>ố</a:t>
            </a:r>
            <a:r>
              <a:rPr sz="4400">
                <a:solidFill>
                  <a:srgbClr val="011993"/>
                </a:solidFill>
                <a:latin typeface="Cambria"/>
                <a:cs typeface="Cambria"/>
              </a:rPr>
              <a:t> người nhi</a:t>
            </a:r>
            <a:r>
              <a:rPr lang="en-US" sz="4400">
                <a:solidFill>
                  <a:srgbClr val="011993"/>
                </a:solidFill>
                <a:latin typeface="Cambria"/>
                <a:cs typeface="Cambria"/>
              </a:rPr>
              <a:t>ễ</a:t>
            </a:r>
            <a:r>
              <a:rPr sz="4400">
                <a:solidFill>
                  <a:srgbClr val="011993"/>
                </a:solidFill>
                <a:latin typeface="Cambria"/>
                <a:cs typeface="Cambria"/>
              </a:rPr>
              <a:t>m</a:t>
            </a:r>
            <a:endParaRPr sz="4400">
              <a:latin typeface="Cambria"/>
              <a:cs typeface="Cambria"/>
            </a:endParaRPr>
          </a:p>
          <a:p>
            <a:pPr marL="1562100" lvl="2" indent="-544830">
              <a:lnSpc>
                <a:spcPct val="150000"/>
              </a:lnSpc>
              <a:buSzPct val="123529"/>
              <a:buChar char="-"/>
              <a:tabLst>
                <a:tab pos="1562100" algn="l"/>
                <a:tab pos="1562735" algn="l"/>
              </a:tabLst>
            </a:pPr>
            <a:r>
              <a:rPr lang="en-US" sz="4400">
                <a:latin typeface="Cambria"/>
                <a:cs typeface="Cambria"/>
              </a:rPr>
              <a:t>Ít</a:t>
            </a:r>
            <a:endParaRPr sz="4400">
              <a:latin typeface="Cambria"/>
              <a:cs typeface="Cambria"/>
            </a:endParaRPr>
          </a:p>
          <a:p>
            <a:pPr marL="1562100" lvl="2" indent="-544830">
              <a:lnSpc>
                <a:spcPct val="150000"/>
              </a:lnSpc>
              <a:buSzPct val="123529"/>
              <a:buChar char="-"/>
              <a:tabLst>
                <a:tab pos="1562100" algn="l"/>
                <a:tab pos="1562735" algn="l"/>
              </a:tabLst>
            </a:pPr>
            <a:r>
              <a:rPr sz="4400">
                <a:latin typeface="Cambria"/>
                <a:cs typeface="Cambria"/>
              </a:rPr>
              <a:t>Trung bı̀nh</a:t>
            </a:r>
          </a:p>
          <a:p>
            <a:pPr marL="1562100" lvl="2" indent="-544830">
              <a:lnSpc>
                <a:spcPct val="150000"/>
              </a:lnSpc>
              <a:buSzPct val="123529"/>
              <a:buChar char="-"/>
              <a:tabLst>
                <a:tab pos="1562100" algn="l"/>
                <a:tab pos="1562735" algn="l"/>
              </a:tabLst>
            </a:pPr>
            <a:r>
              <a:rPr sz="4400">
                <a:latin typeface="Cambria"/>
                <a:cs typeface="Cambria"/>
              </a:rPr>
              <a:t>Nhi</a:t>
            </a:r>
            <a:r>
              <a:rPr lang="en-US" sz="4400">
                <a:latin typeface="Cambria"/>
                <a:cs typeface="Cambria"/>
              </a:rPr>
              <a:t>ề</a:t>
            </a:r>
            <a:r>
              <a:rPr sz="4400">
                <a:latin typeface="Cambria"/>
                <a:cs typeface="Cambria"/>
              </a:rPr>
              <a:t>u</a:t>
            </a:r>
          </a:p>
          <a:p>
            <a:pPr marL="1562100" lvl="2" indent="-544830">
              <a:lnSpc>
                <a:spcPct val="150000"/>
              </a:lnSpc>
              <a:buSzPct val="123529"/>
              <a:buChar char="-"/>
              <a:tabLst>
                <a:tab pos="1562100" algn="l"/>
                <a:tab pos="1562735" algn="l"/>
              </a:tabLst>
            </a:pPr>
            <a:r>
              <a:rPr sz="4400">
                <a:latin typeface="Cambria"/>
                <a:cs typeface="Cambria"/>
              </a:rPr>
              <a:t>R</a:t>
            </a:r>
            <a:r>
              <a:rPr lang="en-US" sz="4400">
                <a:latin typeface="Cambria"/>
                <a:cs typeface="Cambria"/>
              </a:rPr>
              <a:t>ấ</a:t>
            </a:r>
            <a:r>
              <a:rPr sz="4400">
                <a:latin typeface="Cambria"/>
                <a:cs typeface="Cambria"/>
              </a:rPr>
              <a:t>t nhi</a:t>
            </a:r>
            <a:r>
              <a:rPr lang="en-US" sz="4400">
                <a:latin typeface="Cambria"/>
                <a:cs typeface="Cambria"/>
              </a:rPr>
              <a:t>ề</a:t>
            </a:r>
            <a:r>
              <a:rPr sz="4400">
                <a:latin typeface="Cambria"/>
                <a:cs typeface="Cambria"/>
              </a:rPr>
              <a:t>u</a:t>
            </a:r>
          </a:p>
        </p:txBody>
      </p:sp>
      <p:sp>
        <p:nvSpPr>
          <p:cNvPr id="5" name="object 5"/>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3444" y="168274"/>
            <a:ext cx="11765301" cy="7574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565650" y="7934555"/>
            <a:ext cx="13339421" cy="3170099"/>
          </a:xfrm>
          <a:prstGeom prst="rect">
            <a:avLst/>
          </a:prstGeom>
          <a:noFill/>
        </p:spPr>
        <p:txBody>
          <a:bodyPr wrap="none" rtlCol="0">
            <a:spAutoFit/>
          </a:bodyPr>
          <a:lstStyle/>
          <a:p>
            <a:pPr>
              <a:spcBef>
                <a:spcPts val="600"/>
              </a:spcBef>
            </a:pPr>
            <a:r>
              <a:rPr lang="en-US" sz="3600">
                <a:solidFill>
                  <a:srgbClr val="2402EE"/>
                </a:solidFill>
                <a:latin typeface="Cambria" panose="02040503050406030204" pitchFamily="18" charset="0"/>
                <a:ea typeface="Cambria" panose="02040503050406030204" pitchFamily="18" charset="0"/>
              </a:rPr>
              <a:t>C["It"] = fz.zmf( C.universe, 1000, 10000 )</a:t>
            </a:r>
          </a:p>
          <a:p>
            <a:pPr>
              <a:spcBef>
                <a:spcPts val="600"/>
              </a:spcBef>
            </a:pPr>
            <a:r>
              <a:rPr lang="en-US" sz="3600">
                <a:solidFill>
                  <a:srgbClr val="2402EE"/>
                </a:solidFill>
                <a:latin typeface="Cambria" panose="02040503050406030204" pitchFamily="18" charset="0"/>
                <a:ea typeface="Cambria" panose="02040503050406030204" pitchFamily="18" charset="0"/>
              </a:rPr>
              <a:t>C["Trung binh"] = fz.pimf( C.universe, 3000, 10000,2 0000, 60000 )</a:t>
            </a:r>
          </a:p>
          <a:p>
            <a:pPr>
              <a:spcBef>
                <a:spcPts val="600"/>
              </a:spcBef>
            </a:pPr>
            <a:r>
              <a:rPr lang="en-US" sz="3600">
                <a:solidFill>
                  <a:srgbClr val="2402EE"/>
                </a:solidFill>
                <a:latin typeface="Cambria" panose="02040503050406030204" pitchFamily="18" charset="0"/>
                <a:ea typeface="Cambria" panose="02040503050406030204" pitchFamily="18" charset="0"/>
              </a:rPr>
              <a:t>C["Nhieu"] = fz.gbellmf( C.universe, 8000, 3, 70000 ) </a:t>
            </a:r>
          </a:p>
          <a:p>
            <a:pPr>
              <a:spcBef>
                <a:spcPts val="600"/>
              </a:spcBef>
            </a:pPr>
            <a:r>
              <a:rPr lang="en-US" sz="3600">
                <a:solidFill>
                  <a:srgbClr val="2402EE"/>
                </a:solidFill>
                <a:latin typeface="Cambria" panose="02040503050406030204" pitchFamily="18" charset="0"/>
                <a:ea typeface="Cambria" panose="02040503050406030204" pitchFamily="18" charset="0"/>
              </a:rPr>
              <a:t>C["Rat nhieu"] = fz.smf( C.universe, 65000, 90000 ) </a:t>
            </a:r>
          </a:p>
          <a:p>
            <a:pPr>
              <a:spcBef>
                <a:spcPts val="600"/>
              </a:spcBef>
            </a:pPr>
            <a:r>
              <a:rPr lang="en-US" sz="3600">
                <a:solidFill>
                  <a:srgbClr val="2402EE"/>
                </a:solidFill>
                <a:latin typeface="Cambria" panose="02040503050406030204" pitchFamily="18" charset="0"/>
                <a:ea typeface="Cambria" panose="02040503050406030204" pitchFamily="18" charset="0"/>
              </a:rPr>
              <a:t>C.view() </a:t>
            </a:r>
          </a:p>
        </p:txBody>
      </p:sp>
      <p:sp>
        <p:nvSpPr>
          <p:cNvPr id="9" name="object 4"/>
          <p:cNvSpPr txBox="1">
            <a:spLocks noGrp="1"/>
          </p:cNvSpPr>
          <p:nvPr>
            <p:ph type="sldNum" sz="quarter" idx="7"/>
          </p:nvPr>
        </p:nvSpPr>
        <p:spPr>
          <a:xfrm>
            <a:off x="18950223" y="10819703"/>
            <a:ext cx="391159" cy="245109"/>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72</a:t>
            </a:fld>
            <a:endParaRPr spc="15"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146050" y="625475"/>
            <a:ext cx="5561253" cy="5018104"/>
          </a:xfrm>
          <a:prstGeom prst="rect">
            <a:avLst/>
          </a:prstGeom>
        </p:spPr>
        <p:txBody>
          <a:bodyPr vert="horz" wrap="square" lIns="0" tIns="64769" rIns="0" bIns="0" rtlCol="0">
            <a:spAutoFit/>
          </a:bodyPr>
          <a:lstStyle/>
          <a:p>
            <a:pPr marL="863600" indent="-544830">
              <a:lnSpc>
                <a:spcPct val="150000"/>
              </a:lnSpc>
              <a:spcBef>
                <a:spcPts val="600"/>
              </a:spcBef>
              <a:buSzPct val="123529"/>
              <a:buFont typeface="Microsoft Sans Serif"/>
              <a:buChar char="‣"/>
              <a:tabLst>
                <a:tab pos="864235" algn="l"/>
              </a:tabLst>
            </a:pPr>
            <a:r>
              <a:rPr sz="4400" b="1">
                <a:solidFill>
                  <a:srgbClr val="011993"/>
                </a:solidFill>
                <a:latin typeface="Cambria"/>
                <a:cs typeface="Cambria"/>
              </a:rPr>
              <a:t>S</a:t>
            </a:r>
            <a:r>
              <a:rPr lang="en-US" sz="4400" b="1">
                <a:solidFill>
                  <a:srgbClr val="011993"/>
                </a:solidFill>
                <a:latin typeface="Cambria"/>
                <a:cs typeface="Cambria"/>
              </a:rPr>
              <a:t>ố</a:t>
            </a:r>
            <a:r>
              <a:rPr sz="4400" b="1">
                <a:solidFill>
                  <a:srgbClr val="011993"/>
                </a:solidFill>
                <a:latin typeface="Cambria"/>
                <a:cs typeface="Cambria"/>
              </a:rPr>
              <a:t> </a:t>
            </a:r>
            <a:r>
              <a:rPr sz="4400" b="1" dirty="0">
                <a:solidFill>
                  <a:srgbClr val="011993"/>
                </a:solidFill>
                <a:latin typeface="Cambria"/>
                <a:cs typeface="Cambria"/>
              </a:rPr>
              <a:t>người tử vong</a:t>
            </a:r>
            <a:endParaRPr sz="4400" b="1">
              <a:latin typeface="Cambria"/>
              <a:cs typeface="Cambria"/>
            </a:endParaRPr>
          </a:p>
          <a:p>
            <a:pPr marL="1366520" lvl="1" indent="-545465">
              <a:lnSpc>
                <a:spcPct val="150000"/>
              </a:lnSpc>
              <a:buSzPct val="123529"/>
              <a:buChar char="-"/>
              <a:tabLst>
                <a:tab pos="1366520" algn="l"/>
                <a:tab pos="1367155" algn="l"/>
              </a:tabLst>
            </a:pPr>
            <a:r>
              <a:rPr lang="en-US" sz="4400">
                <a:latin typeface="Cambria"/>
                <a:cs typeface="Cambria"/>
              </a:rPr>
              <a:t>Í</a:t>
            </a:r>
            <a:r>
              <a:rPr sz="4400">
                <a:latin typeface="Cambria"/>
                <a:cs typeface="Cambria"/>
              </a:rPr>
              <a:t>t</a:t>
            </a:r>
          </a:p>
          <a:p>
            <a:pPr marL="1366520" lvl="1" indent="-545465">
              <a:lnSpc>
                <a:spcPct val="150000"/>
              </a:lnSpc>
              <a:buSzPct val="123529"/>
              <a:buChar char="-"/>
              <a:tabLst>
                <a:tab pos="1366520" algn="l"/>
                <a:tab pos="1367155" algn="l"/>
              </a:tabLst>
            </a:pPr>
            <a:r>
              <a:rPr sz="4400" dirty="0">
                <a:latin typeface="Cambria"/>
                <a:cs typeface="Cambria"/>
              </a:rPr>
              <a:t>Trung bı̀nh</a:t>
            </a:r>
            <a:endParaRPr sz="4400">
              <a:latin typeface="Cambria"/>
              <a:cs typeface="Cambria"/>
            </a:endParaRPr>
          </a:p>
          <a:p>
            <a:pPr marL="1366520" lvl="1" indent="-545465">
              <a:lnSpc>
                <a:spcPct val="150000"/>
              </a:lnSpc>
              <a:buSzPct val="123529"/>
              <a:buChar char="-"/>
              <a:tabLst>
                <a:tab pos="1366520" algn="l"/>
                <a:tab pos="1367155" algn="l"/>
              </a:tabLst>
            </a:pPr>
            <a:r>
              <a:rPr sz="4400">
                <a:latin typeface="Cambria"/>
                <a:cs typeface="Cambria"/>
              </a:rPr>
              <a:t>Nhi</a:t>
            </a:r>
            <a:r>
              <a:rPr lang="en-US" sz="4400">
                <a:latin typeface="Cambria"/>
                <a:cs typeface="Cambria"/>
              </a:rPr>
              <a:t>ề</a:t>
            </a:r>
            <a:r>
              <a:rPr sz="4400">
                <a:latin typeface="Cambria"/>
                <a:cs typeface="Cambria"/>
              </a:rPr>
              <a:t>u</a:t>
            </a:r>
          </a:p>
          <a:p>
            <a:pPr marL="1366520" lvl="1" indent="-545465">
              <a:lnSpc>
                <a:spcPct val="150000"/>
              </a:lnSpc>
              <a:buSzPct val="123529"/>
              <a:buChar char="-"/>
              <a:tabLst>
                <a:tab pos="1366520" algn="l"/>
                <a:tab pos="1367155" algn="l"/>
              </a:tabLst>
            </a:pPr>
            <a:r>
              <a:rPr sz="4400">
                <a:latin typeface="Cambria"/>
                <a:cs typeface="Cambria"/>
              </a:rPr>
              <a:t>R</a:t>
            </a:r>
            <a:r>
              <a:rPr lang="en-US" sz="4400">
                <a:latin typeface="Cambria"/>
                <a:cs typeface="Cambria"/>
              </a:rPr>
              <a:t>ấ</a:t>
            </a:r>
            <a:r>
              <a:rPr sz="4400">
                <a:latin typeface="Cambria"/>
                <a:cs typeface="Cambria"/>
              </a:rPr>
              <a:t>t nhi</a:t>
            </a:r>
            <a:r>
              <a:rPr lang="en-US" sz="4400">
                <a:latin typeface="Cambria"/>
                <a:cs typeface="Cambria"/>
              </a:rPr>
              <a:t>ề</a:t>
            </a:r>
            <a:r>
              <a:rPr sz="4400">
                <a:latin typeface="Cambria"/>
                <a:cs typeface="Cambria"/>
              </a:rPr>
              <a:t>u</a:t>
            </a:r>
            <a:endParaRPr sz="4250">
              <a:latin typeface="Cambria"/>
              <a:cs typeface="Cambria"/>
            </a:endParaRPr>
          </a:p>
        </p:txBody>
      </p:sp>
      <p:sp>
        <p:nvSpPr>
          <p:cNvPr id="6" name="object 6"/>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7832" y="3627831"/>
            <a:ext cx="12650418" cy="7653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315911" y="396875"/>
            <a:ext cx="13413539" cy="3170099"/>
          </a:xfrm>
          <a:prstGeom prst="rect">
            <a:avLst/>
          </a:prstGeom>
          <a:noFill/>
        </p:spPr>
        <p:txBody>
          <a:bodyPr wrap="square" rtlCol="0">
            <a:spAutoFit/>
          </a:bodyPr>
          <a:lstStyle/>
          <a:p>
            <a:pPr>
              <a:spcBef>
                <a:spcPts val="600"/>
              </a:spcBef>
            </a:pPr>
            <a:r>
              <a:rPr lang="en-US" sz="3600">
                <a:solidFill>
                  <a:srgbClr val="2402EE"/>
                </a:solidFill>
                <a:latin typeface="Cambria" panose="02040503050406030204" pitchFamily="18" charset="0"/>
                <a:ea typeface="Cambria" panose="02040503050406030204" pitchFamily="18" charset="0"/>
              </a:rPr>
              <a:t>D["It"] = fz.trapmf( D.universe,[1,1,200,500])</a:t>
            </a:r>
          </a:p>
          <a:p>
            <a:pPr>
              <a:spcBef>
                <a:spcPts val="600"/>
              </a:spcBef>
            </a:pPr>
            <a:r>
              <a:rPr lang="en-US" sz="3600">
                <a:solidFill>
                  <a:srgbClr val="2402EE"/>
                </a:solidFill>
                <a:latin typeface="Cambria" panose="02040503050406030204" pitchFamily="18" charset="0"/>
                <a:ea typeface="Cambria" panose="02040503050406030204" pitchFamily="18" charset="0"/>
              </a:rPr>
              <a:t>D["Trung binh"] = fz.trapmf( D.universe,[300,1000,2000,6000])</a:t>
            </a:r>
          </a:p>
          <a:p>
            <a:pPr>
              <a:spcBef>
                <a:spcPts val="600"/>
              </a:spcBef>
            </a:pPr>
            <a:r>
              <a:rPr lang="en-US" sz="3600">
                <a:solidFill>
                  <a:srgbClr val="2402EE"/>
                </a:solidFill>
                <a:latin typeface="Cambria" panose="02040503050406030204" pitchFamily="18" charset="0"/>
                <a:ea typeface="Cambria" panose="02040503050406030204" pitchFamily="18" charset="0"/>
              </a:rPr>
              <a:t>D["Nhieu"] = fz.trapmf( D.universe,[5000,6000,7000,8000])</a:t>
            </a:r>
          </a:p>
          <a:p>
            <a:pPr>
              <a:spcBef>
                <a:spcPts val="600"/>
              </a:spcBef>
            </a:pPr>
            <a:r>
              <a:rPr lang="en-US" sz="3600">
                <a:solidFill>
                  <a:srgbClr val="2402EE"/>
                </a:solidFill>
                <a:latin typeface="Cambria" panose="02040503050406030204" pitchFamily="18" charset="0"/>
                <a:ea typeface="Cambria" panose="02040503050406030204" pitchFamily="18" charset="0"/>
              </a:rPr>
              <a:t>D["Rat nhieu"] = fz.trapmf( D.universe,[7500,8000,10000,10000])</a:t>
            </a:r>
          </a:p>
          <a:p>
            <a:pPr>
              <a:spcBef>
                <a:spcPts val="600"/>
              </a:spcBef>
            </a:pPr>
            <a:r>
              <a:rPr lang="en-US" sz="3600">
                <a:solidFill>
                  <a:srgbClr val="2402EE"/>
                </a:solidFill>
                <a:latin typeface="Cambria" panose="02040503050406030204" pitchFamily="18" charset="0"/>
                <a:ea typeface="Cambria" panose="02040503050406030204" pitchFamily="18" charset="0"/>
              </a:rPr>
              <a:t>D.view()</a:t>
            </a:r>
          </a:p>
        </p:txBody>
      </p:sp>
      <p:sp>
        <p:nvSpPr>
          <p:cNvPr id="9" name="object 4"/>
          <p:cNvSpPr txBox="1">
            <a:spLocks noGrp="1"/>
          </p:cNvSpPr>
          <p:nvPr>
            <p:ph type="sldNum" sz="quarter" idx="7"/>
          </p:nvPr>
        </p:nvSpPr>
        <p:spPr>
          <a:xfrm>
            <a:off x="18950223" y="10819703"/>
            <a:ext cx="391159" cy="245109"/>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73</a:t>
            </a:fld>
            <a:endParaRPr spc="15"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9450" y="396875"/>
            <a:ext cx="10210800" cy="2561599"/>
          </a:xfrm>
          <a:prstGeom prst="rect">
            <a:avLst/>
          </a:prstGeom>
          <a:ln w="3175">
            <a:solidFill>
              <a:srgbClr val="000000"/>
            </a:solidFill>
          </a:ln>
        </p:spPr>
        <p:txBody>
          <a:bodyPr vert="horz" wrap="square" lIns="0" tIns="22225" rIns="0" bIns="0" rtlCol="0">
            <a:spAutoFit/>
          </a:bodyPr>
          <a:lstStyle/>
          <a:p>
            <a:pPr marL="236220">
              <a:lnSpc>
                <a:spcPct val="100000"/>
              </a:lnSpc>
              <a:spcBef>
                <a:spcPts val="175"/>
              </a:spcBef>
            </a:pPr>
            <a:r>
              <a:rPr sz="4000" dirty="0">
                <a:solidFill>
                  <a:srgbClr val="0220A3"/>
                </a:solidFill>
                <a:latin typeface="Cambria" panose="02040503050406030204" pitchFamily="18" charset="0"/>
                <a:ea typeface="Cambria" panose="02040503050406030204" pitchFamily="18" charset="0"/>
                <a:cs typeface="Courier New"/>
              </a:rPr>
              <a:t>B["Khong"] = fz.trimf( B.universe,[</a:t>
            </a:r>
            <a:r>
              <a:rPr sz="4000">
                <a:solidFill>
                  <a:srgbClr val="0220A3"/>
                </a:solidFill>
                <a:latin typeface="Cambria" panose="02040503050406030204" pitchFamily="18" charset="0"/>
                <a:ea typeface="Cambria" panose="02040503050406030204" pitchFamily="18" charset="0"/>
                <a:cs typeface="Courier New"/>
              </a:rPr>
              <a:t>1,</a:t>
            </a:r>
            <a:r>
              <a:rPr lang="en-US" sz="4000">
                <a:solidFill>
                  <a:srgbClr val="0220A3"/>
                </a:solidFill>
                <a:latin typeface="Cambria" panose="02040503050406030204" pitchFamily="18" charset="0"/>
                <a:ea typeface="Cambria" panose="02040503050406030204" pitchFamily="18" charset="0"/>
                <a:cs typeface="Courier New"/>
              </a:rPr>
              <a:t> </a:t>
            </a:r>
            <a:r>
              <a:rPr sz="4000">
                <a:solidFill>
                  <a:srgbClr val="0220A3"/>
                </a:solidFill>
                <a:latin typeface="Cambria" panose="02040503050406030204" pitchFamily="18" charset="0"/>
                <a:ea typeface="Cambria" panose="02040503050406030204" pitchFamily="18" charset="0"/>
                <a:cs typeface="Courier New"/>
              </a:rPr>
              <a:t>1,</a:t>
            </a:r>
            <a:r>
              <a:rPr lang="en-US" sz="4000">
                <a:solidFill>
                  <a:srgbClr val="0220A3"/>
                </a:solidFill>
                <a:latin typeface="Cambria" panose="02040503050406030204" pitchFamily="18" charset="0"/>
                <a:ea typeface="Cambria" panose="02040503050406030204" pitchFamily="18" charset="0"/>
                <a:cs typeface="Courier New"/>
              </a:rPr>
              <a:t> </a:t>
            </a:r>
            <a:r>
              <a:rPr sz="4000">
                <a:solidFill>
                  <a:srgbClr val="0220A3"/>
                </a:solidFill>
                <a:latin typeface="Cambria" panose="02040503050406030204" pitchFamily="18" charset="0"/>
                <a:ea typeface="Cambria" panose="02040503050406030204" pitchFamily="18" charset="0"/>
                <a:cs typeface="Courier New"/>
              </a:rPr>
              <a:t>2])</a:t>
            </a:r>
            <a:endParaRPr lang="en-US" sz="4000">
              <a:solidFill>
                <a:srgbClr val="0220A3"/>
              </a:solidFill>
              <a:latin typeface="Cambria" panose="02040503050406030204" pitchFamily="18" charset="0"/>
              <a:ea typeface="Cambria" panose="02040503050406030204" pitchFamily="18" charset="0"/>
              <a:cs typeface="Courier New"/>
            </a:endParaRPr>
          </a:p>
          <a:p>
            <a:pPr marL="236220">
              <a:lnSpc>
                <a:spcPct val="100000"/>
              </a:lnSpc>
              <a:spcBef>
                <a:spcPts val="175"/>
              </a:spcBef>
            </a:pPr>
            <a:r>
              <a:rPr sz="4000">
                <a:solidFill>
                  <a:srgbClr val="0220A3"/>
                </a:solidFill>
                <a:latin typeface="Cambria" panose="02040503050406030204" pitchFamily="18" charset="0"/>
                <a:ea typeface="Cambria" panose="02040503050406030204" pitchFamily="18" charset="0"/>
                <a:cs typeface="Courier New"/>
              </a:rPr>
              <a:t>B</a:t>
            </a:r>
            <a:r>
              <a:rPr sz="4000" dirty="0">
                <a:solidFill>
                  <a:srgbClr val="0220A3"/>
                </a:solidFill>
                <a:latin typeface="Cambria" panose="02040503050406030204" pitchFamily="18" charset="0"/>
                <a:ea typeface="Cambria" panose="02040503050406030204" pitchFamily="18" charset="0"/>
                <a:cs typeface="Courier New"/>
              </a:rPr>
              <a:t>["Co"] = fz.trimf( B.universe,[</a:t>
            </a:r>
            <a:r>
              <a:rPr sz="4000">
                <a:solidFill>
                  <a:srgbClr val="0220A3"/>
                </a:solidFill>
                <a:latin typeface="Cambria" panose="02040503050406030204" pitchFamily="18" charset="0"/>
                <a:ea typeface="Cambria" panose="02040503050406030204" pitchFamily="18" charset="0"/>
                <a:cs typeface="Courier New"/>
              </a:rPr>
              <a:t>1,</a:t>
            </a:r>
            <a:r>
              <a:rPr lang="en-US" sz="4000">
                <a:solidFill>
                  <a:srgbClr val="0220A3"/>
                </a:solidFill>
                <a:latin typeface="Cambria" panose="02040503050406030204" pitchFamily="18" charset="0"/>
                <a:ea typeface="Cambria" panose="02040503050406030204" pitchFamily="18" charset="0"/>
                <a:cs typeface="Courier New"/>
              </a:rPr>
              <a:t> </a:t>
            </a:r>
            <a:r>
              <a:rPr sz="4000">
                <a:solidFill>
                  <a:srgbClr val="0220A3"/>
                </a:solidFill>
                <a:latin typeface="Cambria" panose="02040503050406030204" pitchFamily="18" charset="0"/>
                <a:ea typeface="Cambria" panose="02040503050406030204" pitchFamily="18" charset="0"/>
                <a:cs typeface="Courier New"/>
              </a:rPr>
              <a:t>2,</a:t>
            </a:r>
            <a:r>
              <a:rPr lang="en-US" sz="4000">
                <a:solidFill>
                  <a:srgbClr val="0220A3"/>
                </a:solidFill>
                <a:latin typeface="Cambria" panose="02040503050406030204" pitchFamily="18" charset="0"/>
                <a:ea typeface="Cambria" panose="02040503050406030204" pitchFamily="18" charset="0"/>
                <a:cs typeface="Courier New"/>
              </a:rPr>
              <a:t> </a:t>
            </a:r>
            <a:r>
              <a:rPr sz="4000">
                <a:solidFill>
                  <a:srgbClr val="0220A3"/>
                </a:solidFill>
                <a:latin typeface="Cambria" panose="02040503050406030204" pitchFamily="18" charset="0"/>
                <a:ea typeface="Cambria" panose="02040503050406030204" pitchFamily="18" charset="0"/>
                <a:cs typeface="Courier New"/>
              </a:rPr>
              <a:t>3])</a:t>
            </a:r>
            <a:endParaRPr lang="en-US" sz="4000">
              <a:latin typeface="Cambria" panose="02040503050406030204" pitchFamily="18" charset="0"/>
              <a:ea typeface="Cambria" panose="02040503050406030204" pitchFamily="18" charset="0"/>
              <a:cs typeface="Courier New"/>
            </a:endParaRPr>
          </a:p>
          <a:p>
            <a:pPr marL="236220">
              <a:lnSpc>
                <a:spcPct val="100000"/>
              </a:lnSpc>
              <a:spcBef>
                <a:spcPts val="175"/>
              </a:spcBef>
            </a:pPr>
            <a:r>
              <a:rPr sz="4000">
                <a:solidFill>
                  <a:srgbClr val="0220A3"/>
                </a:solidFill>
                <a:latin typeface="Cambria" panose="02040503050406030204" pitchFamily="18" charset="0"/>
                <a:ea typeface="Cambria" panose="02040503050406030204" pitchFamily="18" charset="0"/>
                <a:cs typeface="Courier New"/>
              </a:rPr>
              <a:t>B</a:t>
            </a:r>
            <a:r>
              <a:rPr sz="4000" dirty="0">
                <a:solidFill>
                  <a:srgbClr val="0220A3"/>
                </a:solidFill>
                <a:latin typeface="Cambria" panose="02040503050406030204" pitchFamily="18" charset="0"/>
                <a:ea typeface="Cambria" panose="02040503050406030204" pitchFamily="18" charset="0"/>
                <a:cs typeface="Courier New"/>
              </a:rPr>
              <a:t>["Gian tiep"] = fz.trimf( B.universe,[</a:t>
            </a:r>
            <a:r>
              <a:rPr sz="4000">
                <a:solidFill>
                  <a:srgbClr val="0220A3"/>
                </a:solidFill>
                <a:latin typeface="Cambria" panose="02040503050406030204" pitchFamily="18" charset="0"/>
                <a:ea typeface="Cambria" panose="02040503050406030204" pitchFamily="18" charset="0"/>
                <a:cs typeface="Courier New"/>
              </a:rPr>
              <a:t>2,</a:t>
            </a:r>
            <a:r>
              <a:rPr lang="en-US" sz="4000">
                <a:solidFill>
                  <a:srgbClr val="0220A3"/>
                </a:solidFill>
                <a:latin typeface="Cambria" panose="02040503050406030204" pitchFamily="18" charset="0"/>
                <a:ea typeface="Cambria" panose="02040503050406030204" pitchFamily="18" charset="0"/>
                <a:cs typeface="Courier New"/>
              </a:rPr>
              <a:t> </a:t>
            </a:r>
            <a:r>
              <a:rPr sz="4000">
                <a:solidFill>
                  <a:srgbClr val="0220A3"/>
                </a:solidFill>
                <a:latin typeface="Cambria" panose="02040503050406030204" pitchFamily="18" charset="0"/>
                <a:ea typeface="Cambria" panose="02040503050406030204" pitchFamily="18" charset="0"/>
                <a:cs typeface="Courier New"/>
              </a:rPr>
              <a:t>3,</a:t>
            </a:r>
            <a:r>
              <a:rPr lang="en-US" sz="4000">
                <a:solidFill>
                  <a:srgbClr val="0220A3"/>
                </a:solidFill>
                <a:latin typeface="Cambria" panose="02040503050406030204" pitchFamily="18" charset="0"/>
                <a:ea typeface="Cambria" panose="02040503050406030204" pitchFamily="18" charset="0"/>
                <a:cs typeface="Courier New"/>
              </a:rPr>
              <a:t> </a:t>
            </a:r>
            <a:r>
              <a:rPr sz="4000">
                <a:solidFill>
                  <a:srgbClr val="0220A3"/>
                </a:solidFill>
                <a:latin typeface="Cambria" panose="02040503050406030204" pitchFamily="18" charset="0"/>
                <a:ea typeface="Cambria" panose="02040503050406030204" pitchFamily="18" charset="0"/>
                <a:cs typeface="Courier New"/>
              </a:rPr>
              <a:t>3])</a:t>
            </a:r>
            <a:endParaRPr lang="en-US" sz="4000">
              <a:solidFill>
                <a:srgbClr val="0220A3"/>
              </a:solidFill>
              <a:latin typeface="Cambria" panose="02040503050406030204" pitchFamily="18" charset="0"/>
              <a:ea typeface="Cambria" panose="02040503050406030204" pitchFamily="18" charset="0"/>
              <a:cs typeface="Courier New"/>
            </a:endParaRPr>
          </a:p>
          <a:p>
            <a:pPr marL="236220">
              <a:lnSpc>
                <a:spcPct val="100000"/>
              </a:lnSpc>
              <a:spcBef>
                <a:spcPts val="175"/>
              </a:spcBef>
            </a:pPr>
            <a:r>
              <a:rPr sz="4000">
                <a:solidFill>
                  <a:srgbClr val="0220A3"/>
                </a:solidFill>
                <a:latin typeface="Cambria" panose="02040503050406030204" pitchFamily="18" charset="0"/>
                <a:ea typeface="Cambria" panose="02040503050406030204" pitchFamily="18" charset="0"/>
                <a:cs typeface="Courier New"/>
              </a:rPr>
              <a:t>B.view</a:t>
            </a:r>
            <a:r>
              <a:rPr sz="4000" dirty="0">
                <a:solidFill>
                  <a:srgbClr val="0220A3"/>
                </a:solidFill>
                <a:latin typeface="Cambria" panose="02040503050406030204" pitchFamily="18" charset="0"/>
                <a:ea typeface="Cambria" panose="02040503050406030204" pitchFamily="18" charset="0"/>
                <a:cs typeface="Courier New"/>
              </a:rPr>
              <a:t>()</a:t>
            </a:r>
            <a:endParaRPr sz="4000">
              <a:latin typeface="Cambria" panose="02040503050406030204" pitchFamily="18" charset="0"/>
              <a:ea typeface="Cambria" panose="02040503050406030204" pitchFamily="18" charset="0"/>
              <a:cs typeface="Courier New"/>
            </a:endParaRPr>
          </a:p>
        </p:txBody>
      </p:sp>
      <p:sp>
        <p:nvSpPr>
          <p:cNvPr id="4" name="object 4"/>
          <p:cNvSpPr txBox="1"/>
          <p:nvPr/>
        </p:nvSpPr>
        <p:spPr>
          <a:xfrm>
            <a:off x="679450" y="3444875"/>
            <a:ext cx="4953000" cy="3356047"/>
          </a:xfrm>
          <a:prstGeom prst="rect">
            <a:avLst/>
          </a:prstGeom>
        </p:spPr>
        <p:txBody>
          <a:bodyPr vert="horz" wrap="square" lIns="0" tIns="158750" rIns="0" bIns="0" rtlCol="0">
            <a:spAutoFit/>
          </a:bodyPr>
          <a:lstStyle/>
          <a:p>
            <a:pPr marL="556895" indent="-544830">
              <a:lnSpc>
                <a:spcPct val="100000"/>
              </a:lnSpc>
              <a:spcBef>
                <a:spcPts val="1250"/>
              </a:spcBef>
              <a:buSzPct val="123529"/>
              <a:buFont typeface="Microsoft Sans Serif"/>
              <a:buChar char="‣"/>
              <a:tabLst>
                <a:tab pos="557530" algn="l"/>
                <a:tab pos="2405380" algn="l"/>
              </a:tabLst>
            </a:pPr>
            <a:r>
              <a:rPr sz="4400">
                <a:solidFill>
                  <a:srgbClr val="011993"/>
                </a:solidFill>
                <a:latin typeface="Cambria"/>
                <a:cs typeface="Cambria"/>
              </a:rPr>
              <a:t>Mức đ</a:t>
            </a:r>
            <a:r>
              <a:rPr lang="en-US" sz="4400">
                <a:solidFill>
                  <a:srgbClr val="011993"/>
                </a:solidFill>
                <a:latin typeface="Cambria"/>
                <a:cs typeface="Cambria"/>
              </a:rPr>
              <a:t>ộ</a:t>
            </a:r>
            <a:r>
              <a:rPr sz="4400">
                <a:solidFill>
                  <a:srgbClr val="011993"/>
                </a:solidFill>
                <a:latin typeface="Cambria"/>
                <a:cs typeface="Cambria"/>
              </a:rPr>
              <a:t>	ti</a:t>
            </a:r>
            <a:r>
              <a:rPr lang="en-US" sz="4400">
                <a:solidFill>
                  <a:srgbClr val="011993"/>
                </a:solidFill>
                <a:latin typeface="Cambria"/>
                <a:cs typeface="Cambria"/>
              </a:rPr>
              <a:t>ế</a:t>
            </a:r>
            <a:r>
              <a:rPr sz="4400">
                <a:solidFill>
                  <a:srgbClr val="011993"/>
                </a:solidFill>
                <a:latin typeface="Cambria"/>
                <a:cs typeface="Cambria"/>
              </a:rPr>
              <a:t>p </a:t>
            </a:r>
            <a:r>
              <a:rPr sz="4400" dirty="0">
                <a:solidFill>
                  <a:srgbClr val="011993"/>
                </a:solidFill>
                <a:latin typeface="Cambria"/>
                <a:cs typeface="Cambria"/>
              </a:rPr>
              <a:t>giáp</a:t>
            </a:r>
            <a:endParaRPr sz="4400">
              <a:latin typeface="Cambria"/>
              <a:cs typeface="Cambria"/>
            </a:endParaRPr>
          </a:p>
          <a:p>
            <a:pPr marL="1059180" lvl="1" indent="-544830">
              <a:lnSpc>
                <a:spcPct val="100000"/>
              </a:lnSpc>
              <a:spcBef>
                <a:spcPts val="1405"/>
              </a:spcBef>
              <a:buSzPct val="123529"/>
              <a:buChar char="-"/>
              <a:tabLst>
                <a:tab pos="1059180" algn="l"/>
                <a:tab pos="1059815" algn="l"/>
              </a:tabLst>
            </a:pPr>
            <a:r>
              <a:rPr sz="4400" dirty="0">
                <a:latin typeface="Cambria"/>
                <a:cs typeface="Cambria"/>
              </a:rPr>
              <a:t>Không</a:t>
            </a:r>
            <a:endParaRPr sz="4400">
              <a:latin typeface="Cambria"/>
              <a:cs typeface="Cambria"/>
            </a:endParaRPr>
          </a:p>
          <a:p>
            <a:pPr marL="1059180" lvl="1" indent="-544830">
              <a:lnSpc>
                <a:spcPct val="100000"/>
              </a:lnSpc>
              <a:spcBef>
                <a:spcPts val="1200"/>
              </a:spcBef>
              <a:buSzPct val="123529"/>
              <a:buChar char="-"/>
              <a:tabLst>
                <a:tab pos="1059180" algn="l"/>
                <a:tab pos="1059815" algn="l"/>
              </a:tabLst>
            </a:pPr>
            <a:r>
              <a:rPr sz="4400" dirty="0">
                <a:latin typeface="Cambria"/>
                <a:cs typeface="Cambria"/>
              </a:rPr>
              <a:t>Có</a:t>
            </a:r>
            <a:endParaRPr sz="4400">
              <a:latin typeface="Cambria"/>
              <a:cs typeface="Cambria"/>
            </a:endParaRPr>
          </a:p>
          <a:p>
            <a:pPr marL="1059180" lvl="1" indent="-544830">
              <a:lnSpc>
                <a:spcPct val="100000"/>
              </a:lnSpc>
              <a:spcBef>
                <a:spcPts val="1205"/>
              </a:spcBef>
              <a:buSzPct val="123529"/>
              <a:buChar char="-"/>
              <a:tabLst>
                <a:tab pos="1059180" algn="l"/>
                <a:tab pos="1059815" algn="l"/>
              </a:tabLst>
            </a:pPr>
            <a:r>
              <a:rPr sz="4400">
                <a:latin typeface="Cambria"/>
                <a:cs typeface="Cambria"/>
              </a:rPr>
              <a:t>Gián t</a:t>
            </a:r>
            <a:r>
              <a:rPr lang="en-US" sz="4400">
                <a:latin typeface="Cambria"/>
                <a:cs typeface="Cambria"/>
              </a:rPr>
              <a:t>iế</a:t>
            </a:r>
            <a:r>
              <a:rPr sz="4400">
                <a:latin typeface="Cambria"/>
                <a:cs typeface="Cambria"/>
              </a:rPr>
              <a:t>p</a:t>
            </a:r>
          </a:p>
        </p:txBody>
      </p:sp>
      <p:sp>
        <p:nvSpPr>
          <p:cNvPr id="5" name="object 5"/>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6" name="object 4"/>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74</a:t>
            </a:fld>
            <a:endParaRPr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2451" y="2418620"/>
            <a:ext cx="13182600" cy="8798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15900" y="244475"/>
            <a:ext cx="4343400" cy="5761834"/>
          </a:xfrm>
          <a:prstGeom prst="rect">
            <a:avLst/>
          </a:prstGeom>
        </p:spPr>
        <p:txBody>
          <a:bodyPr vert="horz" wrap="square" lIns="0" tIns="158750" rIns="0" bIns="0" rtlCol="0">
            <a:spAutoFit/>
          </a:bodyPr>
          <a:lstStyle/>
          <a:p>
            <a:pPr marL="514984" indent="-502920">
              <a:lnSpc>
                <a:spcPct val="100000"/>
              </a:lnSpc>
              <a:spcBef>
                <a:spcPts val="1250"/>
              </a:spcBef>
              <a:buSzPct val="123529"/>
              <a:buChar char="•"/>
              <a:tabLst>
                <a:tab pos="515620" algn="l"/>
                <a:tab pos="2363470" algn="l"/>
              </a:tabLst>
            </a:pPr>
            <a:r>
              <a:rPr sz="4400">
                <a:latin typeface="Cambria"/>
                <a:cs typeface="Cambria"/>
              </a:rPr>
              <a:t>Mức đ</a:t>
            </a:r>
            <a:r>
              <a:rPr lang="en-US" sz="4400">
                <a:latin typeface="Cambria"/>
                <a:cs typeface="Cambria"/>
              </a:rPr>
              <a:t>ộ</a:t>
            </a:r>
            <a:r>
              <a:rPr sz="4400" dirty="0">
                <a:latin typeface="Cambria"/>
                <a:cs typeface="Cambria"/>
              </a:rPr>
              <a:t>	lây lan</a:t>
            </a:r>
            <a:endParaRPr sz="4400">
              <a:latin typeface="Cambria"/>
              <a:cs typeface="Cambria"/>
            </a:endParaRPr>
          </a:p>
          <a:p>
            <a:pPr marL="1059180" lvl="1" indent="-544830">
              <a:lnSpc>
                <a:spcPct val="100000"/>
              </a:lnSpc>
              <a:spcBef>
                <a:spcPts val="2405"/>
              </a:spcBef>
              <a:buSzPct val="123529"/>
              <a:buFont typeface="Microsoft Sans Serif"/>
              <a:buChar char="‣"/>
              <a:tabLst>
                <a:tab pos="1059815" algn="l"/>
              </a:tabLst>
            </a:pPr>
            <a:r>
              <a:rPr sz="4400" dirty="0">
                <a:solidFill>
                  <a:srgbClr val="011993"/>
                </a:solidFill>
                <a:latin typeface="Cambria"/>
                <a:cs typeface="Cambria"/>
              </a:rPr>
              <a:t>Không</a:t>
            </a:r>
            <a:endParaRPr sz="4400">
              <a:latin typeface="Cambria"/>
              <a:cs typeface="Cambria"/>
            </a:endParaRPr>
          </a:p>
          <a:p>
            <a:pPr marL="1059180" lvl="1" indent="-544830">
              <a:lnSpc>
                <a:spcPct val="100000"/>
              </a:lnSpc>
              <a:spcBef>
                <a:spcPts val="2400"/>
              </a:spcBef>
              <a:buSzPct val="123529"/>
              <a:buFont typeface="Microsoft Sans Serif"/>
              <a:buChar char="‣"/>
              <a:tabLst>
                <a:tab pos="1059815" algn="l"/>
              </a:tabLst>
            </a:pPr>
            <a:r>
              <a:rPr lang="en-US" sz="4400">
                <a:solidFill>
                  <a:srgbClr val="011993"/>
                </a:solidFill>
                <a:latin typeface="Cambria"/>
                <a:cs typeface="Cambria"/>
              </a:rPr>
              <a:t>Ít</a:t>
            </a:r>
            <a:endParaRPr sz="4400">
              <a:latin typeface="Cambria"/>
              <a:cs typeface="Cambria"/>
            </a:endParaRPr>
          </a:p>
          <a:p>
            <a:pPr marL="1059180" lvl="1" indent="-544830">
              <a:lnSpc>
                <a:spcPct val="100000"/>
              </a:lnSpc>
              <a:spcBef>
                <a:spcPts val="2405"/>
              </a:spcBef>
              <a:buSzPct val="123529"/>
              <a:buFont typeface="Microsoft Sans Serif"/>
              <a:buChar char="‣"/>
              <a:tabLst>
                <a:tab pos="1059815" algn="l"/>
              </a:tabLst>
            </a:pPr>
            <a:r>
              <a:rPr sz="4400" dirty="0">
                <a:solidFill>
                  <a:srgbClr val="011993"/>
                </a:solidFill>
                <a:latin typeface="Cambria"/>
                <a:cs typeface="Cambria"/>
              </a:rPr>
              <a:t>Vừa phải</a:t>
            </a:r>
            <a:endParaRPr sz="4400">
              <a:latin typeface="Cambria"/>
              <a:cs typeface="Cambria"/>
            </a:endParaRPr>
          </a:p>
          <a:p>
            <a:pPr marL="1059180" lvl="1" indent="-544830">
              <a:lnSpc>
                <a:spcPct val="100000"/>
              </a:lnSpc>
              <a:spcBef>
                <a:spcPts val="2400"/>
              </a:spcBef>
              <a:buSzPct val="123529"/>
              <a:buFont typeface="Microsoft Sans Serif"/>
              <a:buChar char="‣"/>
              <a:tabLst>
                <a:tab pos="1059815" algn="l"/>
              </a:tabLst>
            </a:pPr>
            <a:r>
              <a:rPr sz="4400" dirty="0">
                <a:solidFill>
                  <a:srgbClr val="011993"/>
                </a:solidFill>
                <a:latin typeface="Cambria"/>
                <a:cs typeface="Cambria"/>
              </a:rPr>
              <a:t>Cao</a:t>
            </a:r>
            <a:endParaRPr sz="4400">
              <a:latin typeface="Cambria"/>
              <a:cs typeface="Cambria"/>
            </a:endParaRPr>
          </a:p>
          <a:p>
            <a:pPr marL="1059180" lvl="1" indent="-544830">
              <a:lnSpc>
                <a:spcPct val="100000"/>
              </a:lnSpc>
              <a:spcBef>
                <a:spcPts val="2405"/>
              </a:spcBef>
              <a:buSzPct val="123529"/>
              <a:buFont typeface="Microsoft Sans Serif"/>
              <a:buChar char="‣"/>
              <a:tabLst>
                <a:tab pos="1059815" algn="l"/>
              </a:tabLst>
            </a:pPr>
            <a:r>
              <a:rPr sz="4400">
                <a:solidFill>
                  <a:srgbClr val="011993"/>
                </a:solidFill>
                <a:latin typeface="Cambria"/>
                <a:cs typeface="Cambria"/>
              </a:rPr>
              <a:t>R</a:t>
            </a:r>
            <a:r>
              <a:rPr lang="en-US" sz="4400">
                <a:solidFill>
                  <a:srgbClr val="011993"/>
                </a:solidFill>
                <a:latin typeface="Cambria"/>
                <a:cs typeface="Cambria"/>
              </a:rPr>
              <a:t>ấ</a:t>
            </a:r>
            <a:r>
              <a:rPr sz="4400">
                <a:solidFill>
                  <a:srgbClr val="011993"/>
                </a:solidFill>
                <a:latin typeface="Cambria"/>
                <a:cs typeface="Cambria"/>
              </a:rPr>
              <a:t>t </a:t>
            </a:r>
            <a:r>
              <a:rPr sz="4400" dirty="0">
                <a:solidFill>
                  <a:srgbClr val="011993"/>
                </a:solidFill>
                <a:latin typeface="Cambria"/>
                <a:cs typeface="Cambria"/>
              </a:rPr>
              <a:t>cao</a:t>
            </a:r>
            <a:endParaRPr sz="4400">
              <a:latin typeface="Cambria"/>
              <a:cs typeface="Cambria"/>
            </a:endParaRPr>
          </a:p>
        </p:txBody>
      </p:sp>
      <p:sp>
        <p:nvSpPr>
          <p:cNvPr id="3" name="object 3"/>
          <p:cNvSpPr txBox="1"/>
          <p:nvPr/>
        </p:nvSpPr>
        <p:spPr>
          <a:xfrm>
            <a:off x="4672331" y="244475"/>
            <a:ext cx="13152119" cy="4068806"/>
          </a:xfrm>
          <a:prstGeom prst="rect">
            <a:avLst/>
          </a:prstGeom>
          <a:ln w="3175">
            <a:solidFill>
              <a:srgbClr val="000000"/>
            </a:solidFill>
          </a:ln>
        </p:spPr>
        <p:txBody>
          <a:bodyPr vert="horz" wrap="square" lIns="0" tIns="22225" rIns="0" bIns="0" rtlCol="0">
            <a:spAutoFit/>
          </a:bodyPr>
          <a:lstStyle/>
          <a:p>
            <a:pPr marL="236220">
              <a:lnSpc>
                <a:spcPct val="100000"/>
              </a:lnSpc>
              <a:spcBef>
                <a:spcPts val="175"/>
              </a:spcBef>
            </a:pPr>
            <a:r>
              <a:rPr sz="3600" dirty="0">
                <a:solidFill>
                  <a:srgbClr val="0220A3"/>
                </a:solidFill>
                <a:latin typeface="Cambria" panose="02040503050406030204" pitchFamily="18" charset="0"/>
                <a:ea typeface="Cambria" panose="02040503050406030204" pitchFamily="18" charset="0"/>
                <a:cs typeface="Courier New"/>
              </a:rPr>
              <a:t>S["Khong"] = fz.trimf( S.universe,[</a:t>
            </a:r>
            <a:r>
              <a:rPr sz="3600">
                <a:solidFill>
                  <a:srgbClr val="0220A3"/>
                </a:solidFill>
                <a:latin typeface="Cambria" panose="02040503050406030204" pitchFamily="18" charset="0"/>
                <a:ea typeface="Cambria" panose="02040503050406030204" pitchFamily="18" charset="0"/>
                <a:cs typeface="Courier New"/>
              </a:rPr>
              <a:t>1,</a:t>
            </a:r>
            <a:r>
              <a:rPr lang="en-US" sz="3600">
                <a:solidFill>
                  <a:srgbClr val="0220A3"/>
                </a:solidFill>
                <a:latin typeface="Cambria" panose="02040503050406030204" pitchFamily="18" charset="0"/>
                <a:ea typeface="Cambria" panose="02040503050406030204" pitchFamily="18" charset="0"/>
                <a:cs typeface="Courier New"/>
              </a:rPr>
              <a:t> </a:t>
            </a:r>
            <a:r>
              <a:rPr sz="3600">
                <a:solidFill>
                  <a:srgbClr val="0220A3"/>
                </a:solidFill>
                <a:latin typeface="Cambria" panose="02040503050406030204" pitchFamily="18" charset="0"/>
                <a:ea typeface="Cambria" panose="02040503050406030204" pitchFamily="18" charset="0"/>
                <a:cs typeface="Courier New"/>
              </a:rPr>
              <a:t>1,</a:t>
            </a:r>
            <a:r>
              <a:rPr lang="en-US" sz="3600">
                <a:solidFill>
                  <a:srgbClr val="0220A3"/>
                </a:solidFill>
                <a:latin typeface="Cambria" panose="02040503050406030204" pitchFamily="18" charset="0"/>
                <a:ea typeface="Cambria" panose="02040503050406030204" pitchFamily="18" charset="0"/>
                <a:cs typeface="Courier New"/>
              </a:rPr>
              <a:t> </a:t>
            </a:r>
            <a:r>
              <a:rPr sz="3600">
                <a:solidFill>
                  <a:srgbClr val="0220A3"/>
                </a:solidFill>
                <a:latin typeface="Cambria" panose="02040503050406030204" pitchFamily="18" charset="0"/>
                <a:ea typeface="Cambria" panose="02040503050406030204" pitchFamily="18" charset="0"/>
                <a:cs typeface="Courier New"/>
              </a:rPr>
              <a:t>3</a:t>
            </a:r>
            <a:r>
              <a:rPr sz="3600" dirty="0">
                <a:solidFill>
                  <a:srgbClr val="0220A3"/>
                </a:solidFill>
                <a:latin typeface="Cambria" panose="02040503050406030204" pitchFamily="18" charset="0"/>
                <a:ea typeface="Cambria" panose="02040503050406030204" pitchFamily="18" charset="0"/>
                <a:cs typeface="Courier New"/>
              </a:rPr>
              <a:t>] )</a:t>
            </a:r>
            <a:endParaRPr sz="3600">
              <a:latin typeface="Cambria" panose="02040503050406030204" pitchFamily="18" charset="0"/>
              <a:ea typeface="Cambria" panose="02040503050406030204" pitchFamily="18" charset="0"/>
              <a:cs typeface="Courier New"/>
            </a:endParaRPr>
          </a:p>
          <a:p>
            <a:pPr marL="236220">
              <a:lnSpc>
                <a:spcPct val="100000"/>
              </a:lnSpc>
              <a:spcBef>
                <a:spcPts val="1070"/>
              </a:spcBef>
            </a:pPr>
            <a:r>
              <a:rPr sz="3600" dirty="0">
                <a:solidFill>
                  <a:srgbClr val="0220A3"/>
                </a:solidFill>
                <a:latin typeface="Cambria" panose="02040503050406030204" pitchFamily="18" charset="0"/>
                <a:ea typeface="Cambria" panose="02040503050406030204" pitchFamily="18" charset="0"/>
                <a:cs typeface="Courier New"/>
              </a:rPr>
              <a:t>S["It"] = fz.trapmf( </a:t>
            </a:r>
            <a:r>
              <a:rPr sz="3600">
                <a:solidFill>
                  <a:srgbClr val="0220A3"/>
                </a:solidFill>
                <a:latin typeface="Cambria" panose="02040503050406030204" pitchFamily="18" charset="0"/>
                <a:ea typeface="Cambria" panose="02040503050406030204" pitchFamily="18" charset="0"/>
                <a:cs typeface="Courier New"/>
              </a:rPr>
              <a:t>S.universe,</a:t>
            </a:r>
            <a:r>
              <a:rPr lang="en-US" sz="3600">
                <a:solidFill>
                  <a:srgbClr val="0220A3"/>
                </a:solidFill>
                <a:latin typeface="Cambria" panose="02040503050406030204" pitchFamily="18" charset="0"/>
                <a:ea typeface="Cambria" panose="02040503050406030204" pitchFamily="18" charset="0"/>
                <a:cs typeface="Courier New"/>
              </a:rPr>
              <a:t> </a:t>
            </a:r>
            <a:r>
              <a:rPr sz="3600">
                <a:solidFill>
                  <a:srgbClr val="0220A3"/>
                </a:solidFill>
                <a:latin typeface="Cambria" panose="02040503050406030204" pitchFamily="18" charset="0"/>
                <a:ea typeface="Cambria" panose="02040503050406030204" pitchFamily="18" charset="0"/>
                <a:cs typeface="Courier New"/>
              </a:rPr>
              <a:t>[2,</a:t>
            </a:r>
            <a:r>
              <a:rPr lang="en-US" sz="3600">
                <a:solidFill>
                  <a:srgbClr val="0220A3"/>
                </a:solidFill>
                <a:latin typeface="Cambria" panose="02040503050406030204" pitchFamily="18" charset="0"/>
                <a:ea typeface="Cambria" panose="02040503050406030204" pitchFamily="18" charset="0"/>
                <a:cs typeface="Courier New"/>
              </a:rPr>
              <a:t> </a:t>
            </a:r>
            <a:r>
              <a:rPr sz="3600">
                <a:solidFill>
                  <a:srgbClr val="0220A3"/>
                </a:solidFill>
                <a:latin typeface="Cambria" panose="02040503050406030204" pitchFamily="18" charset="0"/>
                <a:ea typeface="Cambria" panose="02040503050406030204" pitchFamily="18" charset="0"/>
                <a:cs typeface="Courier New"/>
              </a:rPr>
              <a:t>3,</a:t>
            </a:r>
            <a:r>
              <a:rPr lang="en-US" sz="3600">
                <a:solidFill>
                  <a:srgbClr val="0220A3"/>
                </a:solidFill>
                <a:latin typeface="Cambria" panose="02040503050406030204" pitchFamily="18" charset="0"/>
                <a:ea typeface="Cambria" panose="02040503050406030204" pitchFamily="18" charset="0"/>
                <a:cs typeface="Courier New"/>
              </a:rPr>
              <a:t> </a:t>
            </a:r>
            <a:r>
              <a:rPr sz="3600">
                <a:solidFill>
                  <a:srgbClr val="0220A3"/>
                </a:solidFill>
                <a:latin typeface="Cambria" panose="02040503050406030204" pitchFamily="18" charset="0"/>
                <a:ea typeface="Cambria" panose="02040503050406030204" pitchFamily="18" charset="0"/>
                <a:cs typeface="Courier New"/>
              </a:rPr>
              <a:t>4,</a:t>
            </a:r>
            <a:r>
              <a:rPr lang="en-US" sz="3600">
                <a:solidFill>
                  <a:srgbClr val="0220A3"/>
                </a:solidFill>
                <a:latin typeface="Cambria" panose="02040503050406030204" pitchFamily="18" charset="0"/>
                <a:ea typeface="Cambria" panose="02040503050406030204" pitchFamily="18" charset="0"/>
                <a:cs typeface="Courier New"/>
              </a:rPr>
              <a:t> </a:t>
            </a:r>
            <a:r>
              <a:rPr sz="3600">
                <a:solidFill>
                  <a:srgbClr val="0220A3"/>
                </a:solidFill>
                <a:latin typeface="Cambria" panose="02040503050406030204" pitchFamily="18" charset="0"/>
                <a:ea typeface="Cambria" panose="02040503050406030204" pitchFamily="18" charset="0"/>
                <a:cs typeface="Courier New"/>
              </a:rPr>
              <a:t>5</a:t>
            </a:r>
            <a:r>
              <a:rPr sz="3600" dirty="0">
                <a:solidFill>
                  <a:srgbClr val="0220A3"/>
                </a:solidFill>
                <a:latin typeface="Cambria" panose="02040503050406030204" pitchFamily="18" charset="0"/>
                <a:ea typeface="Cambria" panose="02040503050406030204" pitchFamily="18" charset="0"/>
                <a:cs typeface="Courier New"/>
              </a:rPr>
              <a:t>] )</a:t>
            </a:r>
            <a:endParaRPr sz="3600">
              <a:latin typeface="Cambria" panose="02040503050406030204" pitchFamily="18" charset="0"/>
              <a:ea typeface="Cambria" panose="02040503050406030204" pitchFamily="18" charset="0"/>
              <a:cs typeface="Courier New"/>
            </a:endParaRPr>
          </a:p>
          <a:p>
            <a:pPr marL="236220">
              <a:lnSpc>
                <a:spcPct val="100000"/>
              </a:lnSpc>
              <a:spcBef>
                <a:spcPts val="1070"/>
              </a:spcBef>
            </a:pPr>
            <a:r>
              <a:rPr sz="3600" dirty="0">
                <a:solidFill>
                  <a:srgbClr val="0220A3"/>
                </a:solidFill>
                <a:latin typeface="Cambria" panose="02040503050406030204" pitchFamily="18" charset="0"/>
                <a:ea typeface="Cambria" panose="02040503050406030204" pitchFamily="18" charset="0"/>
                <a:cs typeface="Courier New"/>
              </a:rPr>
              <a:t>S["Vua phai"] = fz.trapmf( </a:t>
            </a:r>
            <a:r>
              <a:rPr sz="3600">
                <a:solidFill>
                  <a:srgbClr val="0220A3"/>
                </a:solidFill>
                <a:latin typeface="Cambria" panose="02040503050406030204" pitchFamily="18" charset="0"/>
                <a:ea typeface="Cambria" panose="02040503050406030204" pitchFamily="18" charset="0"/>
                <a:cs typeface="Courier New"/>
              </a:rPr>
              <a:t>S.universe,</a:t>
            </a:r>
            <a:r>
              <a:rPr lang="en-US" sz="3600">
                <a:solidFill>
                  <a:srgbClr val="0220A3"/>
                </a:solidFill>
                <a:latin typeface="Cambria" panose="02040503050406030204" pitchFamily="18" charset="0"/>
                <a:ea typeface="Cambria" panose="02040503050406030204" pitchFamily="18" charset="0"/>
                <a:cs typeface="Courier New"/>
              </a:rPr>
              <a:t> </a:t>
            </a:r>
            <a:r>
              <a:rPr sz="3600">
                <a:solidFill>
                  <a:srgbClr val="0220A3"/>
                </a:solidFill>
                <a:latin typeface="Cambria" panose="02040503050406030204" pitchFamily="18" charset="0"/>
                <a:ea typeface="Cambria" panose="02040503050406030204" pitchFamily="18" charset="0"/>
                <a:cs typeface="Courier New"/>
              </a:rPr>
              <a:t>[4,</a:t>
            </a:r>
            <a:r>
              <a:rPr lang="en-US" sz="3600">
                <a:solidFill>
                  <a:srgbClr val="0220A3"/>
                </a:solidFill>
                <a:latin typeface="Cambria" panose="02040503050406030204" pitchFamily="18" charset="0"/>
                <a:ea typeface="Cambria" panose="02040503050406030204" pitchFamily="18" charset="0"/>
                <a:cs typeface="Courier New"/>
              </a:rPr>
              <a:t> </a:t>
            </a:r>
            <a:r>
              <a:rPr sz="3600">
                <a:solidFill>
                  <a:srgbClr val="0220A3"/>
                </a:solidFill>
                <a:latin typeface="Cambria" panose="02040503050406030204" pitchFamily="18" charset="0"/>
                <a:ea typeface="Cambria" panose="02040503050406030204" pitchFamily="18" charset="0"/>
                <a:cs typeface="Courier New"/>
              </a:rPr>
              <a:t>5,</a:t>
            </a:r>
            <a:r>
              <a:rPr lang="en-US" sz="3600">
                <a:solidFill>
                  <a:srgbClr val="0220A3"/>
                </a:solidFill>
                <a:latin typeface="Cambria" panose="02040503050406030204" pitchFamily="18" charset="0"/>
                <a:ea typeface="Cambria" panose="02040503050406030204" pitchFamily="18" charset="0"/>
                <a:cs typeface="Courier New"/>
              </a:rPr>
              <a:t> </a:t>
            </a:r>
            <a:r>
              <a:rPr sz="3600">
                <a:solidFill>
                  <a:srgbClr val="0220A3"/>
                </a:solidFill>
                <a:latin typeface="Cambria" panose="02040503050406030204" pitchFamily="18" charset="0"/>
                <a:ea typeface="Cambria" panose="02040503050406030204" pitchFamily="18" charset="0"/>
                <a:cs typeface="Courier New"/>
              </a:rPr>
              <a:t>6,</a:t>
            </a:r>
            <a:r>
              <a:rPr lang="en-US" sz="3600">
                <a:solidFill>
                  <a:srgbClr val="0220A3"/>
                </a:solidFill>
                <a:latin typeface="Cambria" panose="02040503050406030204" pitchFamily="18" charset="0"/>
                <a:ea typeface="Cambria" panose="02040503050406030204" pitchFamily="18" charset="0"/>
                <a:cs typeface="Courier New"/>
              </a:rPr>
              <a:t> </a:t>
            </a:r>
            <a:r>
              <a:rPr sz="3600">
                <a:solidFill>
                  <a:srgbClr val="0220A3"/>
                </a:solidFill>
                <a:latin typeface="Cambria" panose="02040503050406030204" pitchFamily="18" charset="0"/>
                <a:ea typeface="Cambria" panose="02040503050406030204" pitchFamily="18" charset="0"/>
                <a:cs typeface="Courier New"/>
              </a:rPr>
              <a:t>7</a:t>
            </a:r>
            <a:r>
              <a:rPr sz="3600" dirty="0">
                <a:solidFill>
                  <a:srgbClr val="0220A3"/>
                </a:solidFill>
                <a:latin typeface="Cambria" panose="02040503050406030204" pitchFamily="18" charset="0"/>
                <a:ea typeface="Cambria" panose="02040503050406030204" pitchFamily="18" charset="0"/>
                <a:cs typeface="Courier New"/>
              </a:rPr>
              <a:t>] )</a:t>
            </a:r>
            <a:endParaRPr sz="3600">
              <a:latin typeface="Cambria" panose="02040503050406030204" pitchFamily="18" charset="0"/>
              <a:ea typeface="Cambria" panose="02040503050406030204" pitchFamily="18" charset="0"/>
              <a:cs typeface="Courier New"/>
            </a:endParaRPr>
          </a:p>
          <a:p>
            <a:pPr marL="236220">
              <a:lnSpc>
                <a:spcPct val="100000"/>
              </a:lnSpc>
              <a:spcBef>
                <a:spcPts val="1065"/>
              </a:spcBef>
            </a:pPr>
            <a:r>
              <a:rPr sz="3600" dirty="0">
                <a:solidFill>
                  <a:srgbClr val="0220A3"/>
                </a:solidFill>
                <a:latin typeface="Cambria" panose="02040503050406030204" pitchFamily="18" charset="0"/>
                <a:ea typeface="Cambria" panose="02040503050406030204" pitchFamily="18" charset="0"/>
                <a:cs typeface="Courier New"/>
              </a:rPr>
              <a:t>S["Cao"] = fz.trapmf( </a:t>
            </a:r>
            <a:r>
              <a:rPr sz="3600">
                <a:solidFill>
                  <a:srgbClr val="0220A3"/>
                </a:solidFill>
                <a:latin typeface="Cambria" panose="02040503050406030204" pitchFamily="18" charset="0"/>
                <a:ea typeface="Cambria" panose="02040503050406030204" pitchFamily="18" charset="0"/>
                <a:cs typeface="Courier New"/>
              </a:rPr>
              <a:t>S.universe,</a:t>
            </a:r>
            <a:r>
              <a:rPr lang="en-US" sz="3600">
                <a:solidFill>
                  <a:srgbClr val="0220A3"/>
                </a:solidFill>
                <a:latin typeface="Cambria" panose="02040503050406030204" pitchFamily="18" charset="0"/>
                <a:ea typeface="Cambria" panose="02040503050406030204" pitchFamily="18" charset="0"/>
                <a:cs typeface="Courier New"/>
              </a:rPr>
              <a:t> </a:t>
            </a:r>
            <a:r>
              <a:rPr sz="3600">
                <a:solidFill>
                  <a:srgbClr val="0220A3"/>
                </a:solidFill>
                <a:latin typeface="Cambria" panose="02040503050406030204" pitchFamily="18" charset="0"/>
                <a:ea typeface="Cambria" panose="02040503050406030204" pitchFamily="18" charset="0"/>
                <a:cs typeface="Courier New"/>
              </a:rPr>
              <a:t>[6,</a:t>
            </a:r>
            <a:r>
              <a:rPr lang="en-US" sz="3600">
                <a:solidFill>
                  <a:srgbClr val="0220A3"/>
                </a:solidFill>
                <a:latin typeface="Cambria" panose="02040503050406030204" pitchFamily="18" charset="0"/>
                <a:ea typeface="Cambria" panose="02040503050406030204" pitchFamily="18" charset="0"/>
                <a:cs typeface="Courier New"/>
              </a:rPr>
              <a:t> </a:t>
            </a:r>
            <a:r>
              <a:rPr sz="3600">
                <a:solidFill>
                  <a:srgbClr val="0220A3"/>
                </a:solidFill>
                <a:latin typeface="Cambria" panose="02040503050406030204" pitchFamily="18" charset="0"/>
                <a:ea typeface="Cambria" panose="02040503050406030204" pitchFamily="18" charset="0"/>
                <a:cs typeface="Courier New"/>
              </a:rPr>
              <a:t>7,</a:t>
            </a:r>
            <a:r>
              <a:rPr lang="en-US" sz="3600">
                <a:solidFill>
                  <a:srgbClr val="0220A3"/>
                </a:solidFill>
                <a:latin typeface="Cambria" panose="02040503050406030204" pitchFamily="18" charset="0"/>
                <a:ea typeface="Cambria" panose="02040503050406030204" pitchFamily="18" charset="0"/>
                <a:cs typeface="Courier New"/>
              </a:rPr>
              <a:t> </a:t>
            </a:r>
            <a:r>
              <a:rPr sz="3600">
                <a:solidFill>
                  <a:srgbClr val="0220A3"/>
                </a:solidFill>
                <a:latin typeface="Cambria" panose="02040503050406030204" pitchFamily="18" charset="0"/>
                <a:ea typeface="Cambria" panose="02040503050406030204" pitchFamily="18" charset="0"/>
                <a:cs typeface="Courier New"/>
              </a:rPr>
              <a:t>8,</a:t>
            </a:r>
            <a:r>
              <a:rPr lang="en-US" sz="3600">
                <a:solidFill>
                  <a:srgbClr val="0220A3"/>
                </a:solidFill>
                <a:latin typeface="Cambria" panose="02040503050406030204" pitchFamily="18" charset="0"/>
                <a:ea typeface="Cambria" panose="02040503050406030204" pitchFamily="18" charset="0"/>
                <a:cs typeface="Courier New"/>
              </a:rPr>
              <a:t> </a:t>
            </a:r>
            <a:r>
              <a:rPr sz="3600">
                <a:solidFill>
                  <a:srgbClr val="0220A3"/>
                </a:solidFill>
                <a:latin typeface="Cambria" panose="02040503050406030204" pitchFamily="18" charset="0"/>
                <a:ea typeface="Cambria" panose="02040503050406030204" pitchFamily="18" charset="0"/>
                <a:cs typeface="Courier New"/>
              </a:rPr>
              <a:t>9</a:t>
            </a:r>
            <a:r>
              <a:rPr sz="3600" dirty="0">
                <a:solidFill>
                  <a:srgbClr val="0220A3"/>
                </a:solidFill>
                <a:latin typeface="Cambria" panose="02040503050406030204" pitchFamily="18" charset="0"/>
                <a:ea typeface="Cambria" panose="02040503050406030204" pitchFamily="18" charset="0"/>
                <a:cs typeface="Courier New"/>
              </a:rPr>
              <a:t>] )</a:t>
            </a:r>
            <a:endParaRPr sz="3600">
              <a:latin typeface="Cambria" panose="02040503050406030204" pitchFamily="18" charset="0"/>
              <a:ea typeface="Cambria" panose="02040503050406030204" pitchFamily="18" charset="0"/>
              <a:cs typeface="Courier New"/>
            </a:endParaRPr>
          </a:p>
          <a:p>
            <a:pPr marL="236220" marR="1094740">
              <a:lnSpc>
                <a:spcPct val="127000"/>
              </a:lnSpc>
              <a:spcBef>
                <a:spcPts val="5"/>
              </a:spcBef>
            </a:pPr>
            <a:r>
              <a:rPr sz="3600" dirty="0">
                <a:solidFill>
                  <a:srgbClr val="0220A3"/>
                </a:solidFill>
                <a:latin typeface="Cambria" panose="02040503050406030204" pitchFamily="18" charset="0"/>
                <a:ea typeface="Cambria" panose="02040503050406030204" pitchFamily="18" charset="0"/>
                <a:cs typeface="Courier New"/>
              </a:rPr>
              <a:t>S</a:t>
            </a:r>
            <a:r>
              <a:rPr sz="3600">
                <a:solidFill>
                  <a:srgbClr val="0220A3"/>
                </a:solidFill>
                <a:latin typeface="Cambria" panose="02040503050406030204" pitchFamily="18" charset="0"/>
                <a:ea typeface="Cambria" panose="02040503050406030204" pitchFamily="18" charset="0"/>
                <a:cs typeface="Courier New"/>
              </a:rPr>
              <a:t>["R</a:t>
            </a:r>
            <a:r>
              <a:rPr lang="en-US" sz="3600">
                <a:solidFill>
                  <a:srgbClr val="0220A3"/>
                </a:solidFill>
                <a:latin typeface="Cambria" panose="02040503050406030204" pitchFamily="18" charset="0"/>
                <a:ea typeface="Cambria" panose="02040503050406030204" pitchFamily="18" charset="0"/>
                <a:cs typeface="Courier New"/>
              </a:rPr>
              <a:t>at</a:t>
            </a:r>
            <a:r>
              <a:rPr sz="3600">
                <a:solidFill>
                  <a:srgbClr val="0220A3"/>
                </a:solidFill>
                <a:latin typeface="Cambria" panose="02040503050406030204" pitchFamily="18" charset="0"/>
                <a:ea typeface="Cambria" panose="02040503050406030204" pitchFamily="18" charset="0"/>
                <a:cs typeface="Courier New"/>
              </a:rPr>
              <a:t> </a:t>
            </a:r>
            <a:r>
              <a:rPr sz="3600" dirty="0">
                <a:solidFill>
                  <a:srgbClr val="0220A3"/>
                </a:solidFill>
                <a:latin typeface="Cambria" panose="02040503050406030204" pitchFamily="18" charset="0"/>
                <a:ea typeface="Cambria" panose="02040503050406030204" pitchFamily="18" charset="0"/>
                <a:cs typeface="Courier New"/>
              </a:rPr>
              <a:t>cao"] = fz.trimf( </a:t>
            </a:r>
            <a:r>
              <a:rPr sz="3600">
                <a:solidFill>
                  <a:srgbClr val="0220A3"/>
                </a:solidFill>
                <a:latin typeface="Cambria" panose="02040503050406030204" pitchFamily="18" charset="0"/>
                <a:ea typeface="Cambria" panose="02040503050406030204" pitchFamily="18" charset="0"/>
                <a:cs typeface="Courier New"/>
              </a:rPr>
              <a:t>S.universe,</a:t>
            </a:r>
            <a:r>
              <a:rPr lang="en-US" sz="3600">
                <a:solidFill>
                  <a:srgbClr val="0220A3"/>
                </a:solidFill>
                <a:latin typeface="Cambria" panose="02040503050406030204" pitchFamily="18" charset="0"/>
                <a:ea typeface="Cambria" panose="02040503050406030204" pitchFamily="18" charset="0"/>
                <a:cs typeface="Courier New"/>
              </a:rPr>
              <a:t> </a:t>
            </a:r>
            <a:r>
              <a:rPr sz="3600">
                <a:solidFill>
                  <a:srgbClr val="0220A3"/>
                </a:solidFill>
                <a:latin typeface="Cambria" panose="02040503050406030204" pitchFamily="18" charset="0"/>
                <a:ea typeface="Cambria" panose="02040503050406030204" pitchFamily="18" charset="0"/>
                <a:cs typeface="Courier New"/>
              </a:rPr>
              <a:t>[8,</a:t>
            </a:r>
            <a:r>
              <a:rPr lang="en-US" sz="3600">
                <a:solidFill>
                  <a:srgbClr val="0220A3"/>
                </a:solidFill>
                <a:latin typeface="Cambria" panose="02040503050406030204" pitchFamily="18" charset="0"/>
                <a:ea typeface="Cambria" panose="02040503050406030204" pitchFamily="18" charset="0"/>
                <a:cs typeface="Courier New"/>
              </a:rPr>
              <a:t> </a:t>
            </a:r>
            <a:r>
              <a:rPr sz="3600">
                <a:solidFill>
                  <a:srgbClr val="0220A3"/>
                </a:solidFill>
                <a:latin typeface="Cambria" panose="02040503050406030204" pitchFamily="18" charset="0"/>
                <a:ea typeface="Cambria" panose="02040503050406030204" pitchFamily="18" charset="0"/>
                <a:cs typeface="Courier New"/>
              </a:rPr>
              <a:t>10,</a:t>
            </a:r>
            <a:r>
              <a:rPr lang="en-US" sz="3600">
                <a:solidFill>
                  <a:srgbClr val="0220A3"/>
                </a:solidFill>
                <a:latin typeface="Cambria" panose="02040503050406030204" pitchFamily="18" charset="0"/>
                <a:ea typeface="Cambria" panose="02040503050406030204" pitchFamily="18" charset="0"/>
                <a:cs typeface="Courier New"/>
              </a:rPr>
              <a:t> </a:t>
            </a:r>
            <a:r>
              <a:rPr sz="3600">
                <a:solidFill>
                  <a:srgbClr val="0220A3"/>
                </a:solidFill>
                <a:latin typeface="Cambria" panose="02040503050406030204" pitchFamily="18" charset="0"/>
                <a:ea typeface="Cambria" panose="02040503050406030204" pitchFamily="18" charset="0"/>
                <a:cs typeface="Courier New"/>
              </a:rPr>
              <a:t>10] )</a:t>
            </a:r>
            <a:r>
              <a:rPr lang="en-US" sz="3600">
                <a:solidFill>
                  <a:srgbClr val="0220A3"/>
                </a:solidFill>
                <a:latin typeface="Cambria" panose="02040503050406030204" pitchFamily="18" charset="0"/>
                <a:ea typeface="Cambria" panose="02040503050406030204" pitchFamily="18" charset="0"/>
                <a:cs typeface="Courier New"/>
              </a:rPr>
              <a:t> </a:t>
            </a:r>
          </a:p>
          <a:p>
            <a:pPr marL="236220" marR="1094740">
              <a:lnSpc>
                <a:spcPct val="127000"/>
              </a:lnSpc>
              <a:spcBef>
                <a:spcPts val="5"/>
              </a:spcBef>
            </a:pPr>
            <a:r>
              <a:rPr sz="3600">
                <a:solidFill>
                  <a:srgbClr val="0220A3"/>
                </a:solidFill>
                <a:latin typeface="Cambria" panose="02040503050406030204" pitchFamily="18" charset="0"/>
                <a:ea typeface="Cambria" panose="02040503050406030204" pitchFamily="18" charset="0"/>
                <a:cs typeface="Courier New"/>
              </a:rPr>
              <a:t>S.view</a:t>
            </a:r>
            <a:r>
              <a:rPr sz="3600" dirty="0">
                <a:solidFill>
                  <a:srgbClr val="0220A3"/>
                </a:solidFill>
                <a:latin typeface="Cambria" panose="02040503050406030204" pitchFamily="18" charset="0"/>
                <a:ea typeface="Cambria" panose="02040503050406030204" pitchFamily="18" charset="0"/>
                <a:cs typeface="Courier New"/>
              </a:rPr>
              <a:t>()</a:t>
            </a:r>
            <a:endParaRPr sz="3600">
              <a:latin typeface="Cambria" panose="02040503050406030204" pitchFamily="18" charset="0"/>
              <a:ea typeface="Cambria" panose="02040503050406030204" pitchFamily="18" charset="0"/>
              <a:cs typeface="Courier New"/>
            </a:endParaRPr>
          </a:p>
        </p:txBody>
      </p:sp>
      <p:sp>
        <p:nvSpPr>
          <p:cNvPr id="5" name="object 5"/>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6" name="object 6"/>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75</a:t>
            </a:fld>
            <a:endParaRPr spc="15"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6208" y="3673475"/>
            <a:ext cx="11166442" cy="7452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76</a:t>
            </a:fld>
            <a:endParaRPr spc="15" dirty="0"/>
          </a:p>
        </p:txBody>
      </p:sp>
      <p:sp>
        <p:nvSpPr>
          <p:cNvPr id="2" name="object 2"/>
          <p:cNvSpPr txBox="1"/>
          <p:nvPr/>
        </p:nvSpPr>
        <p:spPr>
          <a:xfrm>
            <a:off x="679450" y="1311275"/>
            <a:ext cx="16981805" cy="5792611"/>
          </a:xfrm>
          <a:prstGeom prst="rect">
            <a:avLst/>
          </a:prstGeom>
        </p:spPr>
        <p:txBody>
          <a:bodyPr vert="horz" wrap="square" lIns="0" tIns="158750" rIns="0" bIns="0" rtlCol="0">
            <a:spAutoFit/>
          </a:bodyPr>
          <a:lstStyle/>
          <a:p>
            <a:pPr marL="514984" indent="-502920">
              <a:lnSpc>
                <a:spcPct val="150000"/>
              </a:lnSpc>
              <a:spcBef>
                <a:spcPts val="600"/>
              </a:spcBef>
              <a:spcAft>
                <a:spcPts val="600"/>
              </a:spcAft>
              <a:buSzPct val="123529"/>
              <a:buFont typeface="Cambria"/>
              <a:buChar char="•"/>
              <a:tabLst>
                <a:tab pos="515620" algn="l"/>
              </a:tabLst>
            </a:pPr>
            <a:r>
              <a:rPr sz="4800" b="1" dirty="0">
                <a:latin typeface="Cambria"/>
                <a:cs typeface="Cambria"/>
              </a:rPr>
              <a:t>Giai đoạn 3</a:t>
            </a:r>
            <a:r>
              <a:rPr sz="4800">
                <a:latin typeface="Cambria"/>
                <a:cs typeface="Cambria"/>
              </a:rPr>
              <a:t>: Lu</a:t>
            </a:r>
            <a:r>
              <a:rPr lang="en-US" sz="4800">
                <a:latin typeface="Cambria"/>
                <a:cs typeface="Cambria"/>
              </a:rPr>
              <a:t>ậ</a:t>
            </a:r>
            <a:r>
              <a:rPr sz="4800">
                <a:latin typeface="Cambria"/>
                <a:cs typeface="Cambria"/>
              </a:rPr>
              <a:t>t </a:t>
            </a:r>
            <a:r>
              <a:rPr sz="4800" dirty="0">
                <a:latin typeface="Cambria"/>
                <a:cs typeface="Cambria"/>
              </a:rPr>
              <a:t>mờ</a:t>
            </a:r>
            <a:endParaRPr sz="4800">
              <a:latin typeface="Cambria"/>
              <a:cs typeface="Cambria"/>
            </a:endParaRPr>
          </a:p>
          <a:p>
            <a:pPr marL="1059180" marR="5080" lvl="1" indent="-544830">
              <a:lnSpc>
                <a:spcPct val="150000"/>
              </a:lnSpc>
              <a:spcBef>
                <a:spcPts val="600"/>
              </a:spcBef>
              <a:spcAft>
                <a:spcPts val="600"/>
              </a:spcAft>
              <a:buSzPct val="123529"/>
              <a:buFont typeface="Microsoft Sans Serif"/>
              <a:buChar char="‣"/>
              <a:tabLst>
                <a:tab pos="1059815" algn="l"/>
                <a:tab pos="15453994" algn="l"/>
              </a:tabLst>
            </a:pPr>
            <a:r>
              <a:rPr sz="4400">
                <a:solidFill>
                  <a:srgbClr val="011993"/>
                </a:solidFill>
                <a:latin typeface="Cambria"/>
                <a:cs typeface="Cambria"/>
              </a:rPr>
              <a:t>S</a:t>
            </a:r>
            <a:r>
              <a:rPr lang="en-US" sz="4400">
                <a:solidFill>
                  <a:srgbClr val="011993"/>
                </a:solidFill>
                <a:latin typeface="Cambria"/>
                <a:cs typeface="Cambria"/>
              </a:rPr>
              <a:t>ố</a:t>
            </a:r>
            <a:r>
              <a:rPr sz="4400">
                <a:solidFill>
                  <a:srgbClr val="011993"/>
                </a:solidFill>
                <a:latin typeface="Cambria"/>
                <a:cs typeface="Cambria"/>
              </a:rPr>
              <a:t> người nhi</a:t>
            </a:r>
            <a:r>
              <a:rPr lang="en-US" sz="4400">
                <a:solidFill>
                  <a:srgbClr val="011993"/>
                </a:solidFill>
                <a:latin typeface="Cambria"/>
                <a:cs typeface="Cambria"/>
              </a:rPr>
              <a:t>ễ</a:t>
            </a:r>
            <a:r>
              <a:rPr sz="4400">
                <a:solidFill>
                  <a:srgbClr val="011993"/>
                </a:solidFill>
                <a:latin typeface="Cambria"/>
                <a:cs typeface="Cambria"/>
              </a:rPr>
              <a:t>m, ho</a:t>
            </a:r>
            <a:r>
              <a:rPr lang="en-US" sz="4400">
                <a:solidFill>
                  <a:srgbClr val="011993"/>
                </a:solidFill>
                <a:latin typeface="Cambria"/>
                <a:cs typeface="Cambria"/>
              </a:rPr>
              <a:t>ặ</a:t>
            </a:r>
            <a:r>
              <a:rPr sz="4400">
                <a:solidFill>
                  <a:srgbClr val="011993"/>
                </a:solidFill>
                <a:latin typeface="Cambria"/>
                <a:cs typeface="Cambria"/>
              </a:rPr>
              <a:t>c s</a:t>
            </a:r>
            <a:r>
              <a:rPr lang="en-US" sz="4400">
                <a:solidFill>
                  <a:srgbClr val="011993"/>
                </a:solidFill>
                <a:latin typeface="Cambria"/>
                <a:cs typeface="Cambria"/>
              </a:rPr>
              <a:t>ố</a:t>
            </a:r>
            <a:r>
              <a:rPr sz="4400">
                <a:solidFill>
                  <a:srgbClr val="011993"/>
                </a:solidFill>
                <a:latin typeface="Cambria"/>
                <a:cs typeface="Cambria"/>
              </a:rPr>
              <a:t> </a:t>
            </a:r>
            <a:r>
              <a:rPr sz="4400" dirty="0">
                <a:solidFill>
                  <a:srgbClr val="011993"/>
                </a:solidFill>
                <a:latin typeface="Cambria"/>
                <a:cs typeface="Cambria"/>
              </a:rPr>
              <a:t>người tử vong </a:t>
            </a:r>
            <a:r>
              <a:rPr sz="4400">
                <a:solidFill>
                  <a:srgbClr val="011993"/>
                </a:solidFill>
                <a:latin typeface="Cambria"/>
                <a:cs typeface="Cambria"/>
              </a:rPr>
              <a:t>càng nhi</a:t>
            </a:r>
            <a:r>
              <a:rPr lang="en-US" sz="4400">
                <a:solidFill>
                  <a:srgbClr val="011993"/>
                </a:solidFill>
                <a:latin typeface="Cambria"/>
                <a:cs typeface="Cambria"/>
              </a:rPr>
              <a:t>ề</a:t>
            </a:r>
            <a:r>
              <a:rPr sz="4400">
                <a:solidFill>
                  <a:srgbClr val="011993"/>
                </a:solidFill>
                <a:latin typeface="Cambria"/>
                <a:cs typeface="Cambria"/>
              </a:rPr>
              <a:t>u </a:t>
            </a:r>
            <a:r>
              <a:rPr sz="4400" dirty="0">
                <a:solidFill>
                  <a:srgbClr val="011993"/>
                </a:solidFill>
                <a:latin typeface="Cambria"/>
                <a:cs typeface="Cambria"/>
              </a:rPr>
              <a:t>thı̀ </a:t>
            </a:r>
            <a:r>
              <a:rPr sz="4400">
                <a:solidFill>
                  <a:srgbClr val="011993"/>
                </a:solidFill>
                <a:latin typeface="Cambria"/>
                <a:cs typeface="Cambria"/>
              </a:rPr>
              <a:t>mức đ</a:t>
            </a:r>
            <a:r>
              <a:rPr lang="en-US" sz="4400">
                <a:solidFill>
                  <a:srgbClr val="011993"/>
                </a:solidFill>
                <a:latin typeface="Cambria"/>
                <a:cs typeface="Cambria"/>
              </a:rPr>
              <a:t>ộ</a:t>
            </a:r>
            <a:r>
              <a:rPr sz="4400" dirty="0">
                <a:solidFill>
                  <a:srgbClr val="011993"/>
                </a:solidFill>
                <a:latin typeface="Cambria"/>
                <a:cs typeface="Cambria"/>
              </a:rPr>
              <a:t>	lâ</a:t>
            </a:r>
            <a:r>
              <a:rPr sz="4400">
                <a:solidFill>
                  <a:srgbClr val="011993"/>
                </a:solidFill>
                <a:latin typeface="Cambria"/>
                <a:cs typeface="Cambria"/>
              </a:rPr>
              <a:t>y lan</a:t>
            </a:r>
            <a:r>
              <a:rPr lang="en-US" sz="4400">
                <a:solidFill>
                  <a:srgbClr val="011993"/>
                </a:solidFill>
                <a:latin typeface="Cambria"/>
                <a:cs typeface="Cambria"/>
              </a:rPr>
              <a:t> </a:t>
            </a:r>
            <a:r>
              <a:rPr sz="4400">
                <a:solidFill>
                  <a:srgbClr val="011993"/>
                </a:solidFill>
                <a:latin typeface="Cambria"/>
                <a:cs typeface="Cambria"/>
              </a:rPr>
              <a:t>càng </a:t>
            </a:r>
            <a:r>
              <a:rPr sz="4400" dirty="0">
                <a:solidFill>
                  <a:srgbClr val="011993"/>
                </a:solidFill>
                <a:latin typeface="Cambria"/>
                <a:cs typeface="Cambria"/>
              </a:rPr>
              <a:t>cao</a:t>
            </a:r>
            <a:endParaRPr sz="4400">
              <a:latin typeface="Cambria"/>
              <a:cs typeface="Cambria"/>
            </a:endParaRPr>
          </a:p>
          <a:p>
            <a:pPr marL="1059180" lvl="1" indent="-544830">
              <a:lnSpc>
                <a:spcPct val="150000"/>
              </a:lnSpc>
              <a:spcBef>
                <a:spcPts val="600"/>
              </a:spcBef>
              <a:spcAft>
                <a:spcPts val="600"/>
              </a:spcAft>
              <a:buSzPct val="123529"/>
              <a:buFont typeface="Microsoft Sans Serif"/>
              <a:buChar char="‣"/>
              <a:tabLst>
                <a:tab pos="1059815" algn="l"/>
              </a:tabLst>
            </a:pPr>
            <a:r>
              <a:rPr sz="4400">
                <a:solidFill>
                  <a:srgbClr val="011993"/>
                </a:solidFill>
                <a:latin typeface="Cambria"/>
                <a:cs typeface="Cambria"/>
              </a:rPr>
              <a:t>Ti</a:t>
            </a:r>
            <a:r>
              <a:rPr lang="en-US" sz="4400">
                <a:solidFill>
                  <a:srgbClr val="011993"/>
                </a:solidFill>
                <a:latin typeface="Cambria"/>
                <a:cs typeface="Cambria"/>
              </a:rPr>
              <a:t>ế</a:t>
            </a:r>
            <a:r>
              <a:rPr sz="4400">
                <a:solidFill>
                  <a:srgbClr val="011993"/>
                </a:solidFill>
                <a:latin typeface="Cambria"/>
                <a:cs typeface="Cambria"/>
              </a:rPr>
              <a:t>p </a:t>
            </a:r>
            <a:r>
              <a:rPr sz="4400" dirty="0">
                <a:solidFill>
                  <a:srgbClr val="011993"/>
                </a:solidFill>
                <a:latin typeface="Cambria"/>
                <a:cs typeface="Cambria"/>
              </a:rPr>
              <a:t>giáp với vùng dịch </a:t>
            </a:r>
            <a:r>
              <a:rPr sz="4400">
                <a:solidFill>
                  <a:srgbClr val="011993"/>
                </a:solidFill>
                <a:latin typeface="Cambria"/>
                <a:cs typeface="Cambria"/>
              </a:rPr>
              <a:t>thı̀ d</a:t>
            </a:r>
            <a:r>
              <a:rPr lang="en-US" sz="4400">
                <a:solidFill>
                  <a:srgbClr val="011993"/>
                </a:solidFill>
                <a:latin typeface="Cambria"/>
                <a:cs typeface="Cambria"/>
              </a:rPr>
              <a:t>ễ</a:t>
            </a:r>
            <a:r>
              <a:rPr sz="4400">
                <a:solidFill>
                  <a:srgbClr val="011993"/>
                </a:solidFill>
                <a:latin typeface="Cambria"/>
                <a:cs typeface="Cambria"/>
              </a:rPr>
              <a:t> </a:t>
            </a:r>
            <a:r>
              <a:rPr sz="4400" dirty="0">
                <a:solidFill>
                  <a:srgbClr val="011993"/>
                </a:solidFill>
                <a:latin typeface="Cambria"/>
                <a:cs typeface="Cambria"/>
              </a:rPr>
              <a:t>lâ</a:t>
            </a:r>
            <a:r>
              <a:rPr sz="4400">
                <a:solidFill>
                  <a:srgbClr val="011993"/>
                </a:solidFill>
                <a:latin typeface="Cambria"/>
                <a:cs typeface="Cambria"/>
              </a:rPr>
              <a:t>y nhi</a:t>
            </a:r>
            <a:r>
              <a:rPr lang="en-US" sz="4400">
                <a:solidFill>
                  <a:srgbClr val="011993"/>
                </a:solidFill>
                <a:latin typeface="Cambria"/>
                <a:cs typeface="Cambria"/>
              </a:rPr>
              <a:t>ễ</a:t>
            </a:r>
            <a:r>
              <a:rPr sz="4400">
                <a:solidFill>
                  <a:srgbClr val="011993"/>
                </a:solidFill>
                <a:latin typeface="Cambria"/>
                <a:cs typeface="Cambria"/>
              </a:rPr>
              <a:t>m</a:t>
            </a:r>
            <a:endParaRPr sz="4400">
              <a:latin typeface="Cambria"/>
              <a:cs typeface="Cambria"/>
            </a:endParaRPr>
          </a:p>
          <a:p>
            <a:pPr marL="514984" indent="-502920">
              <a:lnSpc>
                <a:spcPct val="150000"/>
              </a:lnSpc>
              <a:spcBef>
                <a:spcPts val="600"/>
              </a:spcBef>
              <a:spcAft>
                <a:spcPts val="600"/>
              </a:spcAft>
              <a:buSzPct val="123529"/>
              <a:buChar char="•"/>
              <a:tabLst>
                <a:tab pos="514350" algn="l"/>
              </a:tabLst>
            </a:pPr>
            <a:r>
              <a:rPr sz="4400">
                <a:latin typeface="Cambria"/>
                <a:cs typeface="Cambria"/>
              </a:rPr>
              <a:t>Đ</a:t>
            </a:r>
            <a:r>
              <a:rPr lang="en-US" sz="4400">
                <a:latin typeface="Cambria"/>
                <a:cs typeface="Cambria"/>
              </a:rPr>
              <a:t>ể</a:t>
            </a:r>
            <a:r>
              <a:rPr sz="4400">
                <a:latin typeface="Cambria"/>
                <a:cs typeface="Cambria"/>
              </a:rPr>
              <a:t> phủ kh</a:t>
            </a:r>
            <a:r>
              <a:rPr lang="en-US" sz="4400">
                <a:latin typeface="Cambria"/>
                <a:cs typeface="Cambria"/>
              </a:rPr>
              <a:t>ắ</a:t>
            </a:r>
            <a:r>
              <a:rPr sz="4400">
                <a:latin typeface="Cambria"/>
                <a:cs typeface="Cambria"/>
              </a:rPr>
              <a:t>p, s</a:t>
            </a:r>
            <a:r>
              <a:rPr lang="en-US" sz="4400">
                <a:latin typeface="Cambria"/>
                <a:cs typeface="Cambria"/>
              </a:rPr>
              <a:t>ố</a:t>
            </a:r>
            <a:r>
              <a:rPr sz="4400">
                <a:latin typeface="Cambria"/>
                <a:cs typeface="Cambria"/>
              </a:rPr>
              <a:t> lu</a:t>
            </a:r>
            <a:r>
              <a:rPr lang="en-US" sz="4400">
                <a:latin typeface="Cambria"/>
                <a:cs typeface="Cambria"/>
              </a:rPr>
              <a:t>ậ</a:t>
            </a:r>
            <a:r>
              <a:rPr sz="4400">
                <a:latin typeface="Cambria"/>
                <a:cs typeface="Cambria"/>
              </a:rPr>
              <a:t>t c</a:t>
            </a:r>
            <a:r>
              <a:rPr lang="en-US" sz="4400">
                <a:latin typeface="Cambria"/>
                <a:cs typeface="Cambria"/>
              </a:rPr>
              <a:t>ầ</a:t>
            </a:r>
            <a:r>
              <a:rPr sz="4400">
                <a:latin typeface="Cambria"/>
                <a:cs typeface="Cambria"/>
              </a:rPr>
              <a:t>n có</a:t>
            </a:r>
            <a:r>
              <a:rPr lang="en-US" sz="4400">
                <a:latin typeface="Cambria"/>
                <a:cs typeface="Cambria"/>
              </a:rPr>
              <a:t>: </a:t>
            </a:r>
            <a:r>
              <a:rPr lang="vi-VN" sz="4400">
                <a:latin typeface="Cambria"/>
                <a:cs typeface="Cambria"/>
              </a:rPr>
              <a:t>4 × 4 × 3 = 48</a:t>
            </a:r>
            <a:r>
              <a:rPr lang="en-US" sz="4400">
                <a:latin typeface="Cambria"/>
                <a:cs typeface="Cambria"/>
              </a:rPr>
              <a:t> </a:t>
            </a:r>
            <a:r>
              <a:rPr lang="vi-VN" sz="4400">
                <a:latin typeface="Cambria"/>
                <a:cs typeface="Cambria"/>
              </a:rPr>
              <a:t>lu</a:t>
            </a:r>
            <a:r>
              <a:rPr lang="en-US" sz="4400">
                <a:latin typeface="Cambria"/>
                <a:cs typeface="Cambria"/>
              </a:rPr>
              <a:t>ậ</a:t>
            </a:r>
            <a:r>
              <a:rPr lang="vi-VN" sz="4400">
                <a:latin typeface="Cambria"/>
                <a:cs typeface="Cambria"/>
              </a:rPr>
              <a:t>t</a:t>
            </a:r>
            <a:endParaRPr sz="4400">
              <a:latin typeface="Cambria"/>
              <a:cs typeface="Cambri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TextBox 4"/>
          <p:cNvSpPr txBox="1"/>
          <p:nvPr/>
        </p:nvSpPr>
        <p:spPr>
          <a:xfrm>
            <a:off x="146050" y="780911"/>
            <a:ext cx="19881850" cy="9140964"/>
          </a:xfrm>
          <a:prstGeom prst="rect">
            <a:avLst/>
          </a:prstGeom>
          <a:noFill/>
          <a:ln>
            <a:solidFill>
              <a:schemeClr val="tx1"/>
            </a:solidFill>
          </a:ln>
        </p:spPr>
        <p:txBody>
          <a:bodyPr wrap="square" rtlCol="0">
            <a:spAutoFit/>
          </a:bodyPr>
          <a:lstStyle/>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R1 = ctrl.Rule(C["It"] &amp; D["It"] &amp; (B["Khong"]), S["Khong"])</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R2 = ctrl.Rule(C["It"] &amp; D["It"] &amp; (B["Co"]), S["It"])</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R3 = ctrl.Rule(C["It"] &amp; D["It"] &amp; (B["Gian tiep"]), S["Khong"])</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R4 = ctrl.Rule(C["It"] &amp; D["Trung binh"] &amp; (B["Khong"]), S["Khong"])</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R5_6 = ctrl.Rule(C["It"] &amp; D["Trung binh"] &amp; (B["Co"] | B["Gian tiep"]), S["It"])</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R7_8_9 = ctrl.Rule(C["It"] &amp; D["Nhieu"] &amp; (B["Khong"] | B["Co"] | B["Gian tiep"]), S["Vua phai"])</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R10_11_12 = ctrl.Rule(C["It"] &amp; D["Rat nhieu"] &amp; (B["Khong"]|B["Co"]|B["Gian tiep"]), S["Vua phai"])</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R13 = ctrl.Rule(C["Trung binh"] &amp; D["It"] &amp; (B["Khong"]), S["Khong"])</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R14_15 = ctrl.Rule(C["Trung binh"] &amp; D["It"] &amp; (B["Co"] | B["Gian tiep"]), S["It"])</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R16 = ctrl.Rule(C["Trung binh"] &amp; D["Trung binh"] &amp; (B["Khong"]), S["It"])</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R17_18 = ctrl.Rule(C["Trung binh"] &amp; D["Trung binh"] &amp; (B["Co"] | B["Gian tiep"]), S["Vua phai"])</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R19 = ctrl.Rule(C["Trung binh"] &amp; D["Nhieu"] &amp; (B["Khong"]), S["Vua phai"])</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R20 = ctrl.Rule(C["Trung binh"] &amp; D["Nhieu"] &amp; (B["Co"]), S["Cao"])</a:t>
            </a:r>
          </a:p>
        </p:txBody>
      </p:sp>
      <p:sp>
        <p:nvSpPr>
          <p:cNvPr id="6" name="object 4"/>
          <p:cNvSpPr txBox="1">
            <a:spLocks noGrp="1"/>
          </p:cNvSpPr>
          <p:nvPr>
            <p:ph type="sldNum" sz="quarter" idx="7"/>
          </p:nvPr>
        </p:nvSpPr>
        <p:spPr>
          <a:xfrm>
            <a:off x="18950223" y="10819703"/>
            <a:ext cx="391159" cy="245109"/>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77</a:t>
            </a:fld>
            <a:endParaRPr spc="15"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9" name="TextBox 8"/>
          <p:cNvSpPr txBox="1"/>
          <p:nvPr/>
        </p:nvSpPr>
        <p:spPr>
          <a:xfrm>
            <a:off x="908050" y="857111"/>
            <a:ext cx="17678400" cy="9140964"/>
          </a:xfrm>
          <a:prstGeom prst="rect">
            <a:avLst/>
          </a:prstGeom>
          <a:noFill/>
          <a:ln>
            <a:solidFill>
              <a:schemeClr val="tx1"/>
            </a:solidFill>
          </a:ln>
        </p:spPr>
        <p:txBody>
          <a:bodyPr wrap="square" rtlCol="0">
            <a:spAutoFit/>
          </a:bodyPr>
          <a:lstStyle/>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R21 = ctrl.Rule(C["Trung binh"] &amp; D["Nhieu"] &amp; (B["Gian tiep"]), S["It"])</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R22 = ctrl.Rule(C["Trung binh"] &amp; D["Rat nhieu"] &amp; (B["Khong"]), S["Vua phai"])</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R23 = ctrl.Rule(C["Trung binh"] &amp; D["Rat nhieu"] &amp; (B["Co"]), S["Cao"])</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R24 = ctrl.Rule(C["Trung binh"] &amp; D["Rat nhieu"] &amp; (B["Gian tiep"]), S["Vua phai"])</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R25_26 = ctrl.Rule(C["Nhieu"] &amp; D["It"] &amp; (B["Khong"] | B["Co"]), S["Vua phai"])</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R27 = ctrl.Rule(C["Nhieu"] &amp; D["It"] &amp; (B["Gian tiep"]), S["It"])</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R28 = ctrl.Rule(C["Nhieu"] &amp; D["Trung binh"] &amp; (B["Khong"]), S["Vua phai"])</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R29 = ctrl.Rule(C["Nhieu"] &amp; D["Trung binh"] &amp; (B["Co"]), S["Cao"])</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R30 = ctrl.Rule(C["Nhieu"] &amp; D["Trung binh"] &amp; (B["Gian tiep"]), S["It"])</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R31 = ctrl.Rule(C["Nhieu"] &amp; D["Nhieu"] &amp; (B["Khong"]), S["It"])</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R32 = ctrl.Rule(C["Nhieu"] &amp; D["Nhieu"] &amp; (B["Co"]), S["Cao"])</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R33 = ctrl.Rule(C["Nhieu"] &amp; D["Nhieu"] &amp; (B["Gian tiep"]), S["Vua phai"])</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R34 = ctrl.Rule(C["Nhieu"] &amp; D["Rat nhieu"] &amp; (B["Khong"]), S["Cao"])</a:t>
            </a:r>
          </a:p>
        </p:txBody>
      </p:sp>
      <p:sp>
        <p:nvSpPr>
          <p:cNvPr id="10" name="object 4"/>
          <p:cNvSpPr txBox="1">
            <a:spLocks noGrp="1"/>
          </p:cNvSpPr>
          <p:nvPr>
            <p:ph type="sldNum" sz="quarter" idx="7"/>
          </p:nvPr>
        </p:nvSpPr>
        <p:spPr>
          <a:xfrm>
            <a:off x="18950223" y="10819703"/>
            <a:ext cx="391159" cy="245109"/>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78</a:t>
            </a:fld>
            <a:endParaRPr spc="15"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9" name="TextBox 8"/>
          <p:cNvSpPr txBox="1"/>
          <p:nvPr/>
        </p:nvSpPr>
        <p:spPr>
          <a:xfrm>
            <a:off x="146050" y="1282283"/>
            <a:ext cx="19881850" cy="8433078"/>
          </a:xfrm>
          <a:prstGeom prst="rect">
            <a:avLst/>
          </a:prstGeom>
          <a:noFill/>
          <a:ln>
            <a:solidFill>
              <a:schemeClr val="tx1"/>
            </a:solidFill>
          </a:ln>
        </p:spPr>
        <p:txBody>
          <a:bodyPr wrap="square" rtlCol="0">
            <a:spAutoFit/>
          </a:bodyPr>
          <a:lstStyle/>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R35 = ctrl.Rule(C["Nhieu"] &amp; D["Rat nhieu"] &amp; (B["Co"]), S["Rat cao"])</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R36 = ctrl.Rule(C["Nhieu"] &amp; D["Rat nhieu"] &amp; (B["Gian tiep"]), S["Cao"])</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R37_38_39 = ctrl.Rule(C["Rat nhieu"] &amp; D["It"] &amp; (B["Khong"] | B["Co"]|B["Gian tiep"]), S["Vua phai"])</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R40 = ctrl.Rule(C["Rat nhieu"] &amp; D["Trung binh"] &amp; (B["Khong"]), S["Vua phai"])</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R41 = ctrl.Rule(C["Rat nhieu"] &amp; D["Trung binh"] &amp; (B["Co"]), S["Cao"])</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R42 = ctrl.Rule(C["Rat nhieu"] &amp; D["Trung binh"] &amp; (B["Gian tiep"]), S["Vua phai"])</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R43 = ctrl.Rule(C["Rat nhieu"] &amp; D["Nhieu"] &amp; (B["Khong"]), S["Cao"])</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R44 = ctrl.Rule(C["Rat nhieu"] &amp; D["Nhieu"] &amp; (B["Co"]), S["Rat cao"])</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R45 = ctrl.Rule(C["Rat nhieu"] &amp; D["Nhieu"] &amp; (B["Gian tiep"]), S["Cao"])</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R46 = ctrl.Rule(C["Rat nhieu"] &amp; D["Rat nhieu"] &amp; (B["Khong"]), S["Cao"])</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R47 = ctrl.Rule(C["Rat nhieu"] &amp; D["Rat nhieu"] &amp; (B["Co"]), S["Rat cao"])</a:t>
            </a:r>
          </a:p>
          <a:p>
            <a:pPr>
              <a:spcBef>
                <a:spcPts val="600"/>
              </a:spcBef>
              <a:spcAft>
                <a:spcPts val="600"/>
              </a:spcAft>
            </a:pPr>
            <a:r>
              <a:rPr lang="en-US" sz="3600">
                <a:solidFill>
                  <a:srgbClr val="2402EE"/>
                </a:solidFill>
                <a:latin typeface="Cambria" panose="02040503050406030204" pitchFamily="18" charset="0"/>
                <a:ea typeface="Cambria" panose="02040503050406030204" pitchFamily="18" charset="0"/>
              </a:rPr>
              <a:t>R48 = ctrl.Rule(C["Rat nhieu"] &amp; D["Rat nhieu"] &amp; (B["Gian tiep"]), S["Cao"])</a:t>
            </a:r>
          </a:p>
        </p:txBody>
      </p:sp>
      <p:sp>
        <p:nvSpPr>
          <p:cNvPr id="4" name="object 4"/>
          <p:cNvSpPr txBox="1">
            <a:spLocks noGrp="1"/>
          </p:cNvSpPr>
          <p:nvPr>
            <p:ph type="sldNum" sz="quarter" idx="7"/>
          </p:nvPr>
        </p:nvSpPr>
        <p:spPr>
          <a:xfrm>
            <a:off x="18950223" y="10819703"/>
            <a:ext cx="391159" cy="245109"/>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79</a:t>
            </a:fld>
            <a:endParaRPr spc="15" dirty="0"/>
          </a:p>
        </p:txBody>
      </p:sp>
    </p:spTree>
    <p:extLst>
      <p:ext uri="{BB962C8B-B14F-4D97-AF65-F5344CB8AC3E}">
        <p14:creationId xmlns:p14="http://schemas.microsoft.com/office/powerpoint/2010/main" val="1434358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8</a:t>
            </a:fld>
            <a:endParaRPr spc="15" dirty="0"/>
          </a:p>
        </p:txBody>
      </p:sp>
      <p:sp>
        <p:nvSpPr>
          <p:cNvPr id="2" name="object 2"/>
          <p:cNvSpPr txBox="1"/>
          <p:nvPr/>
        </p:nvSpPr>
        <p:spPr>
          <a:xfrm>
            <a:off x="603251" y="1006475"/>
            <a:ext cx="19126200" cy="9725098"/>
          </a:xfrm>
          <a:prstGeom prst="rect">
            <a:avLst/>
          </a:prstGeom>
        </p:spPr>
        <p:txBody>
          <a:bodyPr vert="horz" wrap="square" lIns="0" tIns="212725" rIns="0" bIns="0" rtlCol="0">
            <a:spAutoFit/>
          </a:bodyPr>
          <a:lstStyle/>
          <a:p>
            <a:pPr marL="514984" indent="-502920">
              <a:lnSpc>
                <a:spcPct val="150000"/>
              </a:lnSpc>
              <a:buSzPct val="123529"/>
              <a:buChar char="•"/>
              <a:tabLst>
                <a:tab pos="514350" algn="l"/>
              </a:tabLst>
            </a:pPr>
            <a:r>
              <a:rPr sz="4400">
                <a:latin typeface="Cambria" panose="02040503050406030204" pitchFamily="18" charset="0"/>
                <a:ea typeface="Cambria" panose="02040503050406030204" pitchFamily="18" charset="0"/>
                <a:cs typeface="Cambria"/>
              </a:rPr>
              <a:t>Ch</a:t>
            </a:r>
            <a:r>
              <a:rPr lang="en-US" sz="4400">
                <a:latin typeface="Cambria" panose="02040503050406030204" pitchFamily="18" charset="0"/>
                <a:ea typeface="Cambria" panose="02040503050406030204" pitchFamily="18" charset="0"/>
                <a:cs typeface="Cambria"/>
              </a:rPr>
              <a:t>ẳ</a:t>
            </a:r>
            <a:r>
              <a:rPr sz="4400">
                <a:latin typeface="Cambria" panose="02040503050406030204" pitchFamily="18" charset="0"/>
                <a:ea typeface="Cambria" panose="02040503050406030204" pitchFamily="18" charset="0"/>
                <a:cs typeface="Cambria"/>
              </a:rPr>
              <a:t>ng </a:t>
            </a:r>
            <a:r>
              <a:rPr sz="4400" dirty="0">
                <a:latin typeface="Cambria" panose="02040503050406030204" pitchFamily="18" charset="0"/>
                <a:ea typeface="Cambria" panose="02040503050406030204" pitchFamily="18" charset="0"/>
                <a:cs typeface="Cambria"/>
              </a:rPr>
              <a:t>hạn, cho </a:t>
            </a:r>
            <a:r>
              <a:rPr sz="4800" i="1" dirty="0">
                <a:latin typeface="Cambria" panose="02040503050406030204" pitchFamily="18" charset="0"/>
                <a:ea typeface="Cambria" panose="02040503050406030204" pitchFamily="18" charset="0"/>
                <a:cs typeface="Times New Roman"/>
              </a:rPr>
              <a:t>P </a:t>
            </a:r>
            <a:r>
              <a:rPr sz="4800" dirty="0">
                <a:latin typeface="Cambria" panose="02040503050406030204" pitchFamily="18" charset="0"/>
                <a:ea typeface="Cambria" panose="02040503050406030204" pitchFamily="18" charset="0"/>
                <a:cs typeface="Cambria"/>
              </a:rPr>
              <a:t>= {</a:t>
            </a:r>
            <a:r>
              <a:rPr sz="4800" i="1" dirty="0">
                <a:latin typeface="Cambria" panose="02040503050406030204" pitchFamily="18" charset="0"/>
                <a:ea typeface="Cambria" panose="02040503050406030204" pitchFamily="18" charset="0"/>
                <a:cs typeface="Times New Roman"/>
              </a:rPr>
              <a:t>x </a:t>
            </a:r>
            <a:r>
              <a:rPr sz="4800" dirty="0">
                <a:latin typeface="Cambria" panose="02040503050406030204" pitchFamily="18" charset="0"/>
                <a:ea typeface="Cambria" panose="02040503050406030204" pitchFamily="18" charset="0"/>
                <a:cs typeface="Cambria"/>
              </a:rPr>
              <a:t>= </a:t>
            </a:r>
            <a:r>
              <a:rPr sz="4800" i="1" dirty="0">
                <a:latin typeface="Cambria" panose="02040503050406030204" pitchFamily="18" charset="0"/>
                <a:ea typeface="Cambria" panose="02040503050406030204" pitchFamily="18" charset="0"/>
                <a:cs typeface="Times New Roman"/>
              </a:rPr>
              <a:t>A</a:t>
            </a:r>
            <a:r>
              <a:rPr sz="4800" dirty="0">
                <a:latin typeface="Cambria" panose="02040503050406030204" pitchFamily="18" charset="0"/>
                <a:ea typeface="Cambria" panose="02040503050406030204" pitchFamily="18" charset="0"/>
                <a:cs typeface="Cambria"/>
              </a:rPr>
              <a:t>}, </a:t>
            </a:r>
            <a:r>
              <a:rPr sz="4800" i="1" dirty="0">
                <a:latin typeface="Cambria" panose="02040503050406030204" pitchFamily="18" charset="0"/>
                <a:ea typeface="Cambria" panose="02040503050406030204" pitchFamily="18" charset="0"/>
                <a:cs typeface="Times New Roman"/>
              </a:rPr>
              <a:t>Q </a:t>
            </a:r>
            <a:r>
              <a:rPr sz="4800" dirty="0">
                <a:latin typeface="Cambria" panose="02040503050406030204" pitchFamily="18" charset="0"/>
                <a:ea typeface="Cambria" panose="02040503050406030204" pitchFamily="18" charset="0"/>
                <a:cs typeface="Cambria"/>
              </a:rPr>
              <a:t>= {</a:t>
            </a:r>
            <a:r>
              <a:rPr sz="4800" i="1" dirty="0">
                <a:latin typeface="Cambria" panose="02040503050406030204" pitchFamily="18" charset="0"/>
                <a:ea typeface="Cambria" panose="02040503050406030204" pitchFamily="18" charset="0"/>
                <a:cs typeface="Times New Roman"/>
              </a:rPr>
              <a:t>y </a:t>
            </a:r>
            <a:r>
              <a:rPr sz="4800">
                <a:latin typeface="Cambria" panose="02040503050406030204" pitchFamily="18" charset="0"/>
                <a:ea typeface="Cambria" panose="02040503050406030204" pitchFamily="18" charset="0"/>
                <a:cs typeface="Cambria"/>
              </a:rPr>
              <a:t>= </a:t>
            </a:r>
            <a:r>
              <a:rPr sz="4800" i="1">
                <a:latin typeface="Cambria" panose="02040503050406030204" pitchFamily="18" charset="0"/>
                <a:ea typeface="Cambria" panose="02040503050406030204" pitchFamily="18" charset="0"/>
                <a:cs typeface="Times New Roman"/>
              </a:rPr>
              <a:t>B</a:t>
            </a:r>
            <a:r>
              <a:rPr lang="en-US" sz="4800" i="1">
                <a:latin typeface="Cambria" panose="02040503050406030204" pitchFamily="18" charset="0"/>
                <a:ea typeface="Cambria" panose="02040503050406030204" pitchFamily="18" charset="0"/>
                <a:cs typeface="Times New Roman"/>
              </a:rPr>
              <a:t>} </a:t>
            </a:r>
            <a:r>
              <a:rPr sz="4400">
                <a:latin typeface="Cambria" panose="02040503050406030204" pitchFamily="18" charset="0"/>
                <a:ea typeface="Cambria" panose="02040503050406030204" pitchFamily="18" charset="0"/>
                <a:cs typeface="Cambria"/>
              </a:rPr>
              <a:t>với lu</a:t>
            </a:r>
            <a:r>
              <a:rPr lang="en-US" sz="4400">
                <a:latin typeface="Cambria" panose="02040503050406030204" pitchFamily="18" charset="0"/>
                <a:ea typeface="Cambria" panose="02040503050406030204" pitchFamily="18" charset="0"/>
                <a:cs typeface="Cambria"/>
              </a:rPr>
              <a:t>ậ</a:t>
            </a:r>
            <a:r>
              <a:rPr sz="4400">
                <a:latin typeface="Cambria" panose="02040503050406030204" pitchFamily="18" charset="0"/>
                <a:ea typeface="Cambria" panose="02040503050406030204" pitchFamily="18" charset="0"/>
                <a:cs typeface="Cambria"/>
              </a:rPr>
              <a:t>t </a:t>
            </a:r>
            <a:r>
              <a:rPr sz="4400" dirty="0">
                <a:latin typeface="Cambria" panose="02040503050406030204" pitchFamily="18" charset="0"/>
                <a:ea typeface="Cambria" panose="02040503050406030204" pitchFamily="18" charset="0"/>
                <a:cs typeface="Cambria"/>
              </a:rPr>
              <a:t>(mờ): </a:t>
            </a:r>
            <a:r>
              <a:rPr sz="4800" i="1" dirty="0">
                <a:latin typeface="Cambria" panose="02040503050406030204" pitchFamily="18" charset="0"/>
                <a:ea typeface="Cambria" panose="02040503050406030204" pitchFamily="18" charset="0"/>
                <a:cs typeface="Times New Roman"/>
              </a:rPr>
              <a:t>P </a:t>
            </a:r>
            <a:r>
              <a:rPr sz="4800">
                <a:latin typeface="Cambria" panose="02040503050406030204" pitchFamily="18" charset="0"/>
                <a:ea typeface="Cambria" panose="02040503050406030204" pitchFamily="18" charset="0"/>
                <a:cs typeface="Cambria"/>
              </a:rPr>
              <a:t>⇒ </a:t>
            </a:r>
            <a:r>
              <a:rPr sz="4800" i="1">
                <a:latin typeface="Cambria" panose="02040503050406030204" pitchFamily="18" charset="0"/>
                <a:ea typeface="Cambria" panose="02040503050406030204" pitchFamily="18" charset="0"/>
                <a:cs typeface="Times New Roman"/>
              </a:rPr>
              <a:t>Q</a:t>
            </a:r>
            <a:endParaRPr lang="en-US" sz="4800" i="1">
              <a:latin typeface="Cambria" panose="02040503050406030204" pitchFamily="18" charset="0"/>
              <a:ea typeface="Cambria" panose="02040503050406030204" pitchFamily="18" charset="0"/>
              <a:cs typeface="Times New Roman"/>
            </a:endParaRPr>
          </a:p>
          <a:p>
            <a:pPr marL="514984" indent="-502920">
              <a:lnSpc>
                <a:spcPct val="150000"/>
              </a:lnSpc>
              <a:buSzPct val="123529"/>
              <a:buChar char="•"/>
              <a:tabLst>
                <a:tab pos="514350" algn="l"/>
              </a:tabLst>
            </a:pPr>
            <a:r>
              <a:rPr sz="4400">
                <a:latin typeface="Cambria" panose="02040503050406030204" pitchFamily="18" charset="0"/>
                <a:ea typeface="Cambria" panose="02040503050406030204" pitchFamily="18" charset="0"/>
                <a:cs typeface="Cambria"/>
              </a:rPr>
              <a:t>Khi </a:t>
            </a:r>
            <a:r>
              <a:rPr sz="4400" dirty="0">
                <a:latin typeface="Cambria" panose="02040503050406030204" pitchFamily="18" charset="0"/>
                <a:ea typeface="Cambria" panose="02040503050406030204" pitchFamily="18" charset="0"/>
                <a:cs typeface="Cambria"/>
              </a:rPr>
              <a:t>có </a:t>
            </a:r>
            <a:r>
              <a:rPr sz="4400">
                <a:latin typeface="Cambria" panose="02040503050406030204" pitchFamily="18" charset="0"/>
                <a:ea typeface="Cambria" panose="02040503050406030204" pitchFamily="18" charset="0"/>
                <a:cs typeface="Cambria"/>
              </a:rPr>
              <a:t>sự ki</a:t>
            </a:r>
            <a:r>
              <a:rPr lang="vi-VN" sz="4400">
                <a:latin typeface="Cambria" panose="02040503050406030204" pitchFamily="18" charset="0"/>
                <a:ea typeface="Cambria" panose="02040503050406030204" pitchFamily="18" charset="0"/>
                <a:cs typeface="Cambria"/>
              </a:rPr>
              <a:t>ệ</a:t>
            </a:r>
            <a:r>
              <a:rPr sz="4400">
                <a:latin typeface="Cambria" panose="02040503050406030204" pitchFamily="18" charset="0"/>
                <a:ea typeface="Cambria" panose="02040503050406030204" pitchFamily="18" charset="0"/>
                <a:cs typeface="Cambria"/>
              </a:rPr>
              <a:t>n </a:t>
            </a:r>
            <a:r>
              <a:rPr sz="4400" dirty="0">
                <a:latin typeface="Cambria" panose="02040503050406030204" pitchFamily="18" charset="0"/>
                <a:ea typeface="Cambria" panose="02040503050406030204" pitchFamily="18" charset="0"/>
                <a:cs typeface="Cambria"/>
              </a:rPr>
              <a:t>mờ </a:t>
            </a:r>
            <a:r>
              <a:rPr sz="4800" i="1" dirty="0">
                <a:latin typeface="Cambria" panose="02040503050406030204" pitchFamily="18" charset="0"/>
                <a:ea typeface="Cambria" panose="02040503050406030204" pitchFamily="18" charset="0"/>
                <a:cs typeface="Times New Roman"/>
              </a:rPr>
              <a:t>P</a:t>
            </a:r>
            <a:r>
              <a:rPr sz="4800" dirty="0">
                <a:latin typeface="Cambria" panose="02040503050406030204" pitchFamily="18" charset="0"/>
                <a:ea typeface="Cambria" panose="02040503050406030204" pitchFamily="18" charset="0"/>
                <a:cs typeface="Cambria"/>
              </a:rPr>
              <a:t>′ = {</a:t>
            </a:r>
            <a:r>
              <a:rPr sz="4800" i="1" dirty="0">
                <a:latin typeface="Cambria" panose="02040503050406030204" pitchFamily="18" charset="0"/>
                <a:ea typeface="Cambria" panose="02040503050406030204" pitchFamily="18" charset="0"/>
                <a:cs typeface="Times New Roman"/>
              </a:rPr>
              <a:t>x </a:t>
            </a:r>
            <a:r>
              <a:rPr sz="4800">
                <a:latin typeface="Cambria" panose="02040503050406030204" pitchFamily="18" charset="0"/>
                <a:ea typeface="Cambria" panose="02040503050406030204" pitchFamily="18" charset="0"/>
                <a:cs typeface="Cambria"/>
              </a:rPr>
              <a:t>= </a:t>
            </a:r>
            <a:r>
              <a:rPr sz="4800" i="1">
                <a:latin typeface="Cambria" panose="02040503050406030204" pitchFamily="18" charset="0"/>
                <a:ea typeface="Cambria" panose="02040503050406030204" pitchFamily="18" charset="0"/>
                <a:cs typeface="Times New Roman"/>
              </a:rPr>
              <a:t>A</a:t>
            </a:r>
            <a:r>
              <a:rPr sz="4800">
                <a:latin typeface="Cambria" panose="02040503050406030204" pitchFamily="18" charset="0"/>
                <a:ea typeface="Cambria" panose="02040503050406030204" pitchFamily="18" charset="0"/>
                <a:cs typeface="Cambria"/>
              </a:rPr>
              <a:t>′</a:t>
            </a:r>
            <a:r>
              <a:rPr lang="en-US" sz="480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xác </a:t>
            </a:r>
            <a:r>
              <a:rPr sz="4400" dirty="0">
                <a:latin typeface="Cambria" panose="02040503050406030204" pitchFamily="18" charset="0"/>
                <a:ea typeface="Cambria" panose="02040503050406030204" pitchFamily="18" charset="0"/>
                <a:cs typeface="Cambria"/>
              </a:rPr>
              <a:t>định </a:t>
            </a:r>
            <a:r>
              <a:rPr sz="4400">
                <a:latin typeface="Cambria" panose="02040503050406030204" pitchFamily="18" charset="0"/>
                <a:ea typeface="Cambria" panose="02040503050406030204" pitchFamily="18" charset="0"/>
                <a:cs typeface="Cambria"/>
              </a:rPr>
              <a:t>bởi </a:t>
            </a:r>
            <a:r>
              <a:rPr lang="vi-VN" sz="4400">
                <a:latin typeface="Cambria" panose="02040503050406030204" pitchFamily="18" charset="0"/>
                <a:ea typeface="Cambria" panose="02040503050406030204" pitchFamily="18" charset="0"/>
                <a:cs typeface="Cambria"/>
              </a:rPr>
              <a:t>tập </a:t>
            </a:r>
            <a:r>
              <a:rPr sz="4400">
                <a:latin typeface="Cambria" panose="02040503050406030204" pitchFamily="18" charset="0"/>
                <a:ea typeface="Cambria" panose="02040503050406030204" pitchFamily="18" charset="0"/>
                <a:cs typeface="Cambria"/>
              </a:rPr>
              <a:t>mờ </a:t>
            </a:r>
            <a:r>
              <a:rPr sz="4800" i="1">
                <a:latin typeface="Cambria" panose="02040503050406030204" pitchFamily="18" charset="0"/>
                <a:ea typeface="Cambria" panose="02040503050406030204" pitchFamily="18" charset="0"/>
                <a:cs typeface="Times New Roman"/>
              </a:rPr>
              <a:t>A</a:t>
            </a:r>
            <a:r>
              <a:rPr lang="en-US" sz="4800" i="1">
                <a:latin typeface="Cambria" panose="02040503050406030204" pitchFamily="18" charset="0"/>
                <a:ea typeface="Cambria" panose="02040503050406030204" pitchFamily="18" charset="0"/>
                <a:cs typeface="Times New Roman"/>
              </a:rPr>
              <a:t>' </a:t>
            </a:r>
            <a:r>
              <a:rPr sz="4400">
                <a:latin typeface="Cambria" panose="02040503050406030204" pitchFamily="18" charset="0"/>
                <a:ea typeface="Cambria" panose="02040503050406030204" pitchFamily="18" charset="0"/>
                <a:cs typeface="Cambria"/>
              </a:rPr>
              <a:t>tre</a:t>
            </a:r>
            <a:r>
              <a:rPr sz="4400" dirty="0">
                <a:latin typeface="Cambria" panose="02040503050406030204" pitchFamily="18" charset="0"/>
                <a:ea typeface="Cambria" panose="02040503050406030204" pitchFamily="18" charset="0"/>
                <a:cs typeface="Cambria"/>
              </a:rPr>
              <a:t>̂n khô</a:t>
            </a:r>
            <a:r>
              <a:rPr sz="4400">
                <a:latin typeface="Cambria" panose="02040503050406030204" pitchFamily="18" charset="0"/>
                <a:ea typeface="Cambria" panose="02040503050406030204" pitchFamily="18" charset="0"/>
                <a:cs typeface="Cambria"/>
              </a:rPr>
              <a:t>ng gian</a:t>
            </a:r>
            <a:r>
              <a:rPr lang="en-US" sz="440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n</a:t>
            </a:r>
            <a:r>
              <a:rPr lang="en-US" sz="4400">
                <a:latin typeface="Cambria" panose="02040503050406030204" pitchFamily="18" charset="0"/>
                <a:ea typeface="Cambria" panose="02040503050406030204" pitchFamily="18" charset="0"/>
                <a:cs typeface="Cambria"/>
              </a:rPr>
              <a:t>ề</a:t>
            </a:r>
            <a:r>
              <a:rPr sz="4400">
                <a:latin typeface="Cambria" panose="02040503050406030204" pitchFamily="18" charset="0"/>
                <a:ea typeface="Cambria" panose="02040503050406030204" pitchFamily="18" charset="0"/>
                <a:cs typeface="Cambria"/>
              </a:rPr>
              <a:t>n </a:t>
            </a:r>
            <a:r>
              <a:rPr sz="4400" b="1" i="1" dirty="0">
                <a:latin typeface="Cambria" panose="02040503050406030204" pitchFamily="18" charset="0"/>
                <a:ea typeface="Cambria" panose="02040503050406030204" pitchFamily="18" charset="0"/>
                <a:cs typeface="Cambria"/>
              </a:rPr>
              <a:t>X</a:t>
            </a:r>
            <a:r>
              <a:rPr sz="4400" i="1" dirty="0">
                <a:latin typeface="Cambria" panose="02040503050406030204" pitchFamily="18" charset="0"/>
                <a:ea typeface="Cambria" panose="02040503050406030204" pitchFamily="18" charset="0"/>
                <a:cs typeface="Cambria"/>
              </a:rPr>
              <a:t> </a:t>
            </a:r>
            <a:r>
              <a:rPr sz="4400" dirty="0">
                <a:latin typeface="Cambria" panose="02040503050406030204" pitchFamily="18" charset="0"/>
                <a:ea typeface="Cambria" panose="02040503050406030204" pitchFamily="18" charset="0"/>
                <a:cs typeface="Cambria"/>
              </a:rPr>
              <a:t>và </a:t>
            </a:r>
            <a:r>
              <a:rPr sz="4400">
                <a:latin typeface="Cambria" panose="02040503050406030204" pitchFamily="18" charset="0"/>
                <a:ea typeface="Cambria" panose="02040503050406030204" pitchFamily="18" charset="0"/>
                <a:cs typeface="Cambria"/>
              </a:rPr>
              <a:t>với lu</a:t>
            </a:r>
            <a:r>
              <a:rPr lang="en-US" sz="4400">
                <a:latin typeface="Cambria" panose="02040503050406030204" pitchFamily="18" charset="0"/>
                <a:ea typeface="Cambria" panose="02040503050406030204" pitchFamily="18" charset="0"/>
                <a:cs typeface="Cambria"/>
              </a:rPr>
              <a:t>ậ</a:t>
            </a:r>
            <a:r>
              <a:rPr sz="4400">
                <a:latin typeface="Cambria" panose="02040503050406030204" pitchFamily="18" charset="0"/>
                <a:ea typeface="Cambria" panose="02040503050406030204" pitchFamily="18" charset="0"/>
                <a:cs typeface="Cambria"/>
              </a:rPr>
              <a:t>t </a:t>
            </a:r>
            <a:r>
              <a:rPr sz="4400" dirty="0">
                <a:latin typeface="Cambria" panose="02040503050406030204" pitchFamily="18" charset="0"/>
                <a:ea typeface="Cambria" panose="02040503050406030204" pitchFamily="18" charset="0"/>
                <a:cs typeface="Cambria"/>
              </a:rPr>
              <a:t>mờ </a:t>
            </a:r>
            <a:r>
              <a:rPr sz="4800" i="1" dirty="0">
                <a:latin typeface="Cambria" panose="02040503050406030204" pitchFamily="18" charset="0"/>
                <a:ea typeface="Cambria" panose="02040503050406030204" pitchFamily="18" charset="0"/>
                <a:cs typeface="Times New Roman"/>
              </a:rPr>
              <a:t>P </a:t>
            </a:r>
            <a:r>
              <a:rPr sz="4800" dirty="0">
                <a:latin typeface="Cambria" panose="02040503050406030204" pitchFamily="18" charset="0"/>
                <a:ea typeface="Cambria" panose="02040503050406030204" pitchFamily="18" charset="0"/>
                <a:cs typeface="Cambria"/>
              </a:rPr>
              <a:t>⇒ </a:t>
            </a:r>
            <a:r>
              <a:rPr sz="4800" i="1" dirty="0">
                <a:latin typeface="Cambria" panose="02040503050406030204" pitchFamily="18" charset="0"/>
                <a:ea typeface="Cambria" panose="02040503050406030204" pitchFamily="18" charset="0"/>
                <a:cs typeface="Times New Roman"/>
              </a:rPr>
              <a:t>Q </a:t>
            </a:r>
            <a:r>
              <a:rPr sz="4400" dirty="0">
                <a:latin typeface="Cambria" panose="02040503050406030204" pitchFamily="18" charset="0"/>
                <a:ea typeface="Cambria" panose="02040503050406030204" pitchFamily="18" charset="0"/>
                <a:cs typeface="Cambria"/>
              </a:rPr>
              <a:t>thı̀ </a:t>
            </a:r>
            <a:r>
              <a:rPr sz="4400">
                <a:latin typeface="Cambria" panose="02040503050406030204" pitchFamily="18" charset="0"/>
                <a:ea typeface="Cambria" panose="02040503050406030204" pitchFamily="18" charset="0"/>
                <a:cs typeface="Cambria"/>
              </a:rPr>
              <a:t>có k</a:t>
            </a:r>
            <a:r>
              <a:rPr lang="en-US" sz="4400">
                <a:latin typeface="Cambria" panose="02040503050406030204" pitchFamily="18" charset="0"/>
                <a:ea typeface="Cambria" panose="02040503050406030204" pitchFamily="18" charset="0"/>
                <a:cs typeface="Cambria"/>
              </a:rPr>
              <a:t>ế</a:t>
            </a:r>
            <a:r>
              <a:rPr sz="4400">
                <a:latin typeface="Cambria" panose="02040503050406030204" pitchFamily="18" charset="0"/>
                <a:ea typeface="Cambria" panose="02040503050406030204" pitchFamily="18" charset="0"/>
                <a:cs typeface="Cambria"/>
              </a:rPr>
              <a:t>t lu</a:t>
            </a:r>
            <a:r>
              <a:rPr lang="en-US" sz="4400">
                <a:latin typeface="Cambria" panose="02040503050406030204" pitchFamily="18" charset="0"/>
                <a:ea typeface="Cambria" panose="02040503050406030204" pitchFamily="18" charset="0"/>
                <a:cs typeface="Cambria"/>
              </a:rPr>
              <a:t>ậ</a:t>
            </a:r>
            <a:r>
              <a:rPr sz="4400">
                <a:latin typeface="Cambria" panose="02040503050406030204" pitchFamily="18" charset="0"/>
                <a:ea typeface="Cambria" panose="02040503050406030204" pitchFamily="18" charset="0"/>
                <a:cs typeface="Cambria"/>
              </a:rPr>
              <a:t>n </a:t>
            </a:r>
            <a:r>
              <a:rPr sz="4400" dirty="0">
                <a:latin typeface="Cambria" panose="02040503050406030204" pitchFamily="18" charset="0"/>
                <a:ea typeface="Cambria" panose="02040503050406030204" pitchFamily="18" charset="0"/>
                <a:cs typeface="Cambria"/>
              </a:rPr>
              <a:t>mờ </a:t>
            </a:r>
            <a:r>
              <a:rPr sz="4800" i="1" dirty="0">
                <a:latin typeface="Cambria" panose="02040503050406030204" pitchFamily="18" charset="0"/>
                <a:ea typeface="Cambria" panose="02040503050406030204" pitchFamily="18" charset="0"/>
                <a:cs typeface="Times New Roman"/>
              </a:rPr>
              <a:t>Q</a:t>
            </a:r>
            <a:r>
              <a:rPr sz="4800" dirty="0">
                <a:latin typeface="Cambria" panose="02040503050406030204" pitchFamily="18" charset="0"/>
                <a:ea typeface="Cambria" panose="02040503050406030204" pitchFamily="18" charset="0"/>
                <a:cs typeface="Cambria"/>
              </a:rPr>
              <a:t>′ = {</a:t>
            </a:r>
            <a:r>
              <a:rPr sz="4800" i="1" dirty="0">
                <a:latin typeface="Cambria" panose="02040503050406030204" pitchFamily="18" charset="0"/>
                <a:ea typeface="Cambria" panose="02040503050406030204" pitchFamily="18" charset="0"/>
                <a:cs typeface="Times New Roman"/>
              </a:rPr>
              <a:t>y </a:t>
            </a:r>
            <a:r>
              <a:rPr sz="4800">
                <a:latin typeface="Cambria" panose="02040503050406030204" pitchFamily="18" charset="0"/>
                <a:ea typeface="Cambria" panose="02040503050406030204" pitchFamily="18" charset="0"/>
                <a:cs typeface="Cambria"/>
              </a:rPr>
              <a:t>= </a:t>
            </a:r>
            <a:r>
              <a:rPr sz="4800" i="1">
                <a:latin typeface="Cambria" panose="02040503050406030204" pitchFamily="18" charset="0"/>
                <a:ea typeface="Cambria" panose="02040503050406030204" pitchFamily="18" charset="0"/>
                <a:cs typeface="Times New Roman"/>
              </a:rPr>
              <a:t>B</a:t>
            </a:r>
            <a:r>
              <a:rPr sz="4800">
                <a:latin typeface="Cambria" panose="02040503050406030204" pitchFamily="18" charset="0"/>
                <a:ea typeface="Cambria" panose="02040503050406030204" pitchFamily="18" charset="0"/>
                <a:cs typeface="Cambria"/>
              </a:rPr>
              <a:t>′</a:t>
            </a:r>
            <a:r>
              <a:rPr lang="en-US" sz="480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với </a:t>
            </a:r>
            <a:r>
              <a:rPr sz="4800" i="1">
                <a:latin typeface="Cambria" panose="02040503050406030204" pitchFamily="18" charset="0"/>
                <a:ea typeface="Cambria" panose="02040503050406030204" pitchFamily="18" charset="0"/>
                <a:cs typeface="Times New Roman"/>
              </a:rPr>
              <a:t>B</a:t>
            </a:r>
            <a:r>
              <a:rPr lang="en-US" sz="4800" i="1">
                <a:latin typeface="Cambria" panose="02040503050406030204" pitchFamily="18" charset="0"/>
                <a:ea typeface="Cambria" panose="02040503050406030204" pitchFamily="18" charset="0"/>
                <a:cs typeface="Times New Roman"/>
              </a:rPr>
              <a:t>' </a:t>
            </a:r>
            <a:r>
              <a:rPr sz="4400">
                <a:latin typeface="Cambria" panose="02040503050406030204" pitchFamily="18" charset="0"/>
                <a:ea typeface="Cambria" panose="02040503050406030204" pitchFamily="18" charset="0"/>
                <a:cs typeface="Cambria"/>
              </a:rPr>
              <a:t>là </a:t>
            </a:r>
            <a:r>
              <a:rPr lang="vi-VN" sz="4400">
                <a:latin typeface="Cambria" panose="02040503050406030204" pitchFamily="18" charset="0"/>
                <a:ea typeface="Cambria" panose="02040503050406030204" pitchFamily="18" charset="0"/>
                <a:cs typeface="Cambria"/>
              </a:rPr>
              <a:t>tập </a:t>
            </a:r>
            <a:r>
              <a:rPr sz="4400">
                <a:latin typeface="Cambria" panose="02040503050406030204" pitchFamily="18" charset="0"/>
                <a:ea typeface="Cambria" panose="02040503050406030204" pitchFamily="18" charset="0"/>
                <a:cs typeface="Cambria"/>
              </a:rPr>
              <a:t>mờ </a:t>
            </a:r>
            <a:r>
              <a:rPr sz="4400" dirty="0">
                <a:latin typeface="Cambria" panose="02040503050406030204" pitchFamily="18" charset="0"/>
                <a:ea typeface="Cambria" panose="02040503050406030204" pitchFamily="18" charset="0"/>
                <a:cs typeface="Cambria"/>
              </a:rPr>
              <a:t>trên không </a:t>
            </a:r>
            <a:r>
              <a:rPr sz="4400">
                <a:latin typeface="Cambria" panose="02040503050406030204" pitchFamily="18" charset="0"/>
                <a:ea typeface="Cambria" panose="02040503050406030204" pitchFamily="18" charset="0"/>
                <a:cs typeface="Cambria"/>
              </a:rPr>
              <a:t>gian n</a:t>
            </a:r>
            <a:r>
              <a:rPr lang="en-US" sz="4400">
                <a:latin typeface="Cambria" panose="02040503050406030204" pitchFamily="18" charset="0"/>
                <a:ea typeface="Cambria" panose="02040503050406030204" pitchFamily="18" charset="0"/>
                <a:cs typeface="Cambria"/>
              </a:rPr>
              <a:t>ề</a:t>
            </a:r>
            <a:r>
              <a:rPr sz="4400">
                <a:latin typeface="Cambria" panose="02040503050406030204" pitchFamily="18" charset="0"/>
                <a:ea typeface="Cambria" panose="02040503050406030204" pitchFamily="18" charset="0"/>
                <a:cs typeface="Cambria"/>
              </a:rPr>
              <a:t>n </a:t>
            </a:r>
            <a:r>
              <a:rPr sz="4400" b="1" i="1" dirty="0">
                <a:latin typeface="Cambria" panose="02040503050406030204" pitchFamily="18" charset="0"/>
                <a:ea typeface="Cambria" panose="02040503050406030204" pitchFamily="18" charset="0"/>
                <a:cs typeface="Cambria"/>
              </a:rPr>
              <a:t>Y</a:t>
            </a:r>
            <a:r>
              <a:rPr sz="4400" dirty="0">
                <a:latin typeface="Cambria" panose="02040503050406030204" pitchFamily="18" charset="0"/>
                <a:ea typeface="Cambria" panose="02040503050406030204" pitchFamily="18" charset="0"/>
                <a:cs typeface="Cambria"/>
              </a:rPr>
              <a:t>.</a:t>
            </a:r>
            <a:endParaRPr sz="4400">
              <a:latin typeface="Cambria" panose="02040503050406030204" pitchFamily="18" charset="0"/>
              <a:ea typeface="Cambria" panose="02040503050406030204" pitchFamily="18" charset="0"/>
              <a:cs typeface="Cambria"/>
            </a:endParaRPr>
          </a:p>
          <a:p>
            <a:pPr marL="514984" marR="580390" indent="-502920">
              <a:lnSpc>
                <a:spcPct val="150000"/>
              </a:lnSpc>
              <a:buSzPct val="123529"/>
              <a:buChar char="•"/>
              <a:tabLst>
                <a:tab pos="515620" algn="l"/>
              </a:tabLst>
            </a:pPr>
            <a:r>
              <a:rPr sz="4400" dirty="0">
                <a:latin typeface="Cambria" panose="02040503050406030204" pitchFamily="18" charset="0"/>
                <a:ea typeface="Cambria" panose="02040503050406030204" pitchFamily="18" charset="0"/>
                <a:cs typeface="Cambria"/>
              </a:rPr>
              <a:t>Vı́ dụ</a:t>
            </a:r>
            <a:r>
              <a:rPr sz="4400">
                <a:latin typeface="Cambria" panose="02040503050406030204" pitchFamily="18" charset="0"/>
                <a:ea typeface="Cambria" panose="02040503050406030204" pitchFamily="18" charset="0"/>
                <a:cs typeface="Cambria"/>
              </a:rPr>
              <a:t>: Lu</a:t>
            </a:r>
            <a:r>
              <a:rPr lang="en-US" sz="4400">
                <a:latin typeface="Cambria" panose="02040503050406030204" pitchFamily="18" charset="0"/>
                <a:ea typeface="Cambria" panose="02040503050406030204" pitchFamily="18" charset="0"/>
                <a:cs typeface="Cambria"/>
              </a:rPr>
              <a:t>ậ</a:t>
            </a:r>
            <a:r>
              <a:rPr sz="4400">
                <a:latin typeface="Cambria" panose="02040503050406030204" pitchFamily="18" charset="0"/>
                <a:ea typeface="Cambria" panose="02040503050406030204" pitchFamily="18" charset="0"/>
                <a:cs typeface="Cambria"/>
              </a:rPr>
              <a:t>t </a:t>
            </a:r>
            <a:r>
              <a:rPr sz="4400" dirty="0">
                <a:latin typeface="Cambria" panose="02040503050406030204" pitchFamily="18" charset="0"/>
                <a:ea typeface="Cambria" panose="02040503050406030204" pitchFamily="18" charset="0"/>
                <a:cs typeface="Cambria"/>
              </a:rPr>
              <a:t>mờ </a:t>
            </a:r>
            <a:r>
              <a:rPr sz="4800" i="1" dirty="0">
                <a:latin typeface="Cambria" panose="02040503050406030204" pitchFamily="18" charset="0"/>
                <a:ea typeface="Cambria" panose="02040503050406030204" pitchFamily="18" charset="0"/>
                <a:cs typeface="Times New Roman"/>
              </a:rPr>
              <a:t>P </a:t>
            </a:r>
            <a:r>
              <a:rPr sz="4800" dirty="0">
                <a:latin typeface="Cambria" panose="02040503050406030204" pitchFamily="18" charset="0"/>
                <a:ea typeface="Cambria" panose="02040503050406030204" pitchFamily="18" charset="0"/>
                <a:cs typeface="Cambria"/>
              </a:rPr>
              <a:t>⇒ </a:t>
            </a:r>
            <a:r>
              <a:rPr sz="4800" i="1" dirty="0">
                <a:latin typeface="Cambria" panose="02040503050406030204" pitchFamily="18" charset="0"/>
                <a:ea typeface="Cambria" panose="02040503050406030204" pitchFamily="18" charset="0"/>
                <a:cs typeface="Times New Roman"/>
              </a:rPr>
              <a:t>Q </a:t>
            </a:r>
            <a:r>
              <a:rPr sz="4400" dirty="0">
                <a:latin typeface="Cambria" panose="02040503050406030204" pitchFamily="18" charset="0"/>
                <a:ea typeface="Cambria" panose="02040503050406030204" pitchFamily="18" charset="0"/>
                <a:cs typeface="Cambria"/>
              </a:rPr>
              <a:t>là “</a:t>
            </a:r>
            <a:r>
              <a:rPr sz="4400" i="1" dirty="0">
                <a:latin typeface="Cambria" panose="02040503050406030204" pitchFamily="18" charset="0"/>
                <a:ea typeface="Cambria" panose="02040503050406030204" pitchFamily="18" charset="0"/>
                <a:cs typeface="Cambria"/>
              </a:rPr>
              <a:t>cánh quạt quay </a:t>
            </a:r>
            <a:r>
              <a:rPr sz="4400" b="1" i="1" dirty="0">
                <a:latin typeface="Cambria" panose="02040503050406030204" pitchFamily="18" charset="0"/>
                <a:ea typeface="Cambria" panose="02040503050406030204" pitchFamily="18" charset="0"/>
                <a:cs typeface="Cambria"/>
              </a:rPr>
              <a:t>nhanh </a:t>
            </a:r>
            <a:r>
              <a:rPr sz="4400" i="1" dirty="0">
                <a:latin typeface="Cambria" panose="02040503050406030204" pitchFamily="18" charset="0"/>
                <a:ea typeface="Cambria" panose="02040503050406030204" pitchFamily="18" charset="0"/>
                <a:cs typeface="Cambria"/>
              </a:rPr>
              <a:t>thì gió </a:t>
            </a:r>
            <a:r>
              <a:rPr sz="4400" b="1" i="1" dirty="0">
                <a:latin typeface="Cambria" panose="02040503050406030204" pitchFamily="18" charset="0"/>
                <a:ea typeface="Cambria" panose="02040503050406030204" pitchFamily="18" charset="0"/>
                <a:cs typeface="Cambria"/>
              </a:rPr>
              <a:t>nhiều</a:t>
            </a:r>
            <a:r>
              <a:rPr sz="4400" dirty="0">
                <a:latin typeface="Cambria" panose="02040503050406030204" pitchFamily="18" charset="0"/>
                <a:ea typeface="Cambria" panose="02040503050406030204" pitchFamily="18" charset="0"/>
                <a:cs typeface="Cambria"/>
              </a:rPr>
              <a:t>” (do </a:t>
            </a:r>
            <a:r>
              <a:rPr sz="4400">
                <a:latin typeface="Cambria" panose="02040503050406030204" pitchFamily="18" charset="0"/>
                <a:ea typeface="Cambria" panose="02040503050406030204" pitchFamily="18" charset="0"/>
                <a:cs typeface="Cambria"/>
              </a:rPr>
              <a:t>có 2</a:t>
            </a:r>
            <a:r>
              <a:rPr lang="en-US" sz="440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khái </a:t>
            </a:r>
            <a:r>
              <a:rPr lang="en-US" sz="4400">
                <a:latin typeface="Cambria" panose="02040503050406030204" pitchFamily="18" charset="0"/>
                <a:ea typeface="Cambria" panose="02040503050406030204" pitchFamily="18" charset="0"/>
                <a:cs typeface="Cambria"/>
              </a:rPr>
              <a:t>niệm</a:t>
            </a:r>
            <a:r>
              <a:rPr sz="4400">
                <a:latin typeface="Cambria" panose="02040503050406030204" pitchFamily="18" charset="0"/>
                <a:ea typeface="Cambria" panose="02040503050406030204" pitchFamily="18" charset="0"/>
                <a:cs typeface="Cambria"/>
              </a:rPr>
              <a:t> </a:t>
            </a:r>
            <a:r>
              <a:rPr sz="4400" i="1" dirty="0">
                <a:latin typeface="Cambria" panose="02040503050406030204" pitchFamily="18" charset="0"/>
                <a:ea typeface="Cambria" panose="02040503050406030204" pitchFamily="18" charset="0"/>
                <a:cs typeface="Cambria"/>
              </a:rPr>
              <a:t>nhanh </a:t>
            </a:r>
            <a:r>
              <a:rPr sz="4400" dirty="0">
                <a:latin typeface="Cambria" panose="02040503050406030204" pitchFamily="18" charset="0"/>
                <a:ea typeface="Cambria" panose="02040503050406030204" pitchFamily="18" charset="0"/>
                <a:cs typeface="Cambria"/>
              </a:rPr>
              <a:t>và </a:t>
            </a:r>
            <a:r>
              <a:rPr sz="4400" i="1" dirty="0">
                <a:latin typeface="Cambria" panose="02040503050406030204" pitchFamily="18" charset="0"/>
                <a:ea typeface="Cambria" panose="02040503050406030204" pitchFamily="18" charset="0"/>
                <a:cs typeface="Cambria"/>
              </a:rPr>
              <a:t>nhiều</a:t>
            </a:r>
            <a:r>
              <a:rPr sz="4400" dirty="0">
                <a:latin typeface="Cambria" panose="02040503050406030204" pitchFamily="18" charset="0"/>
                <a:ea typeface="Cambria" panose="02040503050406030204" pitchFamily="18" charset="0"/>
                <a:cs typeface="Cambria"/>
              </a:rPr>
              <a:t>)</a:t>
            </a:r>
            <a:endParaRPr sz="4400">
              <a:latin typeface="Cambria" panose="02040503050406030204" pitchFamily="18" charset="0"/>
              <a:ea typeface="Cambria" panose="02040503050406030204" pitchFamily="18" charset="0"/>
              <a:cs typeface="Cambria"/>
            </a:endParaRPr>
          </a:p>
          <a:p>
            <a:pPr marL="1059180" lvl="1" indent="-544830">
              <a:lnSpc>
                <a:spcPct val="150000"/>
              </a:lnSpc>
              <a:buSzPct val="123529"/>
              <a:buFont typeface="Microsoft Sans Serif"/>
              <a:buChar char="‣"/>
              <a:tabLst>
                <a:tab pos="1059815" algn="l"/>
              </a:tabLst>
            </a:pPr>
            <a:r>
              <a:rPr sz="4400">
                <a:solidFill>
                  <a:srgbClr val="011993"/>
                </a:solidFill>
                <a:latin typeface="Cambria" panose="02040503050406030204" pitchFamily="18" charset="0"/>
                <a:ea typeface="Cambria" panose="02040503050406030204" pitchFamily="18" charset="0"/>
                <a:cs typeface="Cambria"/>
              </a:rPr>
              <a:t>Lu</a:t>
            </a:r>
            <a:r>
              <a:rPr lang="en-US" sz="4400">
                <a:solidFill>
                  <a:srgbClr val="011993"/>
                </a:solidFill>
                <a:latin typeface="Cambria" panose="02040503050406030204" pitchFamily="18" charset="0"/>
                <a:ea typeface="Cambria" panose="02040503050406030204" pitchFamily="18" charset="0"/>
                <a:cs typeface="Cambria"/>
              </a:rPr>
              <a:t>ậ</a:t>
            </a:r>
            <a:r>
              <a:rPr sz="4400">
                <a:solidFill>
                  <a:srgbClr val="011993"/>
                </a:solidFill>
                <a:latin typeface="Cambria" panose="02040503050406030204" pitchFamily="18" charset="0"/>
                <a:ea typeface="Cambria" panose="02040503050406030204" pitchFamily="18" charset="0"/>
                <a:cs typeface="Cambria"/>
              </a:rPr>
              <a:t>t</a:t>
            </a:r>
            <a:r>
              <a:rPr sz="4400" dirty="0">
                <a:solidFill>
                  <a:srgbClr val="011993"/>
                </a:solidFill>
                <a:latin typeface="Cambria" panose="02040503050406030204" pitchFamily="18" charset="0"/>
                <a:ea typeface="Cambria" panose="02040503050406030204" pitchFamily="18" charset="0"/>
                <a:cs typeface="Cambria"/>
              </a:rPr>
              <a:t>: </a:t>
            </a:r>
            <a:r>
              <a:rPr sz="4400" i="1" dirty="0">
                <a:solidFill>
                  <a:srgbClr val="011993"/>
                </a:solidFill>
                <a:latin typeface="Cambria" panose="02040503050406030204" pitchFamily="18" charset="0"/>
                <a:ea typeface="Cambria" panose="02040503050406030204" pitchFamily="18" charset="0"/>
                <a:cs typeface="Cambria"/>
              </a:rPr>
              <a:t>P </a:t>
            </a:r>
            <a:r>
              <a:rPr sz="4400" dirty="0">
                <a:solidFill>
                  <a:srgbClr val="011993"/>
                </a:solidFill>
                <a:latin typeface="Cambria" panose="02040503050406030204" pitchFamily="18" charset="0"/>
                <a:ea typeface="Cambria" panose="02040503050406030204" pitchFamily="18" charset="0"/>
                <a:cs typeface="Cambria"/>
              </a:rPr>
              <a:t>= “</a:t>
            </a:r>
            <a:r>
              <a:rPr sz="4400" i="1" dirty="0">
                <a:solidFill>
                  <a:srgbClr val="011993"/>
                </a:solidFill>
                <a:latin typeface="Cambria" panose="02040503050406030204" pitchFamily="18" charset="0"/>
                <a:ea typeface="Cambria" panose="02040503050406030204" pitchFamily="18" charset="0"/>
                <a:cs typeface="Cambria"/>
              </a:rPr>
              <a:t>cánh quạt quay nhanh</a:t>
            </a:r>
            <a:r>
              <a:rPr sz="4400" dirty="0">
                <a:solidFill>
                  <a:srgbClr val="011993"/>
                </a:solidFill>
                <a:latin typeface="Cambria" panose="02040503050406030204" pitchFamily="18" charset="0"/>
                <a:ea typeface="Cambria" panose="02040503050406030204" pitchFamily="18" charset="0"/>
                <a:cs typeface="Cambria"/>
              </a:rPr>
              <a:t>”, </a:t>
            </a:r>
            <a:r>
              <a:rPr sz="4400" i="1" dirty="0">
                <a:solidFill>
                  <a:srgbClr val="011993"/>
                </a:solidFill>
                <a:latin typeface="Cambria" panose="02040503050406030204" pitchFamily="18" charset="0"/>
                <a:ea typeface="Cambria" panose="02040503050406030204" pitchFamily="18" charset="0"/>
                <a:cs typeface="Cambria"/>
              </a:rPr>
              <a:t>Q </a:t>
            </a:r>
            <a:r>
              <a:rPr sz="4400" dirty="0">
                <a:solidFill>
                  <a:srgbClr val="011993"/>
                </a:solidFill>
                <a:latin typeface="Cambria" panose="02040503050406030204" pitchFamily="18" charset="0"/>
                <a:ea typeface="Cambria" panose="02040503050406030204" pitchFamily="18" charset="0"/>
                <a:cs typeface="Cambria"/>
              </a:rPr>
              <a:t>= “</a:t>
            </a:r>
            <a:r>
              <a:rPr sz="4400" i="1" dirty="0">
                <a:solidFill>
                  <a:srgbClr val="011993"/>
                </a:solidFill>
                <a:latin typeface="Cambria" panose="02040503050406030204" pitchFamily="18" charset="0"/>
                <a:ea typeface="Cambria" panose="02040503050406030204" pitchFamily="18" charset="0"/>
                <a:cs typeface="Cambria"/>
              </a:rPr>
              <a:t>gió nhiều</a:t>
            </a:r>
            <a:r>
              <a:rPr sz="4400" dirty="0">
                <a:solidFill>
                  <a:srgbClr val="011993"/>
                </a:solidFill>
                <a:latin typeface="Cambria" panose="02040503050406030204" pitchFamily="18" charset="0"/>
                <a:ea typeface="Cambria" panose="02040503050406030204" pitchFamily="18" charset="0"/>
                <a:cs typeface="Cambria"/>
              </a:rPr>
              <a:t>”</a:t>
            </a:r>
            <a:endParaRPr sz="4400">
              <a:latin typeface="Cambria" panose="02040503050406030204" pitchFamily="18" charset="0"/>
              <a:ea typeface="Cambria" panose="02040503050406030204" pitchFamily="18" charset="0"/>
              <a:cs typeface="Cambria"/>
            </a:endParaRPr>
          </a:p>
          <a:p>
            <a:pPr marL="1059180" lvl="1" indent="-544830">
              <a:lnSpc>
                <a:spcPct val="150000"/>
              </a:lnSpc>
              <a:buSzPct val="123529"/>
              <a:buFont typeface="Microsoft Sans Serif"/>
              <a:buChar char="‣"/>
              <a:tabLst>
                <a:tab pos="1059815" algn="l"/>
              </a:tabLst>
            </a:pPr>
            <a:r>
              <a:rPr sz="4400">
                <a:solidFill>
                  <a:srgbClr val="011993"/>
                </a:solidFill>
                <a:latin typeface="Cambria" panose="02040503050406030204" pitchFamily="18" charset="0"/>
                <a:ea typeface="Cambria" panose="02040503050406030204" pitchFamily="18" charset="0"/>
                <a:cs typeface="Cambria"/>
              </a:rPr>
              <a:t>Sự ki</a:t>
            </a:r>
            <a:r>
              <a:rPr lang="vi-VN" sz="4400">
                <a:solidFill>
                  <a:srgbClr val="011993"/>
                </a:solidFill>
                <a:latin typeface="Cambria" panose="02040503050406030204" pitchFamily="18" charset="0"/>
                <a:ea typeface="Cambria" panose="02040503050406030204" pitchFamily="18" charset="0"/>
                <a:cs typeface="Cambria"/>
              </a:rPr>
              <a:t>ệ</a:t>
            </a:r>
            <a:r>
              <a:rPr sz="4400">
                <a:solidFill>
                  <a:srgbClr val="011993"/>
                </a:solidFill>
                <a:latin typeface="Cambria" panose="02040503050406030204" pitchFamily="18" charset="0"/>
                <a:ea typeface="Cambria" panose="02040503050406030204" pitchFamily="18" charset="0"/>
                <a:cs typeface="Cambria"/>
              </a:rPr>
              <a:t>n</a:t>
            </a:r>
            <a:r>
              <a:rPr sz="4400" dirty="0">
                <a:solidFill>
                  <a:srgbClr val="011993"/>
                </a:solidFill>
                <a:latin typeface="Cambria" panose="02040503050406030204" pitchFamily="18" charset="0"/>
                <a:ea typeface="Cambria" panose="02040503050406030204" pitchFamily="18" charset="0"/>
                <a:cs typeface="Cambria"/>
              </a:rPr>
              <a:t>: </a:t>
            </a:r>
            <a:r>
              <a:rPr sz="4400" i="1" dirty="0">
                <a:solidFill>
                  <a:srgbClr val="011993"/>
                </a:solidFill>
                <a:latin typeface="Cambria" panose="02040503050406030204" pitchFamily="18" charset="0"/>
                <a:ea typeface="Cambria" panose="02040503050406030204" pitchFamily="18" charset="0"/>
                <a:cs typeface="Cambria"/>
              </a:rPr>
              <a:t>P </a:t>
            </a:r>
            <a:r>
              <a:rPr sz="4400" dirty="0">
                <a:solidFill>
                  <a:srgbClr val="011993"/>
                </a:solidFill>
                <a:latin typeface="Cambria" panose="02040503050406030204" pitchFamily="18" charset="0"/>
                <a:ea typeface="Cambria" panose="02040503050406030204" pitchFamily="18" charset="0"/>
                <a:cs typeface="Cambria"/>
              </a:rPr>
              <a:t>= “</a:t>
            </a:r>
            <a:r>
              <a:rPr sz="4400" i="1" dirty="0">
                <a:solidFill>
                  <a:srgbClr val="011993"/>
                </a:solidFill>
                <a:latin typeface="Cambria" panose="02040503050406030204" pitchFamily="18" charset="0"/>
                <a:ea typeface="Cambria" panose="02040503050406030204" pitchFamily="18" charset="0"/>
                <a:cs typeface="Cambria"/>
              </a:rPr>
              <a:t>cánh quạt quay nhanh</a:t>
            </a:r>
            <a:r>
              <a:rPr sz="4400" dirty="0">
                <a:solidFill>
                  <a:srgbClr val="011993"/>
                </a:solidFill>
                <a:latin typeface="Cambria" panose="02040503050406030204" pitchFamily="18" charset="0"/>
                <a:ea typeface="Cambria" panose="02040503050406030204" pitchFamily="18" charset="0"/>
                <a:cs typeface="Cambria"/>
              </a:rPr>
              <a:t>”</a:t>
            </a:r>
            <a:endParaRPr sz="4400">
              <a:latin typeface="Cambria" panose="02040503050406030204" pitchFamily="18" charset="0"/>
              <a:ea typeface="Cambria" panose="02040503050406030204" pitchFamily="18" charset="0"/>
              <a:cs typeface="Cambria"/>
            </a:endParaRPr>
          </a:p>
          <a:p>
            <a:pPr marL="1059180" lvl="1" indent="-544830">
              <a:lnSpc>
                <a:spcPct val="150000"/>
              </a:lnSpc>
              <a:buSzPct val="123529"/>
              <a:buFont typeface="Microsoft Sans Serif"/>
              <a:buChar char="‣"/>
              <a:tabLst>
                <a:tab pos="1059815" algn="l"/>
              </a:tabLst>
            </a:pPr>
            <a:r>
              <a:rPr sz="4400">
                <a:solidFill>
                  <a:srgbClr val="011993"/>
                </a:solidFill>
                <a:latin typeface="Cambria" panose="02040503050406030204" pitchFamily="18" charset="0"/>
                <a:ea typeface="Cambria" panose="02040503050406030204" pitchFamily="18" charset="0"/>
                <a:cs typeface="Cambria"/>
              </a:rPr>
              <a:t>K</a:t>
            </a:r>
            <a:r>
              <a:rPr lang="en-US" sz="4400">
                <a:solidFill>
                  <a:srgbClr val="011993"/>
                </a:solidFill>
                <a:latin typeface="Cambria" panose="02040503050406030204" pitchFamily="18" charset="0"/>
                <a:ea typeface="Cambria" panose="02040503050406030204" pitchFamily="18" charset="0"/>
                <a:cs typeface="Cambria"/>
              </a:rPr>
              <a:t>ế</a:t>
            </a:r>
            <a:r>
              <a:rPr sz="4400">
                <a:solidFill>
                  <a:srgbClr val="011993"/>
                </a:solidFill>
                <a:latin typeface="Cambria" panose="02040503050406030204" pitchFamily="18" charset="0"/>
                <a:ea typeface="Cambria" panose="02040503050406030204" pitchFamily="18" charset="0"/>
                <a:cs typeface="Cambria"/>
              </a:rPr>
              <a:t>t lu</a:t>
            </a:r>
            <a:r>
              <a:rPr lang="en-US" sz="4400">
                <a:solidFill>
                  <a:srgbClr val="011993"/>
                </a:solidFill>
                <a:latin typeface="Cambria" panose="02040503050406030204" pitchFamily="18" charset="0"/>
                <a:ea typeface="Cambria" panose="02040503050406030204" pitchFamily="18" charset="0"/>
                <a:cs typeface="Cambria"/>
              </a:rPr>
              <a:t>ậ</a:t>
            </a:r>
            <a:r>
              <a:rPr sz="4400">
                <a:solidFill>
                  <a:srgbClr val="011993"/>
                </a:solidFill>
                <a:latin typeface="Cambria" panose="02040503050406030204" pitchFamily="18" charset="0"/>
                <a:ea typeface="Cambria" panose="02040503050406030204" pitchFamily="18" charset="0"/>
                <a:cs typeface="Cambria"/>
              </a:rPr>
              <a:t>n</a:t>
            </a:r>
            <a:r>
              <a:rPr sz="4400" dirty="0">
                <a:solidFill>
                  <a:srgbClr val="011993"/>
                </a:solidFill>
                <a:latin typeface="Cambria" panose="02040503050406030204" pitchFamily="18" charset="0"/>
                <a:ea typeface="Cambria" panose="02040503050406030204" pitchFamily="18" charset="0"/>
                <a:cs typeface="Cambria"/>
              </a:rPr>
              <a:t>: </a:t>
            </a:r>
            <a:r>
              <a:rPr sz="4400" i="1" dirty="0">
                <a:solidFill>
                  <a:srgbClr val="011993"/>
                </a:solidFill>
                <a:latin typeface="Cambria" panose="02040503050406030204" pitchFamily="18" charset="0"/>
                <a:ea typeface="Cambria" panose="02040503050406030204" pitchFamily="18" charset="0"/>
                <a:cs typeface="Cambria"/>
              </a:rPr>
              <a:t>Q </a:t>
            </a:r>
            <a:r>
              <a:rPr sz="4400" dirty="0">
                <a:solidFill>
                  <a:srgbClr val="011993"/>
                </a:solidFill>
                <a:latin typeface="Cambria" panose="02040503050406030204" pitchFamily="18" charset="0"/>
                <a:ea typeface="Cambria" panose="02040503050406030204" pitchFamily="18" charset="0"/>
                <a:cs typeface="Cambria"/>
              </a:rPr>
              <a:t>= “</a:t>
            </a:r>
            <a:r>
              <a:rPr sz="4400" i="1" dirty="0">
                <a:solidFill>
                  <a:srgbClr val="011993"/>
                </a:solidFill>
                <a:latin typeface="Cambria" panose="02040503050406030204" pitchFamily="18" charset="0"/>
                <a:ea typeface="Cambria" panose="02040503050406030204" pitchFamily="18" charset="0"/>
                <a:cs typeface="Cambria"/>
              </a:rPr>
              <a:t>gió nhiều</a:t>
            </a:r>
            <a:r>
              <a:rPr sz="4400" dirty="0">
                <a:solidFill>
                  <a:srgbClr val="011993"/>
                </a:solidFill>
                <a:latin typeface="Cambria" panose="02040503050406030204" pitchFamily="18" charset="0"/>
                <a:ea typeface="Cambria" panose="02040503050406030204" pitchFamily="18" charset="0"/>
                <a:cs typeface="Cambria"/>
              </a:rPr>
              <a:t>”</a:t>
            </a:r>
            <a:endParaRPr sz="4400">
              <a:latin typeface="Cambria" panose="02040503050406030204" pitchFamily="18" charset="0"/>
              <a:ea typeface="Cambria" panose="02040503050406030204" pitchFamily="18" charset="0"/>
              <a:cs typeface="Cambri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023916" y="1539875"/>
            <a:ext cx="16828135" cy="755976"/>
          </a:xfrm>
          <a:prstGeom prst="rect">
            <a:avLst/>
          </a:prstGeom>
        </p:spPr>
        <p:txBody>
          <a:bodyPr vert="horz" wrap="square" lIns="0" tIns="17145" rIns="0" bIns="0" rtlCol="0">
            <a:spAutoFit/>
          </a:bodyPr>
          <a:lstStyle/>
          <a:p>
            <a:pPr marL="514984" indent="-502920">
              <a:lnSpc>
                <a:spcPct val="100000"/>
              </a:lnSpc>
              <a:spcBef>
                <a:spcPts val="135"/>
              </a:spcBef>
              <a:buSzPct val="123529"/>
              <a:buFont typeface="Cambria"/>
              <a:buChar char="•"/>
              <a:tabLst>
                <a:tab pos="515620" algn="l"/>
              </a:tabLst>
            </a:pPr>
            <a:r>
              <a:rPr sz="4800" b="1" dirty="0">
                <a:latin typeface="Cambria"/>
                <a:cs typeface="Cambria"/>
              </a:rPr>
              <a:t>Giai đoạn 4</a:t>
            </a:r>
            <a:r>
              <a:rPr sz="4800" dirty="0">
                <a:latin typeface="Cambria"/>
                <a:cs typeface="Cambria"/>
              </a:rPr>
              <a:t>: xây </a:t>
            </a:r>
            <a:r>
              <a:rPr sz="4800">
                <a:latin typeface="Cambria"/>
                <a:cs typeface="Cambria"/>
              </a:rPr>
              <a:t>dựng h</a:t>
            </a:r>
            <a:r>
              <a:rPr lang="vi-VN" sz="4800">
                <a:latin typeface="Cambria"/>
                <a:cs typeface="Cambria"/>
              </a:rPr>
              <a:t>ệ</a:t>
            </a:r>
            <a:r>
              <a:rPr lang="en-US" sz="4800">
                <a:latin typeface="Cambria"/>
                <a:cs typeface="Cambria"/>
              </a:rPr>
              <a:t> </a:t>
            </a:r>
            <a:r>
              <a:rPr sz="4800">
                <a:latin typeface="Cambria"/>
                <a:cs typeface="Cambria"/>
              </a:rPr>
              <a:t>th</a:t>
            </a:r>
            <a:r>
              <a:rPr lang="en-US" sz="4800">
                <a:latin typeface="Cambria"/>
                <a:cs typeface="Cambria"/>
              </a:rPr>
              <a:t>ố</a:t>
            </a:r>
            <a:r>
              <a:rPr sz="4800">
                <a:latin typeface="Cambria"/>
                <a:cs typeface="Cambria"/>
              </a:rPr>
              <a:t>ng m</a:t>
            </a:r>
            <a:r>
              <a:rPr lang="en-US" sz="4800">
                <a:latin typeface="Cambria"/>
                <a:cs typeface="Cambria"/>
              </a:rPr>
              <a:t>ô</a:t>
            </a:r>
            <a:r>
              <a:rPr sz="4800">
                <a:latin typeface="Cambria"/>
                <a:cs typeface="Cambria"/>
              </a:rPr>
              <a:t> phỏng</a:t>
            </a:r>
          </a:p>
        </p:txBody>
      </p:sp>
      <p:sp>
        <p:nvSpPr>
          <p:cNvPr id="4" name="object 4"/>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5" name="object 5"/>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80</a:t>
            </a:fld>
            <a:endParaRPr dirty="0"/>
          </a:p>
        </p:txBody>
      </p:sp>
      <p:sp>
        <p:nvSpPr>
          <p:cNvPr id="6" name="object 3"/>
          <p:cNvSpPr txBox="1"/>
          <p:nvPr/>
        </p:nvSpPr>
        <p:spPr>
          <a:xfrm>
            <a:off x="603250" y="2950265"/>
            <a:ext cx="19278600" cy="3762440"/>
          </a:xfrm>
          <a:prstGeom prst="rect">
            <a:avLst/>
          </a:prstGeom>
        </p:spPr>
        <p:txBody>
          <a:bodyPr vert="horz" wrap="square" lIns="0" tIns="17145" rIns="0" bIns="0" rtlCol="0">
            <a:spAutoFit/>
          </a:bodyPr>
          <a:lstStyle/>
          <a:p>
            <a:pPr marL="2911475" marR="756285" indent="-2432050">
              <a:lnSpc>
                <a:spcPct val="118700"/>
              </a:lnSpc>
              <a:spcBef>
                <a:spcPts val="1930"/>
              </a:spcBef>
            </a:pPr>
            <a:r>
              <a:rPr sz="3600">
                <a:solidFill>
                  <a:srgbClr val="0223B6"/>
                </a:solidFill>
                <a:latin typeface="Courier New"/>
                <a:cs typeface="Courier New"/>
              </a:rPr>
              <a:t>rules = [</a:t>
            </a:r>
            <a:r>
              <a:rPr lang="pt-BR" sz="3600">
                <a:solidFill>
                  <a:srgbClr val="0223B6"/>
                </a:solidFill>
                <a:latin typeface="Courier New"/>
                <a:cs typeface="Courier New"/>
              </a:rPr>
              <a:t>R1, R2, R3, R4, R5_6, R7_8_9, R10_11_12, R13, R14_15, R16,  R17_18, R19, R20, R21, R22, R23, R24, R25_26, R27, R28, R29, R30, R31, R32,  R33, R34, R35, R36, R37_38_39, R40, R41, R42, R43, R44, R45, R46, R47, R48</a:t>
            </a:r>
            <a:r>
              <a:rPr sz="3600">
                <a:solidFill>
                  <a:srgbClr val="0223B6"/>
                </a:solidFill>
                <a:latin typeface="Courier New"/>
                <a:cs typeface="Courier New"/>
              </a:rPr>
              <a:t>]</a:t>
            </a:r>
            <a:endParaRPr sz="3600">
              <a:latin typeface="Courier New"/>
              <a:cs typeface="Courier New"/>
            </a:endParaRPr>
          </a:p>
          <a:p>
            <a:pPr marL="480059">
              <a:lnSpc>
                <a:spcPct val="100000"/>
              </a:lnSpc>
            </a:pPr>
            <a:endParaRPr lang="en-US" sz="3600">
              <a:solidFill>
                <a:srgbClr val="0223B6"/>
              </a:solidFill>
              <a:latin typeface="Courier New"/>
              <a:cs typeface="Courier New"/>
            </a:endParaRPr>
          </a:p>
          <a:p>
            <a:pPr marL="480059">
              <a:lnSpc>
                <a:spcPct val="100000"/>
              </a:lnSpc>
            </a:pPr>
            <a:r>
              <a:rPr sz="3600">
                <a:solidFill>
                  <a:srgbClr val="0223B6"/>
                </a:solidFill>
                <a:latin typeface="Courier New"/>
                <a:cs typeface="Courier New"/>
              </a:rPr>
              <a:t>model = ctrl.ControlSystemSimul</a:t>
            </a:r>
            <a:r>
              <a:rPr lang="en-US" sz="3600">
                <a:solidFill>
                  <a:srgbClr val="0223B6"/>
                </a:solidFill>
                <a:latin typeface="Courier New"/>
                <a:cs typeface="Courier New"/>
              </a:rPr>
              <a:t>at</a:t>
            </a:r>
            <a:r>
              <a:rPr sz="3600">
                <a:solidFill>
                  <a:srgbClr val="0223B6"/>
                </a:solidFill>
                <a:latin typeface="Courier New"/>
                <a:cs typeface="Courier New"/>
              </a:rPr>
              <a:t>ion(ctrl.ControlSystem(rules))</a:t>
            </a:r>
            <a:endParaRPr sz="3600">
              <a:latin typeface="Courier New"/>
              <a:cs typeface="Courier New"/>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472712" y="633103"/>
            <a:ext cx="17353915" cy="755976"/>
          </a:xfrm>
          <a:prstGeom prst="rect">
            <a:avLst/>
          </a:prstGeom>
        </p:spPr>
        <p:txBody>
          <a:bodyPr vert="horz" wrap="square" lIns="0" tIns="17145" rIns="0" bIns="0" rtlCol="0">
            <a:spAutoFit/>
          </a:bodyPr>
          <a:lstStyle/>
          <a:p>
            <a:pPr marL="1066165" indent="-502920">
              <a:lnSpc>
                <a:spcPct val="100000"/>
              </a:lnSpc>
              <a:spcBef>
                <a:spcPts val="135"/>
              </a:spcBef>
              <a:buSzPct val="123529"/>
              <a:buFont typeface="Cambria"/>
              <a:buChar char="•"/>
              <a:tabLst>
                <a:tab pos="1066800" algn="l"/>
              </a:tabLst>
            </a:pPr>
            <a:r>
              <a:rPr sz="4800" b="1" dirty="0">
                <a:latin typeface="Cambria"/>
                <a:cs typeface="Cambria"/>
              </a:rPr>
              <a:t>Giai đoạn 5</a:t>
            </a:r>
            <a:r>
              <a:rPr sz="4800">
                <a:latin typeface="Cambria"/>
                <a:cs typeface="Cambria"/>
              </a:rPr>
              <a:t>: nh</a:t>
            </a:r>
            <a:r>
              <a:rPr lang="en-US" sz="4800">
                <a:latin typeface="Cambria"/>
                <a:cs typeface="Cambria"/>
              </a:rPr>
              <a:t>ậ</a:t>
            </a:r>
            <a:r>
              <a:rPr sz="4800">
                <a:latin typeface="Cambria"/>
                <a:cs typeface="Cambria"/>
              </a:rPr>
              <a:t>p dữ li</a:t>
            </a:r>
            <a:r>
              <a:rPr lang="vi-VN" sz="4800">
                <a:latin typeface="Cambria"/>
                <a:cs typeface="Cambria"/>
              </a:rPr>
              <a:t>ệ</a:t>
            </a:r>
            <a:r>
              <a:rPr sz="4800">
                <a:latin typeface="Cambria"/>
                <a:cs typeface="Cambria"/>
              </a:rPr>
              <a:t>u </a:t>
            </a:r>
            <a:r>
              <a:rPr sz="4800" dirty="0">
                <a:latin typeface="Cambria"/>
                <a:cs typeface="Cambria"/>
              </a:rPr>
              <a:t>và </a:t>
            </a:r>
            <a:r>
              <a:rPr sz="4800">
                <a:latin typeface="Cambria"/>
                <a:cs typeface="Cambria"/>
              </a:rPr>
              <a:t>giải mờ</a:t>
            </a:r>
            <a:endParaRPr lang="en-US" sz="4800">
              <a:latin typeface="Cambria"/>
              <a:cs typeface="Cambria"/>
            </a:endParaRPr>
          </a:p>
        </p:txBody>
      </p:sp>
      <p:sp>
        <p:nvSpPr>
          <p:cNvPr id="7" name="object 7"/>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8" name="object 8"/>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81</a:t>
            </a:fld>
            <a:endParaRPr dirty="0"/>
          </a:p>
        </p:txBody>
      </p:sp>
      <p:sp>
        <p:nvSpPr>
          <p:cNvPr id="6" name="object 6"/>
          <p:cNvSpPr txBox="1"/>
          <p:nvPr/>
        </p:nvSpPr>
        <p:spPr>
          <a:xfrm>
            <a:off x="486416" y="1997075"/>
            <a:ext cx="19395434" cy="8070799"/>
          </a:xfrm>
          <a:prstGeom prst="rect">
            <a:avLst/>
          </a:prstGeom>
          <a:ln w="3175">
            <a:solidFill>
              <a:srgbClr val="000000"/>
            </a:solidFill>
          </a:ln>
        </p:spPr>
        <p:txBody>
          <a:bodyPr vert="horz" wrap="square" lIns="0" tIns="22225" rIns="0" bIns="0" rtlCol="0">
            <a:spAutoFit/>
          </a:bodyPr>
          <a:lstStyle/>
          <a:p>
            <a:pPr marL="244475">
              <a:spcBef>
                <a:spcPts val="600"/>
              </a:spcBef>
            </a:pPr>
            <a:r>
              <a:rPr lang="vi-VN" sz="3600">
                <a:solidFill>
                  <a:srgbClr val="0223B6"/>
                </a:solidFill>
                <a:latin typeface="Cambria" panose="02040503050406030204" pitchFamily="18" charset="0"/>
                <a:ea typeface="Cambria" panose="02040503050406030204" pitchFamily="18" charset="0"/>
                <a:cs typeface="Courier New"/>
              </a:rPr>
              <a:t>iC = int( input("Số người bị nhiễm: "))</a:t>
            </a:r>
          </a:p>
          <a:p>
            <a:pPr marL="244475">
              <a:spcBef>
                <a:spcPts val="600"/>
              </a:spcBef>
            </a:pPr>
            <a:r>
              <a:rPr lang="vi-VN" sz="3600">
                <a:solidFill>
                  <a:srgbClr val="0223B6"/>
                </a:solidFill>
                <a:latin typeface="Cambria" panose="02040503050406030204" pitchFamily="18" charset="0"/>
                <a:ea typeface="Cambria" panose="02040503050406030204" pitchFamily="18" charset="0"/>
                <a:cs typeface="Courier New"/>
              </a:rPr>
              <a:t>iD = int( input("Tổng số tử vong: "))</a:t>
            </a:r>
          </a:p>
          <a:p>
            <a:pPr marL="244475">
              <a:spcBef>
                <a:spcPts val="600"/>
              </a:spcBef>
            </a:pPr>
            <a:r>
              <a:rPr lang="vi-VN" sz="3600">
                <a:solidFill>
                  <a:srgbClr val="0223B6"/>
                </a:solidFill>
                <a:latin typeface="Cambria" panose="02040503050406030204" pitchFamily="18" charset="0"/>
                <a:ea typeface="Cambria" panose="02040503050406030204" pitchFamily="18" charset="0"/>
                <a:cs typeface="Courier New"/>
              </a:rPr>
              <a:t>iB = int( input("Mức độ tiếp giáp (1:không, 2:có, 3:gián tiếp): "))</a:t>
            </a:r>
          </a:p>
          <a:p>
            <a:pPr marL="244475">
              <a:spcBef>
                <a:spcPts val="600"/>
              </a:spcBef>
            </a:pPr>
            <a:endParaRPr lang="vi-VN" sz="3600">
              <a:solidFill>
                <a:srgbClr val="0223B6"/>
              </a:solidFill>
              <a:latin typeface="Cambria" panose="02040503050406030204" pitchFamily="18" charset="0"/>
              <a:ea typeface="Cambria" panose="02040503050406030204" pitchFamily="18" charset="0"/>
              <a:cs typeface="Courier New"/>
            </a:endParaRPr>
          </a:p>
          <a:p>
            <a:pPr marL="244475">
              <a:spcBef>
                <a:spcPts val="600"/>
              </a:spcBef>
            </a:pPr>
            <a:r>
              <a:rPr lang="vi-VN" sz="3600">
                <a:solidFill>
                  <a:srgbClr val="0223B6"/>
                </a:solidFill>
                <a:latin typeface="Cambria" panose="02040503050406030204" pitchFamily="18" charset="0"/>
                <a:ea typeface="Cambria" panose="02040503050406030204" pitchFamily="18" charset="0"/>
                <a:cs typeface="Courier New"/>
              </a:rPr>
              <a:t>model.input["Cases"] = iC</a:t>
            </a:r>
          </a:p>
          <a:p>
            <a:pPr marL="244475">
              <a:spcBef>
                <a:spcPts val="600"/>
              </a:spcBef>
            </a:pPr>
            <a:r>
              <a:rPr lang="vi-VN" sz="3600">
                <a:solidFill>
                  <a:srgbClr val="0223B6"/>
                </a:solidFill>
                <a:latin typeface="Cambria" panose="02040503050406030204" pitchFamily="18" charset="0"/>
                <a:ea typeface="Cambria" panose="02040503050406030204" pitchFamily="18" charset="0"/>
                <a:cs typeface="Courier New"/>
              </a:rPr>
              <a:t>model.input["Deaths"] = iD</a:t>
            </a:r>
          </a:p>
          <a:p>
            <a:pPr marL="244475">
              <a:spcBef>
                <a:spcPts val="600"/>
              </a:spcBef>
            </a:pPr>
            <a:r>
              <a:rPr lang="vi-VN" sz="3600">
                <a:solidFill>
                  <a:srgbClr val="0223B6"/>
                </a:solidFill>
                <a:latin typeface="Cambria" panose="02040503050406030204" pitchFamily="18" charset="0"/>
                <a:ea typeface="Cambria" panose="02040503050406030204" pitchFamily="18" charset="0"/>
                <a:cs typeface="Courier New"/>
              </a:rPr>
              <a:t>model.input["Border"] = iB</a:t>
            </a:r>
          </a:p>
          <a:p>
            <a:pPr marL="244475">
              <a:spcBef>
                <a:spcPts val="600"/>
              </a:spcBef>
            </a:pPr>
            <a:endParaRPr lang="en-US" sz="3600">
              <a:solidFill>
                <a:srgbClr val="0223B6"/>
              </a:solidFill>
              <a:latin typeface="Cambria" panose="02040503050406030204" pitchFamily="18" charset="0"/>
              <a:ea typeface="Cambria" panose="02040503050406030204" pitchFamily="18" charset="0"/>
              <a:cs typeface="Courier New"/>
            </a:endParaRPr>
          </a:p>
          <a:p>
            <a:pPr marL="244475">
              <a:spcBef>
                <a:spcPts val="600"/>
              </a:spcBef>
            </a:pPr>
            <a:r>
              <a:rPr sz="3600">
                <a:solidFill>
                  <a:srgbClr val="0223B6"/>
                </a:solidFill>
                <a:latin typeface="Cambria" panose="02040503050406030204" pitchFamily="18" charset="0"/>
                <a:ea typeface="Cambria" panose="02040503050406030204" pitchFamily="18" charset="0"/>
                <a:cs typeface="Courier New"/>
              </a:rPr>
              <a:t>model.compute</a:t>
            </a:r>
            <a:r>
              <a:rPr sz="3600" dirty="0">
                <a:solidFill>
                  <a:srgbClr val="0223B6"/>
                </a:solidFill>
                <a:latin typeface="Cambria" panose="02040503050406030204" pitchFamily="18" charset="0"/>
                <a:ea typeface="Cambria" panose="02040503050406030204" pitchFamily="18" charset="0"/>
                <a:cs typeface="Courier New"/>
              </a:rPr>
              <a:t>()</a:t>
            </a:r>
            <a:endParaRPr sz="3600">
              <a:latin typeface="Cambria" panose="02040503050406030204" pitchFamily="18" charset="0"/>
              <a:ea typeface="Cambria" panose="02040503050406030204" pitchFamily="18" charset="0"/>
              <a:cs typeface="Courier New"/>
            </a:endParaRPr>
          </a:p>
          <a:p>
            <a:pPr marL="244475">
              <a:spcBef>
                <a:spcPts val="600"/>
              </a:spcBef>
            </a:pPr>
            <a:r>
              <a:rPr sz="3600" dirty="0">
                <a:solidFill>
                  <a:srgbClr val="0223B6"/>
                </a:solidFill>
                <a:latin typeface="Cambria" panose="02040503050406030204" pitchFamily="18" charset="0"/>
                <a:ea typeface="Cambria" panose="02040503050406030204" pitchFamily="18" charset="0"/>
                <a:cs typeface="Courier New"/>
              </a:rPr>
              <a:t>oS = model.output["Spread"]</a:t>
            </a:r>
            <a:endParaRPr sz="3600">
              <a:latin typeface="Cambria" panose="02040503050406030204" pitchFamily="18" charset="0"/>
              <a:ea typeface="Cambria" panose="02040503050406030204" pitchFamily="18" charset="0"/>
              <a:cs typeface="Courier New"/>
            </a:endParaRPr>
          </a:p>
          <a:p>
            <a:pPr marL="244475" marR="229870">
              <a:spcBef>
                <a:spcPts val="600"/>
              </a:spcBef>
            </a:pPr>
            <a:r>
              <a:rPr sz="3600">
                <a:solidFill>
                  <a:srgbClr val="0223B6"/>
                </a:solidFill>
                <a:latin typeface="Cambria" panose="02040503050406030204" pitchFamily="18" charset="0"/>
                <a:ea typeface="Cambria" panose="02040503050406030204" pitchFamily="18" charset="0"/>
                <a:cs typeface="Courier New"/>
              </a:rPr>
              <a:t>print(</a:t>
            </a:r>
            <a:r>
              <a:rPr lang="en-US" sz="3600">
                <a:solidFill>
                  <a:srgbClr val="0223B6"/>
                </a:solidFill>
                <a:latin typeface="Cambria" panose="02040503050406030204" pitchFamily="18" charset="0"/>
                <a:ea typeface="Cambria" panose="02040503050406030204" pitchFamily="18" charset="0"/>
                <a:cs typeface="Courier New"/>
              </a:rPr>
              <a:t> </a:t>
            </a:r>
            <a:r>
              <a:rPr sz="3600">
                <a:solidFill>
                  <a:srgbClr val="0223B6"/>
                </a:solidFill>
                <a:latin typeface="Cambria" panose="02040503050406030204" pitchFamily="18" charset="0"/>
                <a:ea typeface="Cambria" panose="02040503050406030204" pitchFamily="18" charset="0"/>
                <a:cs typeface="Courier New"/>
              </a:rPr>
              <a:t>"</a:t>
            </a:r>
            <a:r>
              <a:rPr sz="3600" dirty="0">
                <a:solidFill>
                  <a:srgbClr val="0223B6"/>
                </a:solidFill>
                <a:latin typeface="Cambria" panose="02040503050406030204" pitchFamily="18" charset="0"/>
                <a:ea typeface="Cambria" panose="02040503050406030204" pitchFamily="18" charset="0"/>
                <a:cs typeface="Courier New"/>
              </a:rPr>
              <a:t>Số người nhiễm %d, tử vong %d; tiếp giáp cấp độ %d. Khả </a:t>
            </a:r>
            <a:r>
              <a:rPr sz="3600">
                <a:solidFill>
                  <a:srgbClr val="0223B6"/>
                </a:solidFill>
                <a:latin typeface="Cambria" panose="02040503050406030204" pitchFamily="18" charset="0"/>
                <a:ea typeface="Cambria" panose="02040503050406030204" pitchFamily="18" charset="0"/>
                <a:cs typeface="Courier New"/>
              </a:rPr>
              <a:t>năng lây</a:t>
            </a:r>
            <a:r>
              <a:rPr lang="en-US" sz="3600">
                <a:solidFill>
                  <a:srgbClr val="0223B6"/>
                </a:solidFill>
                <a:latin typeface="Cambria" panose="02040503050406030204" pitchFamily="18" charset="0"/>
                <a:ea typeface="Cambria" panose="02040503050406030204" pitchFamily="18" charset="0"/>
                <a:cs typeface="Courier New"/>
              </a:rPr>
              <a:t> </a:t>
            </a:r>
            <a:r>
              <a:rPr sz="3600">
                <a:solidFill>
                  <a:srgbClr val="0223B6"/>
                </a:solidFill>
                <a:latin typeface="Cambria" panose="02040503050406030204" pitchFamily="18" charset="0"/>
                <a:ea typeface="Cambria" panose="02040503050406030204" pitchFamily="18" charset="0"/>
                <a:cs typeface="Courier New"/>
              </a:rPr>
              <a:t>lan </a:t>
            </a:r>
            <a:r>
              <a:rPr sz="3600" dirty="0">
                <a:solidFill>
                  <a:srgbClr val="0223B6"/>
                </a:solidFill>
                <a:latin typeface="Cambria" panose="02040503050406030204" pitchFamily="18" charset="0"/>
                <a:ea typeface="Cambria" panose="02040503050406030204" pitchFamily="18" charset="0"/>
                <a:cs typeface="Courier New"/>
              </a:rPr>
              <a:t>cấp độ %d</a:t>
            </a:r>
            <a:r>
              <a:rPr sz="3600">
                <a:solidFill>
                  <a:srgbClr val="0223B6"/>
                </a:solidFill>
                <a:latin typeface="Cambria" panose="02040503050406030204" pitchFamily="18" charset="0"/>
                <a:ea typeface="Cambria" panose="02040503050406030204" pitchFamily="18" charset="0"/>
                <a:cs typeface="Courier New"/>
              </a:rPr>
              <a:t>" %</a:t>
            </a:r>
            <a:r>
              <a:rPr lang="en-US" sz="3600">
                <a:solidFill>
                  <a:srgbClr val="0223B6"/>
                </a:solidFill>
                <a:latin typeface="Cambria" panose="02040503050406030204" pitchFamily="18" charset="0"/>
                <a:ea typeface="Cambria" panose="02040503050406030204" pitchFamily="18" charset="0"/>
                <a:cs typeface="Courier New"/>
              </a:rPr>
              <a:t> </a:t>
            </a:r>
          </a:p>
          <a:p>
            <a:pPr marL="244475" marR="229870" algn="r">
              <a:spcBef>
                <a:spcPts val="600"/>
              </a:spcBef>
            </a:pPr>
            <a:r>
              <a:rPr sz="3600">
                <a:solidFill>
                  <a:srgbClr val="0223B6"/>
                </a:solidFill>
                <a:latin typeface="Cambria" panose="02040503050406030204" pitchFamily="18" charset="0"/>
                <a:ea typeface="Cambria" panose="02040503050406030204" pitchFamily="18" charset="0"/>
                <a:cs typeface="Courier New"/>
              </a:rPr>
              <a:t>(</a:t>
            </a:r>
            <a:r>
              <a:rPr sz="3600" dirty="0">
                <a:solidFill>
                  <a:srgbClr val="0223B6"/>
                </a:solidFill>
                <a:latin typeface="Cambria" panose="02040503050406030204" pitchFamily="18" charset="0"/>
                <a:ea typeface="Cambria" panose="02040503050406030204" pitchFamily="18" charset="0"/>
                <a:cs typeface="Courier New"/>
              </a:rPr>
              <a:t>iC,iD,iB,oS))</a:t>
            </a:r>
            <a:endParaRPr sz="3600">
              <a:latin typeface="Cambria" panose="02040503050406030204" pitchFamily="18" charset="0"/>
              <a:ea typeface="Cambria" panose="02040503050406030204" pitchFamily="18" charset="0"/>
              <a:cs typeface="Courier New"/>
            </a:endParaRPr>
          </a:p>
          <a:p>
            <a:pPr marL="244475">
              <a:spcBef>
                <a:spcPts val="600"/>
              </a:spcBef>
            </a:pPr>
            <a:r>
              <a:rPr sz="3600">
                <a:solidFill>
                  <a:srgbClr val="0223B6"/>
                </a:solidFill>
                <a:latin typeface="Cambria" panose="02040503050406030204" pitchFamily="18" charset="0"/>
                <a:ea typeface="Cambria" panose="02040503050406030204" pitchFamily="18" charset="0"/>
                <a:cs typeface="Courier New"/>
              </a:rPr>
              <a:t>S.view(</a:t>
            </a:r>
            <a:r>
              <a:rPr lang="en-US" sz="3600">
                <a:solidFill>
                  <a:srgbClr val="0223B6"/>
                </a:solidFill>
                <a:latin typeface="Cambria" panose="02040503050406030204" pitchFamily="18" charset="0"/>
                <a:ea typeface="Cambria" panose="02040503050406030204" pitchFamily="18" charset="0"/>
                <a:cs typeface="Courier New"/>
              </a:rPr>
              <a:t> </a:t>
            </a:r>
            <a:r>
              <a:rPr sz="3600">
                <a:solidFill>
                  <a:srgbClr val="0223B6"/>
                </a:solidFill>
                <a:latin typeface="Cambria" panose="02040503050406030204" pitchFamily="18" charset="0"/>
                <a:ea typeface="Cambria" panose="02040503050406030204" pitchFamily="18" charset="0"/>
                <a:cs typeface="Courier New"/>
              </a:rPr>
              <a:t>model</a:t>
            </a:r>
            <a:r>
              <a:rPr lang="en-US" sz="3600">
                <a:solidFill>
                  <a:srgbClr val="0223B6"/>
                </a:solidFill>
                <a:latin typeface="Cambria" panose="02040503050406030204" pitchFamily="18" charset="0"/>
                <a:ea typeface="Cambria" panose="02040503050406030204" pitchFamily="18" charset="0"/>
                <a:cs typeface="Courier New"/>
              </a:rPr>
              <a:t> </a:t>
            </a:r>
            <a:r>
              <a:rPr sz="3600">
                <a:solidFill>
                  <a:srgbClr val="0223B6"/>
                </a:solidFill>
                <a:latin typeface="Cambria" panose="02040503050406030204" pitchFamily="18" charset="0"/>
                <a:ea typeface="Cambria" panose="02040503050406030204" pitchFamily="18" charset="0"/>
                <a:cs typeface="Courier New"/>
              </a:rPr>
              <a:t>)</a:t>
            </a:r>
            <a:endParaRPr sz="3600">
              <a:latin typeface="Cambria" panose="02040503050406030204" pitchFamily="18" charset="0"/>
              <a:ea typeface="Cambria" panose="02040503050406030204" pitchFamily="18" charset="0"/>
              <a:cs typeface="Courier New"/>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4650" y="2606674"/>
            <a:ext cx="12649200" cy="8526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40226" y="276698"/>
            <a:ext cx="10418045" cy="2092881"/>
          </a:xfrm>
          <a:prstGeom prst="rect">
            <a:avLst/>
          </a:prstGeom>
          <a:noFill/>
          <a:ln>
            <a:solidFill>
              <a:schemeClr val="tx1"/>
            </a:solidFill>
          </a:ln>
        </p:spPr>
        <p:txBody>
          <a:bodyPr wrap="none" rtlCol="0">
            <a:spAutoFit/>
          </a:bodyPr>
          <a:lstStyle/>
          <a:p>
            <a:pPr>
              <a:spcBef>
                <a:spcPts val="600"/>
              </a:spcBef>
            </a:pPr>
            <a:r>
              <a:rPr lang="vi-VN" sz="4000">
                <a:latin typeface="Cambria" panose="02040503050406030204" pitchFamily="18" charset="0"/>
                <a:ea typeface="Cambria" panose="02040503050406030204" pitchFamily="18" charset="0"/>
                <a:cs typeface="Times New Roman" panose="02020603050405020304" pitchFamily="18" charset="0"/>
              </a:rPr>
              <a:t>Số người bị nhiễm: 80000</a:t>
            </a:r>
          </a:p>
          <a:p>
            <a:pPr>
              <a:spcBef>
                <a:spcPts val="600"/>
              </a:spcBef>
            </a:pPr>
            <a:r>
              <a:rPr lang="vi-VN" sz="4000">
                <a:latin typeface="Cambria" panose="02040503050406030204" pitchFamily="18" charset="0"/>
                <a:ea typeface="Cambria" panose="02040503050406030204" pitchFamily="18" charset="0"/>
                <a:cs typeface="Times New Roman" panose="02020603050405020304" pitchFamily="18" charset="0"/>
              </a:rPr>
              <a:t>Tổng số tử vong: 8000</a:t>
            </a:r>
          </a:p>
          <a:p>
            <a:pPr>
              <a:spcBef>
                <a:spcPts val="600"/>
              </a:spcBef>
            </a:pPr>
            <a:r>
              <a:rPr lang="vi-VN" sz="4000">
                <a:latin typeface="Cambria" panose="02040503050406030204" pitchFamily="18" charset="0"/>
                <a:ea typeface="Cambria" panose="02040503050406030204" pitchFamily="18" charset="0"/>
                <a:cs typeface="Times New Roman" panose="02020603050405020304" pitchFamily="18" charset="0"/>
              </a:rPr>
              <a:t>Mức độ tiếp giáp (1:không, 2:có, 3:gián tiếp): 2 </a:t>
            </a:r>
            <a:endParaRPr lang="en-US" sz="4000">
              <a:latin typeface="Cambria" panose="02040503050406030204" pitchFamily="18" charset="0"/>
              <a:ea typeface="Cambria" panose="02040503050406030204" pitchFamily="18" charset="0"/>
              <a:cs typeface="Times New Roman" panose="02020603050405020304" pitchFamily="18" charset="0"/>
            </a:endParaRPr>
          </a:p>
        </p:txBody>
      </p:sp>
      <p:sp>
        <p:nvSpPr>
          <p:cNvPr id="11" name="TextBox 10"/>
          <p:cNvSpPr txBox="1"/>
          <p:nvPr/>
        </p:nvSpPr>
        <p:spPr>
          <a:xfrm>
            <a:off x="11880849" y="353643"/>
            <a:ext cx="7731627" cy="1938992"/>
          </a:xfrm>
          <a:prstGeom prst="rect">
            <a:avLst/>
          </a:prstGeom>
          <a:noFill/>
          <a:ln>
            <a:solidFill>
              <a:schemeClr val="tx1"/>
            </a:solidFill>
          </a:ln>
        </p:spPr>
        <p:txBody>
          <a:bodyPr wrap="square" rtlCol="0">
            <a:spAutoFit/>
          </a:bodyPr>
          <a:lstStyle/>
          <a:p>
            <a:pPr>
              <a:spcBef>
                <a:spcPts val="600"/>
              </a:spcBef>
            </a:pPr>
            <a:r>
              <a:rPr lang="vi-VN" sz="4000">
                <a:latin typeface="Cambria" panose="02040503050406030204" pitchFamily="18" charset="0"/>
                <a:ea typeface="Cambria" panose="02040503050406030204" pitchFamily="18" charset="0"/>
                <a:cs typeface="Times New Roman" panose="02020603050405020304" pitchFamily="18" charset="0"/>
              </a:rPr>
              <a:t>Số người nhiễm 80000, tử vong 8000; tiếp giáp cấp độ 2. Khả năng lây lan cấp độ 9</a:t>
            </a:r>
            <a:endParaRPr lang="en-US" sz="4000">
              <a:latin typeface="Cambria" panose="02040503050406030204" pitchFamily="18" charset="0"/>
              <a:ea typeface="Cambria" panose="02040503050406030204" pitchFamily="18" charset="0"/>
              <a:cs typeface="Times New Roman" panose="02020603050405020304" pitchFamily="18" charset="0"/>
            </a:endParaRPr>
          </a:p>
        </p:txBody>
      </p:sp>
      <p:sp>
        <p:nvSpPr>
          <p:cNvPr id="8" name="Right Arrow 7"/>
          <p:cNvSpPr/>
          <p:nvPr/>
        </p:nvSpPr>
        <p:spPr>
          <a:xfrm>
            <a:off x="11132553" y="789739"/>
            <a:ext cx="533400" cy="1066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bject 8"/>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82</a:t>
            </a:fld>
            <a:endParaRPr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6" name="object 6"/>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83</a:t>
            </a:fld>
            <a:endParaRPr dirty="0"/>
          </a:p>
        </p:txBody>
      </p:sp>
      <p:sp>
        <p:nvSpPr>
          <p:cNvPr id="2" name="object 2"/>
          <p:cNvSpPr txBox="1">
            <a:spLocks noGrp="1"/>
          </p:cNvSpPr>
          <p:nvPr>
            <p:ph type="title"/>
          </p:nvPr>
        </p:nvSpPr>
        <p:spPr>
          <a:xfrm>
            <a:off x="1023917" y="773831"/>
            <a:ext cx="613253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Ví dụ 21</a:t>
            </a:r>
            <a:endParaRPr sz="7000">
              <a:latin typeface="Cambria"/>
              <a:cs typeface="Cambria"/>
            </a:endParaRPr>
          </a:p>
        </p:txBody>
      </p:sp>
      <p:sp>
        <p:nvSpPr>
          <p:cNvPr id="3" name="object 3"/>
          <p:cNvSpPr txBox="1"/>
          <p:nvPr/>
        </p:nvSpPr>
        <p:spPr>
          <a:xfrm>
            <a:off x="1070907" y="2378075"/>
            <a:ext cx="17658715" cy="6245364"/>
          </a:xfrm>
          <a:prstGeom prst="rect">
            <a:avLst/>
          </a:prstGeom>
        </p:spPr>
        <p:txBody>
          <a:bodyPr vert="horz" wrap="square" lIns="0" tIns="45720" rIns="0" bIns="0" rtlCol="0">
            <a:spAutoFit/>
          </a:bodyPr>
          <a:lstStyle/>
          <a:p>
            <a:pPr marL="502284" indent="-502920">
              <a:lnSpc>
                <a:spcPct val="150000"/>
              </a:lnSpc>
              <a:spcBef>
                <a:spcPts val="600"/>
              </a:spcBef>
              <a:buSzPct val="123529"/>
              <a:buChar char="•"/>
              <a:tabLst>
                <a:tab pos="502920" algn="l"/>
              </a:tabLst>
            </a:pPr>
            <a:r>
              <a:rPr sz="4400">
                <a:latin typeface="Cambria"/>
                <a:cs typeface="Cambria"/>
              </a:rPr>
              <a:t>X</a:t>
            </a:r>
            <a:r>
              <a:rPr lang="en-US" sz="4400">
                <a:latin typeface="Cambria"/>
                <a:cs typeface="Cambria"/>
              </a:rPr>
              <a:t>ế</a:t>
            </a:r>
            <a:r>
              <a:rPr sz="4400">
                <a:latin typeface="Cambria"/>
                <a:cs typeface="Cambria"/>
              </a:rPr>
              <a:t>p </a:t>
            </a:r>
            <a:r>
              <a:rPr sz="4400" dirty="0">
                <a:latin typeface="Cambria"/>
                <a:cs typeface="Cambria"/>
              </a:rPr>
              <a:t>hạng tı́n dụng (xem “Logic mờ và các bài toán ứng dụng trong </a:t>
            </a:r>
            <a:r>
              <a:rPr sz="4400">
                <a:latin typeface="Cambria"/>
                <a:cs typeface="Cambria"/>
              </a:rPr>
              <a:t>lı̃nh vực</a:t>
            </a:r>
            <a:r>
              <a:rPr lang="en-US" sz="4400">
                <a:latin typeface="Cambria"/>
                <a:cs typeface="Cambria"/>
              </a:rPr>
              <a:t> </a:t>
            </a:r>
            <a:r>
              <a:rPr sz="4400">
                <a:latin typeface="Cambria"/>
                <a:cs typeface="Cambria"/>
              </a:rPr>
              <a:t>tài </a:t>
            </a:r>
            <a:r>
              <a:rPr sz="4400" dirty="0">
                <a:latin typeface="Cambria"/>
                <a:cs typeface="Cambria"/>
              </a:rPr>
              <a:t>chı́nh</a:t>
            </a:r>
            <a:r>
              <a:rPr sz="4400">
                <a:latin typeface="Cambria"/>
                <a:cs typeface="Cambria"/>
              </a:rPr>
              <a:t>”, T</a:t>
            </a:r>
            <a:r>
              <a:rPr lang="en-US" sz="4400">
                <a:latin typeface="Cambria"/>
                <a:cs typeface="Cambria"/>
              </a:rPr>
              <a:t>ậ</a:t>
            </a:r>
            <a:r>
              <a:rPr sz="4400">
                <a:latin typeface="Cambria"/>
                <a:cs typeface="Cambria"/>
              </a:rPr>
              <a:t>p </a:t>
            </a:r>
            <a:r>
              <a:rPr sz="4400" dirty="0">
                <a:latin typeface="Cambria"/>
                <a:cs typeface="Cambria"/>
              </a:rPr>
              <a:t>san Tin học Quản lý</a:t>
            </a:r>
            <a:r>
              <a:rPr sz="4400">
                <a:latin typeface="Cambria"/>
                <a:cs typeface="Cambria"/>
              </a:rPr>
              <a:t>, T</a:t>
            </a:r>
            <a:r>
              <a:rPr lang="en-US" sz="4400">
                <a:latin typeface="Cambria"/>
                <a:cs typeface="Cambria"/>
              </a:rPr>
              <a:t>ậ</a:t>
            </a:r>
            <a:r>
              <a:rPr sz="4400">
                <a:latin typeface="Cambria"/>
                <a:cs typeface="Cambria"/>
              </a:rPr>
              <a:t>p </a:t>
            </a:r>
            <a:r>
              <a:rPr sz="4400" dirty="0">
                <a:latin typeface="Cambria"/>
                <a:cs typeface="Cambria"/>
              </a:rPr>
              <a:t>3</a:t>
            </a:r>
            <a:r>
              <a:rPr sz="4400">
                <a:latin typeface="Cambria"/>
                <a:cs typeface="Cambria"/>
              </a:rPr>
              <a:t>, S</a:t>
            </a:r>
            <a:r>
              <a:rPr lang="en-US" sz="4400">
                <a:latin typeface="Cambria"/>
                <a:cs typeface="Cambria"/>
              </a:rPr>
              <a:t>ố</a:t>
            </a:r>
            <a:r>
              <a:rPr sz="4400">
                <a:latin typeface="Cambria"/>
                <a:cs typeface="Cambria"/>
              </a:rPr>
              <a:t> </a:t>
            </a:r>
            <a:r>
              <a:rPr sz="4400" dirty="0">
                <a:latin typeface="Cambria"/>
                <a:cs typeface="Cambria"/>
              </a:rPr>
              <a:t>1&amp;2, 2014, tr.27-44).</a:t>
            </a:r>
            <a:endParaRPr sz="4400">
              <a:latin typeface="Cambria"/>
              <a:cs typeface="Cambria"/>
            </a:endParaRPr>
          </a:p>
          <a:p>
            <a:pPr marL="1046480" marR="327660" lvl="1" indent="-544830">
              <a:lnSpc>
                <a:spcPct val="150000"/>
              </a:lnSpc>
              <a:spcBef>
                <a:spcPts val="600"/>
              </a:spcBef>
              <a:buSzPct val="123529"/>
              <a:buFont typeface="Microsoft Sans Serif"/>
              <a:buChar char="‣"/>
              <a:tabLst>
                <a:tab pos="1047115" algn="l"/>
              </a:tabLst>
            </a:pPr>
            <a:r>
              <a:rPr sz="4400" dirty="0">
                <a:solidFill>
                  <a:srgbClr val="011993"/>
                </a:solidFill>
                <a:latin typeface="Cambria"/>
                <a:cs typeface="Cambria"/>
              </a:rPr>
              <a:t>Trong đó nhân thân, khả năng tài chı́nh và tài sản như </a:t>
            </a:r>
            <a:r>
              <a:rPr sz="4400">
                <a:solidFill>
                  <a:srgbClr val="011993"/>
                </a:solidFill>
                <a:latin typeface="Cambria"/>
                <a:cs typeface="Cambria"/>
              </a:rPr>
              <a:t>là ti</a:t>
            </a:r>
            <a:r>
              <a:rPr lang="en-US" sz="4400">
                <a:solidFill>
                  <a:srgbClr val="011993"/>
                </a:solidFill>
                <a:latin typeface="Cambria"/>
                <a:cs typeface="Cambria"/>
              </a:rPr>
              <a:t>ề</a:t>
            </a:r>
            <a:r>
              <a:rPr sz="4400">
                <a:solidFill>
                  <a:srgbClr val="011993"/>
                </a:solidFill>
                <a:latin typeface="Cambria"/>
                <a:cs typeface="Cambria"/>
              </a:rPr>
              <a:t>n đ</a:t>
            </a:r>
            <a:r>
              <a:rPr lang="en-US" sz="4400">
                <a:solidFill>
                  <a:srgbClr val="011993"/>
                </a:solidFill>
                <a:latin typeface="Cambria"/>
                <a:cs typeface="Cambria"/>
              </a:rPr>
              <a:t>ề</a:t>
            </a:r>
            <a:r>
              <a:rPr sz="4400">
                <a:solidFill>
                  <a:srgbClr val="011993"/>
                </a:solidFill>
                <a:latin typeface="Cambria"/>
                <a:cs typeface="Cambria"/>
              </a:rPr>
              <a:t> đ</a:t>
            </a:r>
            <a:r>
              <a:rPr lang="en-US" sz="4400">
                <a:solidFill>
                  <a:srgbClr val="011993"/>
                </a:solidFill>
                <a:latin typeface="Cambria"/>
                <a:cs typeface="Cambria"/>
              </a:rPr>
              <a:t>ể</a:t>
            </a:r>
            <a:r>
              <a:rPr sz="4400">
                <a:solidFill>
                  <a:srgbClr val="011993"/>
                </a:solidFill>
                <a:latin typeface="Cambria"/>
                <a:cs typeface="Cambria"/>
              </a:rPr>
              <a:t> x</a:t>
            </a:r>
            <a:r>
              <a:rPr lang="en-US" sz="4400">
                <a:solidFill>
                  <a:srgbClr val="011993"/>
                </a:solidFill>
                <a:latin typeface="Cambria"/>
                <a:cs typeface="Cambria"/>
              </a:rPr>
              <a:t>ế</a:t>
            </a:r>
            <a:r>
              <a:rPr sz="4400">
                <a:solidFill>
                  <a:srgbClr val="011993"/>
                </a:solidFill>
                <a:latin typeface="Cambria"/>
                <a:cs typeface="Cambria"/>
              </a:rPr>
              <a:t>p</a:t>
            </a:r>
            <a:r>
              <a:rPr lang="en-US" sz="4400">
                <a:solidFill>
                  <a:srgbClr val="011993"/>
                </a:solidFill>
                <a:latin typeface="Cambria"/>
                <a:cs typeface="Cambria"/>
              </a:rPr>
              <a:t> </a:t>
            </a:r>
            <a:r>
              <a:rPr sz="4400">
                <a:solidFill>
                  <a:srgbClr val="011993"/>
                </a:solidFill>
                <a:latin typeface="Cambria"/>
                <a:cs typeface="Cambria"/>
              </a:rPr>
              <a:t>hạng </a:t>
            </a:r>
            <a:r>
              <a:rPr sz="4400" dirty="0">
                <a:solidFill>
                  <a:srgbClr val="011993"/>
                </a:solidFill>
                <a:latin typeface="Cambria"/>
                <a:cs typeface="Cambria"/>
              </a:rPr>
              <a:t>tı́n dụng</a:t>
            </a:r>
            <a:endParaRPr sz="4400">
              <a:latin typeface="Cambria"/>
              <a:cs typeface="Cambria"/>
            </a:endParaRPr>
          </a:p>
          <a:p>
            <a:pPr marL="502284" indent="-502920">
              <a:lnSpc>
                <a:spcPct val="150000"/>
              </a:lnSpc>
              <a:spcBef>
                <a:spcPts val="600"/>
              </a:spcBef>
              <a:buSzPct val="123529"/>
              <a:buChar char="•"/>
              <a:tabLst>
                <a:tab pos="502920" algn="l"/>
              </a:tabLst>
            </a:pPr>
            <a:r>
              <a:rPr sz="4400">
                <a:latin typeface="Cambria"/>
                <a:cs typeface="Cambria"/>
              </a:rPr>
              <a:t>Đ</a:t>
            </a:r>
            <a:r>
              <a:rPr lang="en-US" sz="4400">
                <a:latin typeface="Cambria"/>
                <a:cs typeface="Cambria"/>
              </a:rPr>
              <a:t>ể</a:t>
            </a:r>
            <a:r>
              <a:rPr sz="4400">
                <a:latin typeface="Cambria"/>
                <a:cs typeface="Cambria"/>
              </a:rPr>
              <a:t> </a:t>
            </a:r>
            <a:r>
              <a:rPr sz="4400" dirty="0">
                <a:latin typeface="Cambria"/>
                <a:cs typeface="Cambria"/>
              </a:rPr>
              <a:t>đơn giản</a:t>
            </a:r>
            <a:r>
              <a:rPr sz="4400">
                <a:latin typeface="Cambria"/>
                <a:cs typeface="Cambria"/>
              </a:rPr>
              <a:t>, vi</a:t>
            </a:r>
            <a:r>
              <a:rPr lang="vi-VN" sz="4400">
                <a:latin typeface="Cambria"/>
                <a:cs typeface="Cambria"/>
              </a:rPr>
              <a:t>ệ</a:t>
            </a:r>
            <a:r>
              <a:rPr sz="4400">
                <a:latin typeface="Cambria"/>
                <a:cs typeface="Cambria"/>
              </a:rPr>
              <a:t>c x</a:t>
            </a:r>
            <a:r>
              <a:rPr lang="en-US" sz="4400">
                <a:latin typeface="Cambria"/>
                <a:cs typeface="Cambria"/>
              </a:rPr>
              <a:t>ế</a:t>
            </a:r>
            <a:r>
              <a:rPr sz="4400">
                <a:latin typeface="Cambria"/>
                <a:cs typeface="Cambria"/>
              </a:rPr>
              <a:t>p </a:t>
            </a:r>
            <a:r>
              <a:rPr sz="4400" dirty="0">
                <a:latin typeface="Cambria"/>
                <a:cs typeface="Cambria"/>
              </a:rPr>
              <a:t>hạng tı́n dụng ở đây được suy đoán từ </a:t>
            </a:r>
            <a:r>
              <a:rPr sz="4400" i="1" dirty="0">
                <a:latin typeface="Cambria"/>
                <a:cs typeface="Cambria"/>
              </a:rPr>
              <a:t>nhân thân</a:t>
            </a:r>
            <a:endParaRPr sz="4400">
              <a:latin typeface="Cambria"/>
              <a:cs typeface="Cambria"/>
            </a:endParaRPr>
          </a:p>
          <a:p>
            <a:pPr marL="502284">
              <a:lnSpc>
                <a:spcPct val="150000"/>
              </a:lnSpc>
              <a:spcBef>
                <a:spcPts val="600"/>
              </a:spcBef>
            </a:pPr>
            <a:r>
              <a:rPr sz="4400" dirty="0">
                <a:latin typeface="Cambria"/>
                <a:cs typeface="Cambria"/>
              </a:rPr>
              <a:t>(nhâ</a:t>
            </a:r>
            <a:r>
              <a:rPr sz="4400">
                <a:latin typeface="Cambria"/>
                <a:cs typeface="Cambria"/>
              </a:rPr>
              <a:t>n kh</a:t>
            </a:r>
            <a:r>
              <a:rPr lang="en-US" sz="4400">
                <a:latin typeface="Cambria"/>
                <a:cs typeface="Cambria"/>
              </a:rPr>
              <a:t>ẩ</a:t>
            </a:r>
            <a:r>
              <a:rPr sz="4400">
                <a:latin typeface="Cambria"/>
                <a:cs typeface="Cambria"/>
              </a:rPr>
              <a:t>u </a:t>
            </a:r>
            <a:r>
              <a:rPr sz="4400" dirty="0">
                <a:latin typeface="Cambria"/>
                <a:cs typeface="Cambria"/>
              </a:rPr>
              <a:t>học), </a:t>
            </a:r>
            <a:r>
              <a:rPr sz="4400" i="1" dirty="0">
                <a:latin typeface="Cambria"/>
                <a:cs typeface="Cambria"/>
              </a:rPr>
              <a:t>tài chính </a:t>
            </a:r>
            <a:r>
              <a:rPr sz="4400" dirty="0">
                <a:latin typeface="Cambria"/>
                <a:cs typeface="Cambria"/>
              </a:rPr>
              <a:t>và </a:t>
            </a:r>
            <a:r>
              <a:rPr sz="4400" i="1" dirty="0">
                <a:latin typeface="Cambria"/>
                <a:cs typeface="Cambria"/>
              </a:rPr>
              <a:t>tài sản đảm bảo</a:t>
            </a:r>
            <a:endParaRPr sz="4400">
              <a:latin typeface="Cambria"/>
              <a:cs typeface="Cambria"/>
            </a:endParaRPr>
          </a:p>
        </p:txBody>
      </p:sp>
      <p:sp>
        <p:nvSpPr>
          <p:cNvPr id="4" name="object 4"/>
          <p:cNvSpPr txBox="1"/>
          <p:nvPr/>
        </p:nvSpPr>
        <p:spPr>
          <a:xfrm>
            <a:off x="1036617" y="8409116"/>
            <a:ext cx="34290" cy="105798"/>
          </a:xfrm>
          <a:prstGeom prst="rect">
            <a:avLst/>
          </a:prstGeom>
        </p:spPr>
        <p:txBody>
          <a:bodyPr vert="horz" wrap="square" lIns="0" tIns="13335" rIns="0" bIns="0" rtlCol="0">
            <a:spAutoFit/>
          </a:bodyPr>
          <a:lstStyle/>
          <a:p>
            <a:pPr>
              <a:lnSpc>
                <a:spcPct val="100000"/>
              </a:lnSpc>
              <a:spcBef>
                <a:spcPts val="105"/>
              </a:spcBef>
            </a:pPr>
            <a:r>
              <a:rPr sz="600" dirty="0">
                <a:latin typeface="Cambria"/>
                <a:cs typeface="Cambria"/>
              </a:rPr>
              <a:t>•</a:t>
            </a:r>
            <a:endParaRPr sz="600">
              <a:latin typeface="Cambria"/>
              <a:cs typeface="Cambria"/>
            </a:endParaRPr>
          </a:p>
        </p:txBody>
      </p:sp>
      <p:sp>
        <p:nvSpPr>
          <p:cNvPr id="7" name="Rectangle 6"/>
          <p:cNvSpPr/>
          <p:nvPr/>
        </p:nvSpPr>
        <p:spPr>
          <a:xfrm>
            <a:off x="2736850" y="9669165"/>
            <a:ext cx="15506086" cy="461665"/>
          </a:xfrm>
          <a:prstGeom prst="rect">
            <a:avLst/>
          </a:prstGeom>
        </p:spPr>
        <p:txBody>
          <a:bodyPr wrap="square">
            <a:spAutoFit/>
          </a:bodyPr>
          <a:lstStyle/>
          <a:p>
            <a:r>
              <a:rPr lang="en-US" sz="2400">
                <a:solidFill>
                  <a:srgbClr val="2402EE"/>
                </a:solidFill>
                <a:latin typeface="Cambria" panose="02040503050406030204" pitchFamily="18" charset="0"/>
                <a:ea typeface="Cambria" panose="02040503050406030204" pitchFamily="18" charset="0"/>
              </a:rPr>
              <a:t>https://www.academia.edu/24400043/LOGIC_MỜ_VÀ_CÁC_BÀI_TOÁN_ỨNG_DỤNG_TRONG_LĨNH_VỰC_TÀI_CHÍNH</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7050" y="1238907"/>
            <a:ext cx="11887200" cy="769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bject 2"/>
          <p:cNvSpPr txBox="1"/>
          <p:nvPr/>
        </p:nvSpPr>
        <p:spPr>
          <a:xfrm>
            <a:off x="374650" y="396875"/>
            <a:ext cx="9448800" cy="9648795"/>
          </a:xfrm>
          <a:prstGeom prst="rect">
            <a:avLst/>
          </a:prstGeom>
        </p:spPr>
        <p:txBody>
          <a:bodyPr vert="horz" wrap="square" lIns="0" tIns="45720" rIns="0" bIns="0" rtlCol="0">
            <a:spAutoFit/>
          </a:bodyPr>
          <a:lstStyle/>
          <a:p>
            <a:pPr marL="502284" indent="-502920">
              <a:lnSpc>
                <a:spcPct val="150000"/>
              </a:lnSpc>
              <a:buSzPct val="123529"/>
              <a:buFont typeface="Cambria"/>
              <a:buChar char="•"/>
              <a:tabLst>
                <a:tab pos="502920" algn="l"/>
              </a:tabLst>
            </a:pPr>
            <a:r>
              <a:rPr sz="4400" b="1" i="1" dirty="0">
                <a:latin typeface="Cambria"/>
                <a:cs typeface="Cambria"/>
              </a:rPr>
              <a:t>Xếp hạng tín dụng </a:t>
            </a:r>
            <a:r>
              <a:rPr sz="4400" dirty="0">
                <a:latin typeface="Cambria"/>
                <a:cs typeface="Cambria"/>
              </a:rPr>
              <a:t>được phân </a:t>
            </a:r>
            <a:r>
              <a:rPr sz="4400">
                <a:latin typeface="Cambria"/>
                <a:cs typeface="Cambria"/>
              </a:rPr>
              <a:t>thành 3</a:t>
            </a:r>
            <a:r>
              <a:rPr lang="en-US" sz="4400">
                <a:latin typeface="Cambria"/>
                <a:cs typeface="Cambria"/>
              </a:rPr>
              <a:t> </a:t>
            </a:r>
            <a:r>
              <a:rPr sz="4400">
                <a:latin typeface="Cambria"/>
                <a:cs typeface="Cambria"/>
              </a:rPr>
              <a:t>mức </a:t>
            </a:r>
            <a:r>
              <a:rPr sz="4400" dirty="0">
                <a:latin typeface="Cambria"/>
                <a:cs typeface="Cambria"/>
              </a:rPr>
              <a:t>trong </a:t>
            </a:r>
            <a:r>
              <a:rPr sz="4400">
                <a:latin typeface="Cambria"/>
                <a:cs typeface="Cambria"/>
              </a:rPr>
              <a:t>khoảng đi</a:t>
            </a:r>
            <a:r>
              <a:rPr lang="en-US" sz="4400">
                <a:latin typeface="Cambria"/>
                <a:cs typeface="Cambria"/>
              </a:rPr>
              <a:t>ể</a:t>
            </a:r>
            <a:r>
              <a:rPr sz="4400">
                <a:latin typeface="Cambria"/>
                <a:cs typeface="Cambria"/>
              </a:rPr>
              <a:t>m </a:t>
            </a:r>
            <a:r>
              <a:rPr sz="4400" dirty="0">
                <a:latin typeface="Cambria"/>
                <a:cs typeface="Cambria"/>
              </a:rPr>
              <a:t>[</a:t>
            </a:r>
            <a:r>
              <a:rPr sz="4400">
                <a:latin typeface="Cambria"/>
                <a:cs typeface="Cambria"/>
              </a:rPr>
              <a:t>0,</a:t>
            </a:r>
            <a:r>
              <a:rPr lang="en-US" sz="4400">
                <a:latin typeface="Cambria"/>
                <a:cs typeface="Cambria"/>
              </a:rPr>
              <a:t> </a:t>
            </a:r>
            <a:r>
              <a:rPr sz="4400">
                <a:latin typeface="Cambria"/>
                <a:cs typeface="Cambria"/>
              </a:rPr>
              <a:t>10</a:t>
            </a:r>
            <a:r>
              <a:rPr sz="4400" dirty="0">
                <a:latin typeface="Cambria"/>
                <a:cs typeface="Cambria"/>
              </a:rPr>
              <a:t>]</a:t>
            </a:r>
            <a:endParaRPr sz="4400">
              <a:latin typeface="Cambria"/>
              <a:cs typeface="Cambria"/>
            </a:endParaRPr>
          </a:p>
          <a:p>
            <a:pPr marL="1046480" lvl="1" indent="-544830">
              <a:lnSpc>
                <a:spcPct val="100000"/>
              </a:lnSpc>
              <a:spcBef>
                <a:spcPts val="600"/>
              </a:spcBef>
              <a:buSzPct val="123529"/>
              <a:buFont typeface="Microsoft Sans Serif"/>
              <a:buChar char="‣"/>
              <a:tabLst>
                <a:tab pos="1047115" algn="l"/>
              </a:tabLst>
            </a:pPr>
            <a:r>
              <a:rPr sz="4400" dirty="0">
                <a:solidFill>
                  <a:srgbClr val="011993"/>
                </a:solidFill>
                <a:latin typeface="Cambria"/>
                <a:cs typeface="Cambria"/>
              </a:rPr>
              <a:t>Rủi </a:t>
            </a:r>
            <a:r>
              <a:rPr sz="4400">
                <a:solidFill>
                  <a:srgbClr val="011993"/>
                </a:solidFill>
                <a:latin typeface="Cambria"/>
                <a:cs typeface="Cambria"/>
              </a:rPr>
              <a:t>ro th</a:t>
            </a:r>
            <a:r>
              <a:rPr lang="en-US" sz="4400">
                <a:solidFill>
                  <a:srgbClr val="011993"/>
                </a:solidFill>
                <a:latin typeface="Cambria"/>
                <a:cs typeface="Cambria"/>
              </a:rPr>
              <a:t>ấ</a:t>
            </a:r>
            <a:r>
              <a:rPr sz="4400">
                <a:solidFill>
                  <a:srgbClr val="011993"/>
                </a:solidFill>
                <a:latin typeface="Cambria"/>
                <a:cs typeface="Cambria"/>
              </a:rPr>
              <a:t>p</a:t>
            </a:r>
            <a:endParaRPr sz="4400">
              <a:latin typeface="Cambria"/>
              <a:cs typeface="Cambria"/>
            </a:endParaRPr>
          </a:p>
          <a:p>
            <a:pPr marL="1046480" lvl="1" indent="-544830">
              <a:lnSpc>
                <a:spcPct val="100000"/>
              </a:lnSpc>
              <a:spcBef>
                <a:spcPts val="600"/>
              </a:spcBef>
              <a:buSzPct val="123529"/>
              <a:buFont typeface="Microsoft Sans Serif"/>
              <a:buChar char="‣"/>
              <a:tabLst>
                <a:tab pos="1047115" algn="l"/>
              </a:tabLst>
            </a:pPr>
            <a:r>
              <a:rPr sz="4400" dirty="0">
                <a:solidFill>
                  <a:srgbClr val="011993"/>
                </a:solidFill>
                <a:latin typeface="Cambria"/>
                <a:cs typeface="Cambria"/>
              </a:rPr>
              <a:t>Rủi ro trung bı̀nh</a:t>
            </a:r>
            <a:endParaRPr sz="4400">
              <a:latin typeface="Cambria"/>
              <a:cs typeface="Cambria"/>
            </a:endParaRPr>
          </a:p>
          <a:p>
            <a:pPr marL="1046480" lvl="1" indent="-544830">
              <a:lnSpc>
                <a:spcPct val="100000"/>
              </a:lnSpc>
              <a:spcBef>
                <a:spcPts val="600"/>
              </a:spcBef>
              <a:buSzPct val="123529"/>
              <a:buFont typeface="Microsoft Sans Serif"/>
              <a:buChar char="‣"/>
              <a:tabLst>
                <a:tab pos="1047115" algn="l"/>
              </a:tabLst>
            </a:pPr>
            <a:r>
              <a:rPr sz="4400" dirty="0">
                <a:solidFill>
                  <a:srgbClr val="011993"/>
                </a:solidFill>
                <a:latin typeface="Cambria"/>
                <a:cs typeface="Cambria"/>
              </a:rPr>
              <a:t>Rủi ro cao</a:t>
            </a:r>
            <a:endParaRPr sz="4400">
              <a:latin typeface="Cambria"/>
              <a:cs typeface="Cambria"/>
            </a:endParaRPr>
          </a:p>
          <a:p>
            <a:pPr marL="502284" marR="154305" indent="-502920">
              <a:lnSpc>
                <a:spcPct val="150000"/>
              </a:lnSpc>
              <a:buSzPct val="123529"/>
              <a:buFont typeface="Cambria"/>
              <a:buChar char="•"/>
              <a:tabLst>
                <a:tab pos="502920" algn="l"/>
              </a:tabLst>
            </a:pPr>
            <a:r>
              <a:rPr sz="4400" b="1" i="1" dirty="0">
                <a:latin typeface="Cambria"/>
                <a:cs typeface="Cambria"/>
              </a:rPr>
              <a:t>Nhân thân</a:t>
            </a:r>
            <a:r>
              <a:rPr sz="4400" dirty="0">
                <a:latin typeface="Cambria"/>
                <a:cs typeface="Cambria"/>
              </a:rPr>
              <a:t>, </a:t>
            </a:r>
            <a:r>
              <a:rPr sz="4400" b="1" i="1" dirty="0">
                <a:latin typeface="Cambria"/>
                <a:cs typeface="Cambria"/>
              </a:rPr>
              <a:t>tài chính </a:t>
            </a:r>
            <a:r>
              <a:rPr sz="4400" dirty="0">
                <a:latin typeface="Cambria"/>
                <a:cs typeface="Cambria"/>
              </a:rPr>
              <a:t>và </a:t>
            </a:r>
            <a:r>
              <a:rPr sz="4400" b="1" i="1" dirty="0">
                <a:latin typeface="Cambria"/>
                <a:cs typeface="Cambria"/>
              </a:rPr>
              <a:t>tài </a:t>
            </a:r>
            <a:r>
              <a:rPr sz="4400" b="1" i="1">
                <a:latin typeface="Cambria"/>
                <a:cs typeface="Cambria"/>
              </a:rPr>
              <a:t>sản </a:t>
            </a:r>
            <a:r>
              <a:rPr sz="4400">
                <a:latin typeface="Cambria"/>
                <a:cs typeface="Cambria"/>
              </a:rPr>
              <a:t>được</a:t>
            </a:r>
            <a:r>
              <a:rPr lang="en-US" sz="4400">
                <a:latin typeface="Cambria"/>
                <a:cs typeface="Cambria"/>
              </a:rPr>
              <a:t> </a:t>
            </a:r>
            <a:r>
              <a:rPr sz="4400">
                <a:latin typeface="Cambria"/>
                <a:cs typeface="Cambria"/>
              </a:rPr>
              <a:t>pha</a:t>
            </a:r>
            <a:r>
              <a:rPr sz="4400" dirty="0">
                <a:latin typeface="Cambria"/>
                <a:cs typeface="Cambria"/>
              </a:rPr>
              <a:t>̂n thành 3 loại trong khoảng [</a:t>
            </a:r>
            <a:r>
              <a:rPr sz="4400">
                <a:latin typeface="Cambria"/>
                <a:cs typeface="Cambria"/>
              </a:rPr>
              <a:t>0,</a:t>
            </a:r>
            <a:r>
              <a:rPr lang="en-US" sz="4400">
                <a:latin typeface="Cambria"/>
                <a:cs typeface="Cambria"/>
              </a:rPr>
              <a:t> </a:t>
            </a:r>
            <a:r>
              <a:rPr sz="4400">
                <a:latin typeface="Cambria"/>
                <a:cs typeface="Cambria"/>
              </a:rPr>
              <a:t>10</a:t>
            </a:r>
            <a:r>
              <a:rPr sz="4400" dirty="0">
                <a:latin typeface="Cambria"/>
                <a:cs typeface="Cambria"/>
              </a:rPr>
              <a:t>]</a:t>
            </a:r>
            <a:endParaRPr sz="4400">
              <a:latin typeface="Cambria"/>
              <a:cs typeface="Cambria"/>
            </a:endParaRPr>
          </a:p>
          <a:p>
            <a:pPr marL="1046480" lvl="1" indent="-544830">
              <a:lnSpc>
                <a:spcPct val="100000"/>
              </a:lnSpc>
              <a:spcBef>
                <a:spcPts val="600"/>
              </a:spcBef>
              <a:buSzPct val="123529"/>
              <a:buFont typeface="Microsoft Sans Serif"/>
              <a:buChar char="‣"/>
              <a:tabLst>
                <a:tab pos="1047115" algn="l"/>
              </a:tabLst>
            </a:pPr>
            <a:r>
              <a:rPr sz="4400">
                <a:solidFill>
                  <a:srgbClr val="011993"/>
                </a:solidFill>
                <a:latin typeface="Cambria"/>
                <a:cs typeface="Cambria"/>
              </a:rPr>
              <a:t>Y</a:t>
            </a:r>
            <a:r>
              <a:rPr lang="en-US" sz="4400">
                <a:solidFill>
                  <a:srgbClr val="011993"/>
                </a:solidFill>
                <a:latin typeface="Cambria"/>
                <a:cs typeface="Cambria"/>
              </a:rPr>
              <a:t>ế</a:t>
            </a:r>
            <a:r>
              <a:rPr sz="4400">
                <a:solidFill>
                  <a:srgbClr val="011993"/>
                </a:solidFill>
                <a:latin typeface="Cambria"/>
                <a:cs typeface="Cambria"/>
              </a:rPr>
              <a:t>u</a:t>
            </a:r>
            <a:endParaRPr sz="4400">
              <a:latin typeface="Cambria"/>
              <a:cs typeface="Cambria"/>
            </a:endParaRPr>
          </a:p>
          <a:p>
            <a:pPr marL="1046480" lvl="1" indent="-544830">
              <a:lnSpc>
                <a:spcPct val="100000"/>
              </a:lnSpc>
              <a:spcBef>
                <a:spcPts val="600"/>
              </a:spcBef>
              <a:buSzPct val="123529"/>
              <a:buFont typeface="Microsoft Sans Serif"/>
              <a:buChar char="‣"/>
              <a:tabLst>
                <a:tab pos="1047115" algn="l"/>
              </a:tabLst>
            </a:pPr>
            <a:r>
              <a:rPr sz="4400" dirty="0">
                <a:solidFill>
                  <a:srgbClr val="011993"/>
                </a:solidFill>
                <a:latin typeface="Cambria"/>
                <a:cs typeface="Cambria"/>
              </a:rPr>
              <a:t>Trung bı̀nh</a:t>
            </a:r>
            <a:endParaRPr sz="4400">
              <a:latin typeface="Cambria"/>
              <a:cs typeface="Cambria"/>
            </a:endParaRPr>
          </a:p>
          <a:p>
            <a:pPr marL="1046480" lvl="1" indent="-544830">
              <a:lnSpc>
                <a:spcPct val="100000"/>
              </a:lnSpc>
              <a:spcBef>
                <a:spcPts val="600"/>
              </a:spcBef>
              <a:buSzPct val="123529"/>
              <a:buFont typeface="Microsoft Sans Serif"/>
              <a:buChar char="‣"/>
              <a:tabLst>
                <a:tab pos="1047115" algn="l"/>
              </a:tabLst>
            </a:pPr>
            <a:r>
              <a:rPr sz="4400" dirty="0">
                <a:solidFill>
                  <a:srgbClr val="011993"/>
                </a:solidFill>
                <a:latin typeface="Cambria"/>
                <a:cs typeface="Cambria"/>
              </a:rPr>
              <a:t>Mạnh</a:t>
            </a:r>
            <a:endParaRPr sz="4400">
              <a:latin typeface="Cambria"/>
              <a:cs typeface="Cambria"/>
            </a:endParaRPr>
          </a:p>
        </p:txBody>
      </p:sp>
      <p:sp>
        <p:nvSpPr>
          <p:cNvPr id="3" name="object 3"/>
          <p:cNvSpPr txBox="1"/>
          <p:nvPr/>
        </p:nvSpPr>
        <p:spPr>
          <a:xfrm>
            <a:off x="667927" y="9820602"/>
            <a:ext cx="34290" cy="118745"/>
          </a:xfrm>
          <a:prstGeom prst="rect">
            <a:avLst/>
          </a:prstGeom>
        </p:spPr>
        <p:txBody>
          <a:bodyPr vert="horz" wrap="square" lIns="0" tIns="13335" rIns="0" bIns="0" rtlCol="0">
            <a:spAutoFit/>
          </a:bodyPr>
          <a:lstStyle/>
          <a:p>
            <a:pPr>
              <a:lnSpc>
                <a:spcPct val="100000"/>
              </a:lnSpc>
              <a:spcBef>
                <a:spcPts val="105"/>
              </a:spcBef>
            </a:pPr>
            <a:r>
              <a:rPr sz="600" dirty="0">
                <a:latin typeface="Cambria"/>
                <a:cs typeface="Cambria"/>
              </a:rPr>
              <a:t>•</a:t>
            </a:r>
            <a:endParaRPr sz="600">
              <a:latin typeface="Cambria"/>
              <a:cs typeface="Cambria"/>
            </a:endParaRPr>
          </a:p>
        </p:txBody>
      </p:sp>
      <p:sp>
        <p:nvSpPr>
          <p:cNvPr id="5" name="object 5"/>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6" name="object 6"/>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84</a:t>
            </a:fld>
            <a:endParaRPr spc="15"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74650" y="1003463"/>
            <a:ext cx="9235010" cy="755976"/>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800">
                <a:latin typeface="Cambria"/>
                <a:cs typeface="Cambria"/>
              </a:rPr>
              <a:t>Các </a:t>
            </a:r>
            <a:r>
              <a:rPr lang="vi-VN" sz="4800">
                <a:latin typeface="Cambria"/>
                <a:cs typeface="Cambria"/>
              </a:rPr>
              <a:t>tập </a:t>
            </a:r>
            <a:r>
              <a:rPr sz="4800">
                <a:latin typeface="Cambria"/>
                <a:cs typeface="Cambria"/>
              </a:rPr>
              <a:t>mờ có th</a:t>
            </a:r>
            <a:r>
              <a:rPr lang="en-US" sz="4800">
                <a:latin typeface="Cambria"/>
                <a:cs typeface="Cambria"/>
              </a:rPr>
              <a:t>ể</a:t>
            </a:r>
            <a:r>
              <a:rPr sz="4800">
                <a:latin typeface="Cambria"/>
                <a:cs typeface="Cambria"/>
              </a:rPr>
              <a:t> </a:t>
            </a:r>
            <a:r>
              <a:rPr sz="4800" dirty="0">
                <a:latin typeface="Cambria"/>
                <a:cs typeface="Cambria"/>
              </a:rPr>
              <a:t>mô tả </a:t>
            </a:r>
            <a:r>
              <a:rPr sz="4800">
                <a:latin typeface="Cambria"/>
                <a:cs typeface="Cambria"/>
              </a:rPr>
              <a:t>như sau</a:t>
            </a:r>
            <a:r>
              <a:rPr lang="en-US" sz="4800">
                <a:latin typeface="Cambria"/>
                <a:cs typeface="Cambria"/>
              </a:rPr>
              <a:t>:</a:t>
            </a:r>
            <a:endParaRPr sz="4800">
              <a:latin typeface="Cambria"/>
              <a:cs typeface="Cambria"/>
            </a:endParaRPr>
          </a:p>
        </p:txBody>
      </p:sp>
      <p:sp>
        <p:nvSpPr>
          <p:cNvPr id="6" name="object 6"/>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7" name="object 7"/>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85</a:t>
            </a:fld>
            <a:endParaRPr spc="15"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0650" y="168275"/>
            <a:ext cx="7298222" cy="5394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3140075"/>
            <a:ext cx="7457835"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0650" y="5822315"/>
            <a:ext cx="7277278" cy="5394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8806" y="625475"/>
            <a:ext cx="12415444" cy="838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bject 2"/>
          <p:cNvSpPr txBox="1"/>
          <p:nvPr/>
        </p:nvSpPr>
        <p:spPr>
          <a:xfrm>
            <a:off x="146050" y="625475"/>
            <a:ext cx="7315199" cy="9485930"/>
          </a:xfrm>
          <a:prstGeom prst="rect">
            <a:avLst/>
          </a:prstGeom>
        </p:spPr>
        <p:txBody>
          <a:bodyPr vert="horz" wrap="square" lIns="0" tIns="158750" rIns="0" bIns="0" rtlCol="0">
            <a:spAutoFit/>
          </a:bodyPr>
          <a:lstStyle/>
          <a:p>
            <a:pPr marL="514984" indent="-502920">
              <a:lnSpc>
                <a:spcPct val="150000"/>
              </a:lnSpc>
              <a:buSzPct val="123529"/>
              <a:buChar char="•"/>
              <a:tabLst>
                <a:tab pos="515620" algn="l"/>
              </a:tabLst>
            </a:pPr>
            <a:r>
              <a:rPr sz="4800" b="1">
                <a:latin typeface="Cambria"/>
                <a:cs typeface="Cambria"/>
              </a:rPr>
              <a:t>Với s</a:t>
            </a:r>
            <a:r>
              <a:rPr lang="en-US" sz="4800" b="1">
                <a:latin typeface="Cambria"/>
                <a:cs typeface="Cambria"/>
              </a:rPr>
              <a:t>ố</a:t>
            </a:r>
            <a:r>
              <a:rPr sz="4800" b="1">
                <a:latin typeface="Cambria"/>
                <a:cs typeface="Cambria"/>
              </a:rPr>
              <a:t> li</a:t>
            </a:r>
            <a:r>
              <a:rPr lang="vi-VN" sz="4800" b="1">
                <a:latin typeface="Cambria"/>
                <a:cs typeface="Cambria"/>
              </a:rPr>
              <a:t>ệ</a:t>
            </a:r>
            <a:r>
              <a:rPr sz="4800" b="1">
                <a:latin typeface="Cambria"/>
                <a:cs typeface="Cambria"/>
              </a:rPr>
              <a:t>u</a:t>
            </a:r>
          </a:p>
          <a:p>
            <a:pPr marL="1059180" lvl="1" indent="-544830">
              <a:lnSpc>
                <a:spcPct val="150000"/>
              </a:lnSpc>
              <a:buSzPct val="123529"/>
              <a:buFont typeface="Microsoft Sans Serif"/>
              <a:buChar char="‣"/>
              <a:tabLst>
                <a:tab pos="1059815" algn="l"/>
              </a:tabLst>
            </a:pPr>
            <a:r>
              <a:rPr sz="4400" dirty="0">
                <a:solidFill>
                  <a:srgbClr val="011993"/>
                </a:solidFill>
                <a:latin typeface="Cambria"/>
                <a:cs typeface="Cambria"/>
              </a:rPr>
              <a:t>Nhân thân [</a:t>
            </a:r>
            <a:r>
              <a:rPr sz="4400">
                <a:solidFill>
                  <a:srgbClr val="011993"/>
                </a:solidFill>
                <a:latin typeface="Cambria"/>
                <a:cs typeface="Cambria"/>
              </a:rPr>
              <a:t>0,</a:t>
            </a:r>
            <a:r>
              <a:rPr lang="en-US" sz="4400">
                <a:solidFill>
                  <a:srgbClr val="011993"/>
                </a:solidFill>
                <a:latin typeface="Cambria"/>
                <a:cs typeface="Cambria"/>
              </a:rPr>
              <a:t> </a:t>
            </a:r>
            <a:r>
              <a:rPr sz="4400">
                <a:solidFill>
                  <a:srgbClr val="011993"/>
                </a:solidFill>
                <a:latin typeface="Cambria"/>
                <a:cs typeface="Cambria"/>
              </a:rPr>
              <a:t>10</a:t>
            </a:r>
            <a:r>
              <a:rPr sz="4400" dirty="0">
                <a:solidFill>
                  <a:srgbClr val="011993"/>
                </a:solidFill>
                <a:latin typeface="Cambria"/>
                <a:cs typeface="Cambria"/>
              </a:rPr>
              <a:t>]: 10</a:t>
            </a:r>
            <a:endParaRPr sz="4400">
              <a:latin typeface="Cambria"/>
              <a:cs typeface="Cambria"/>
            </a:endParaRPr>
          </a:p>
          <a:p>
            <a:pPr marL="1059180" lvl="1" indent="-544830">
              <a:lnSpc>
                <a:spcPct val="150000"/>
              </a:lnSpc>
              <a:buSzPct val="123529"/>
              <a:buFont typeface="Microsoft Sans Serif"/>
              <a:buChar char="‣"/>
              <a:tabLst>
                <a:tab pos="1059815" algn="l"/>
              </a:tabLst>
            </a:pPr>
            <a:r>
              <a:rPr sz="4400">
                <a:solidFill>
                  <a:srgbClr val="011993"/>
                </a:solidFill>
                <a:latin typeface="Cambria"/>
                <a:cs typeface="Cambria"/>
              </a:rPr>
              <a:t>T</a:t>
            </a:r>
            <a:r>
              <a:rPr lang="en-US" sz="4400">
                <a:solidFill>
                  <a:srgbClr val="011993"/>
                </a:solidFill>
                <a:latin typeface="Cambria"/>
                <a:cs typeface="Cambria"/>
              </a:rPr>
              <a:t>à</a:t>
            </a:r>
            <a:r>
              <a:rPr sz="4400">
                <a:solidFill>
                  <a:srgbClr val="011993"/>
                </a:solidFill>
                <a:latin typeface="Cambria"/>
                <a:cs typeface="Cambria"/>
              </a:rPr>
              <a:t>i ch</a:t>
            </a:r>
            <a:r>
              <a:rPr lang="en-US" sz="4400">
                <a:solidFill>
                  <a:srgbClr val="011993"/>
                </a:solidFill>
                <a:latin typeface="Cambria"/>
                <a:cs typeface="Cambria"/>
              </a:rPr>
              <a:t>í</a:t>
            </a:r>
            <a:r>
              <a:rPr sz="4400">
                <a:solidFill>
                  <a:srgbClr val="011993"/>
                </a:solidFill>
                <a:latin typeface="Cambria"/>
                <a:cs typeface="Cambria"/>
              </a:rPr>
              <a:t>nh </a:t>
            </a:r>
            <a:r>
              <a:rPr sz="4400" dirty="0">
                <a:solidFill>
                  <a:srgbClr val="011993"/>
                </a:solidFill>
                <a:latin typeface="Cambria"/>
                <a:cs typeface="Cambria"/>
              </a:rPr>
              <a:t>[</a:t>
            </a:r>
            <a:r>
              <a:rPr sz="4400">
                <a:solidFill>
                  <a:srgbClr val="011993"/>
                </a:solidFill>
                <a:latin typeface="Cambria"/>
                <a:cs typeface="Cambria"/>
              </a:rPr>
              <a:t>0,</a:t>
            </a:r>
            <a:r>
              <a:rPr lang="en-US" sz="4400">
                <a:solidFill>
                  <a:srgbClr val="011993"/>
                </a:solidFill>
                <a:latin typeface="Cambria"/>
                <a:cs typeface="Cambria"/>
              </a:rPr>
              <a:t> </a:t>
            </a:r>
            <a:r>
              <a:rPr sz="4400">
                <a:solidFill>
                  <a:srgbClr val="011993"/>
                </a:solidFill>
                <a:latin typeface="Cambria"/>
                <a:cs typeface="Cambria"/>
              </a:rPr>
              <a:t>10</a:t>
            </a:r>
            <a:r>
              <a:rPr sz="4400" dirty="0">
                <a:solidFill>
                  <a:srgbClr val="011993"/>
                </a:solidFill>
                <a:latin typeface="Cambria"/>
                <a:cs typeface="Cambria"/>
              </a:rPr>
              <a:t>]: 3</a:t>
            </a:r>
            <a:endParaRPr sz="4400">
              <a:latin typeface="Cambria"/>
              <a:cs typeface="Cambria"/>
            </a:endParaRPr>
          </a:p>
          <a:p>
            <a:pPr marL="1059180" lvl="1" indent="-544830">
              <a:lnSpc>
                <a:spcPct val="150000"/>
              </a:lnSpc>
              <a:buSzPct val="123529"/>
              <a:buFont typeface="Microsoft Sans Serif"/>
              <a:buChar char="‣"/>
              <a:tabLst>
                <a:tab pos="1059815" algn="l"/>
              </a:tabLst>
            </a:pPr>
            <a:r>
              <a:rPr sz="4400">
                <a:solidFill>
                  <a:srgbClr val="011993"/>
                </a:solidFill>
                <a:latin typeface="Cambria"/>
                <a:cs typeface="Cambria"/>
              </a:rPr>
              <a:t>T</a:t>
            </a:r>
            <a:r>
              <a:rPr lang="en-US" sz="4400">
                <a:solidFill>
                  <a:srgbClr val="011993"/>
                </a:solidFill>
                <a:latin typeface="Cambria"/>
                <a:cs typeface="Cambria"/>
              </a:rPr>
              <a:t>à</a:t>
            </a:r>
            <a:r>
              <a:rPr sz="4400">
                <a:solidFill>
                  <a:srgbClr val="011993"/>
                </a:solidFill>
                <a:latin typeface="Cambria"/>
                <a:cs typeface="Cambria"/>
              </a:rPr>
              <a:t>i s</a:t>
            </a:r>
            <a:r>
              <a:rPr lang="en-US" sz="4400">
                <a:solidFill>
                  <a:srgbClr val="011993"/>
                </a:solidFill>
                <a:latin typeface="Cambria"/>
                <a:cs typeface="Cambria"/>
              </a:rPr>
              <a:t>ả</a:t>
            </a:r>
            <a:r>
              <a:rPr sz="4400">
                <a:solidFill>
                  <a:srgbClr val="011993"/>
                </a:solidFill>
                <a:latin typeface="Cambria"/>
                <a:cs typeface="Cambria"/>
              </a:rPr>
              <a:t>n </a:t>
            </a:r>
            <a:r>
              <a:rPr lang="en-US" sz="4400">
                <a:solidFill>
                  <a:srgbClr val="011993"/>
                </a:solidFill>
                <a:latin typeface="Cambria"/>
                <a:cs typeface="Cambria"/>
              </a:rPr>
              <a:t>đả</a:t>
            </a:r>
            <a:r>
              <a:rPr sz="4400">
                <a:solidFill>
                  <a:srgbClr val="011993"/>
                </a:solidFill>
                <a:latin typeface="Cambria"/>
                <a:cs typeface="Cambria"/>
              </a:rPr>
              <a:t>m b</a:t>
            </a:r>
            <a:r>
              <a:rPr lang="en-US" sz="4400">
                <a:solidFill>
                  <a:srgbClr val="011993"/>
                </a:solidFill>
                <a:latin typeface="Cambria"/>
                <a:cs typeface="Cambria"/>
              </a:rPr>
              <a:t>ả</a:t>
            </a:r>
            <a:r>
              <a:rPr sz="4400">
                <a:solidFill>
                  <a:srgbClr val="011993"/>
                </a:solidFill>
                <a:latin typeface="Cambria"/>
                <a:cs typeface="Cambria"/>
              </a:rPr>
              <a:t>o </a:t>
            </a:r>
            <a:r>
              <a:rPr sz="4400" dirty="0">
                <a:solidFill>
                  <a:srgbClr val="011993"/>
                </a:solidFill>
                <a:latin typeface="Cambria"/>
                <a:cs typeface="Cambria"/>
              </a:rPr>
              <a:t>[</a:t>
            </a:r>
            <a:r>
              <a:rPr sz="4400">
                <a:solidFill>
                  <a:srgbClr val="011993"/>
                </a:solidFill>
                <a:latin typeface="Cambria"/>
                <a:cs typeface="Cambria"/>
              </a:rPr>
              <a:t>0,</a:t>
            </a:r>
            <a:r>
              <a:rPr lang="en-US" sz="4400">
                <a:solidFill>
                  <a:srgbClr val="011993"/>
                </a:solidFill>
                <a:latin typeface="Cambria"/>
                <a:cs typeface="Cambria"/>
              </a:rPr>
              <a:t> </a:t>
            </a:r>
            <a:r>
              <a:rPr sz="4400">
                <a:solidFill>
                  <a:srgbClr val="011993"/>
                </a:solidFill>
                <a:latin typeface="Cambria"/>
                <a:cs typeface="Cambria"/>
              </a:rPr>
              <a:t>10</a:t>
            </a:r>
            <a:r>
              <a:rPr sz="4400" dirty="0">
                <a:solidFill>
                  <a:srgbClr val="011993"/>
                </a:solidFill>
                <a:latin typeface="Cambria"/>
                <a:cs typeface="Cambria"/>
              </a:rPr>
              <a:t>]: 5</a:t>
            </a:r>
            <a:endParaRPr sz="4400">
              <a:latin typeface="Cambria"/>
              <a:cs typeface="Cambria"/>
            </a:endParaRPr>
          </a:p>
          <a:p>
            <a:pPr marL="514984" indent="-502920">
              <a:lnSpc>
                <a:spcPct val="150000"/>
              </a:lnSpc>
              <a:buSzPct val="123529"/>
              <a:buChar char="•"/>
              <a:tabLst>
                <a:tab pos="515620" algn="l"/>
              </a:tabLst>
            </a:pPr>
            <a:r>
              <a:rPr sz="4800" b="1">
                <a:latin typeface="Cambria"/>
                <a:cs typeface="Cambria"/>
              </a:rPr>
              <a:t>K</a:t>
            </a:r>
            <a:r>
              <a:rPr lang="en-US" sz="4800" b="1">
                <a:latin typeface="Cambria"/>
                <a:cs typeface="Cambria"/>
              </a:rPr>
              <a:t>ế</a:t>
            </a:r>
            <a:r>
              <a:rPr sz="4800" b="1">
                <a:latin typeface="Cambria"/>
                <a:cs typeface="Cambria"/>
              </a:rPr>
              <a:t>t </a:t>
            </a:r>
            <a:r>
              <a:rPr sz="4800" b="1" dirty="0">
                <a:latin typeface="Cambria"/>
                <a:cs typeface="Cambria"/>
              </a:rPr>
              <a:t>quả</a:t>
            </a:r>
            <a:endParaRPr sz="4800" b="1">
              <a:latin typeface="Cambria"/>
              <a:cs typeface="Cambria"/>
            </a:endParaRPr>
          </a:p>
          <a:p>
            <a:pPr marL="1059180" marR="5080" lvl="1" indent="-544830">
              <a:lnSpc>
                <a:spcPct val="150000"/>
              </a:lnSpc>
              <a:buSzPct val="123529"/>
              <a:buFont typeface="Microsoft Sans Serif"/>
              <a:buChar char="‣"/>
              <a:tabLst>
                <a:tab pos="1059815" algn="l"/>
              </a:tabLst>
            </a:pPr>
            <a:r>
              <a:rPr sz="4400" dirty="0">
                <a:solidFill>
                  <a:srgbClr val="011993"/>
                </a:solidFill>
                <a:latin typeface="Cambria"/>
                <a:cs typeface="Cambria"/>
              </a:rPr>
              <a:t>Với nhân thân </a:t>
            </a:r>
            <a:r>
              <a:rPr sz="4400">
                <a:solidFill>
                  <a:srgbClr val="011993"/>
                </a:solidFill>
                <a:latin typeface="Cambria"/>
                <a:cs typeface="Cambria"/>
              </a:rPr>
              <a:t>10 đi</a:t>
            </a:r>
            <a:r>
              <a:rPr lang="en-US" sz="4400">
                <a:solidFill>
                  <a:srgbClr val="011993"/>
                </a:solidFill>
                <a:latin typeface="Cambria"/>
                <a:cs typeface="Cambria"/>
              </a:rPr>
              <a:t>ể</a:t>
            </a:r>
            <a:r>
              <a:rPr sz="4400">
                <a:solidFill>
                  <a:srgbClr val="011993"/>
                </a:solidFill>
                <a:latin typeface="Cambria"/>
                <a:cs typeface="Cambria"/>
              </a:rPr>
              <a:t>m</a:t>
            </a:r>
            <a:r>
              <a:rPr sz="4400" dirty="0">
                <a:solidFill>
                  <a:srgbClr val="011993"/>
                </a:solidFill>
                <a:latin typeface="Cambria"/>
                <a:cs typeface="Cambria"/>
              </a:rPr>
              <a:t>, tài chı́nh </a:t>
            </a:r>
            <a:r>
              <a:rPr sz="4400">
                <a:solidFill>
                  <a:srgbClr val="011993"/>
                </a:solidFill>
                <a:latin typeface="Cambria"/>
                <a:cs typeface="Cambria"/>
              </a:rPr>
              <a:t>3 đi</a:t>
            </a:r>
            <a:r>
              <a:rPr lang="en-US" sz="4400">
                <a:solidFill>
                  <a:srgbClr val="011993"/>
                </a:solidFill>
                <a:latin typeface="Cambria"/>
                <a:cs typeface="Cambria"/>
              </a:rPr>
              <a:t>ể</a:t>
            </a:r>
            <a:r>
              <a:rPr sz="4400">
                <a:solidFill>
                  <a:srgbClr val="011993"/>
                </a:solidFill>
                <a:latin typeface="Cambria"/>
                <a:cs typeface="Cambria"/>
              </a:rPr>
              <a:t>m</a:t>
            </a:r>
            <a:r>
              <a:rPr sz="4400" dirty="0">
                <a:solidFill>
                  <a:srgbClr val="011993"/>
                </a:solidFill>
                <a:latin typeface="Cambria"/>
                <a:cs typeface="Cambria"/>
              </a:rPr>
              <a:t>, tài sản đảm bảo </a:t>
            </a:r>
            <a:r>
              <a:rPr sz="4400">
                <a:solidFill>
                  <a:srgbClr val="011993"/>
                </a:solidFill>
                <a:latin typeface="Cambria"/>
                <a:cs typeface="Cambria"/>
              </a:rPr>
              <a:t>5 đi</a:t>
            </a:r>
            <a:r>
              <a:rPr lang="en-US" sz="4400">
                <a:solidFill>
                  <a:srgbClr val="011993"/>
                </a:solidFill>
                <a:latin typeface="Cambria"/>
                <a:cs typeface="Cambria"/>
              </a:rPr>
              <a:t>ể</a:t>
            </a:r>
            <a:r>
              <a:rPr sz="4400">
                <a:solidFill>
                  <a:srgbClr val="011993"/>
                </a:solidFill>
                <a:latin typeface="Cambria"/>
                <a:cs typeface="Cambria"/>
              </a:rPr>
              <a:t>m; x</a:t>
            </a:r>
            <a:r>
              <a:rPr lang="en-US" sz="4400">
                <a:solidFill>
                  <a:srgbClr val="011993"/>
                </a:solidFill>
                <a:latin typeface="Cambria"/>
                <a:cs typeface="Cambria"/>
              </a:rPr>
              <a:t>ế</a:t>
            </a:r>
            <a:r>
              <a:rPr sz="4400">
                <a:solidFill>
                  <a:srgbClr val="011993"/>
                </a:solidFill>
                <a:latin typeface="Cambria"/>
                <a:cs typeface="Cambria"/>
              </a:rPr>
              <a:t>p</a:t>
            </a:r>
            <a:r>
              <a:rPr lang="en-US" sz="4400">
                <a:solidFill>
                  <a:srgbClr val="011993"/>
                </a:solidFill>
                <a:latin typeface="Cambria"/>
                <a:cs typeface="Cambria"/>
              </a:rPr>
              <a:t> </a:t>
            </a:r>
            <a:r>
              <a:rPr sz="4400">
                <a:solidFill>
                  <a:srgbClr val="011993"/>
                </a:solidFill>
                <a:latin typeface="Cambria"/>
                <a:cs typeface="Cambria"/>
              </a:rPr>
              <a:t>hạng </a:t>
            </a:r>
            <a:r>
              <a:rPr sz="4400" dirty="0">
                <a:solidFill>
                  <a:srgbClr val="011993"/>
                </a:solidFill>
                <a:latin typeface="Cambria"/>
                <a:cs typeface="Cambria"/>
              </a:rPr>
              <a:t>tı́nh dụng là </a:t>
            </a:r>
            <a:r>
              <a:rPr sz="4400">
                <a:solidFill>
                  <a:srgbClr val="011993"/>
                </a:solidFill>
                <a:latin typeface="Cambria"/>
                <a:cs typeface="Cambria"/>
              </a:rPr>
              <a:t>5 đi</a:t>
            </a:r>
            <a:r>
              <a:rPr lang="en-US" sz="4400">
                <a:solidFill>
                  <a:srgbClr val="011993"/>
                </a:solidFill>
                <a:latin typeface="Cambria"/>
                <a:cs typeface="Cambria"/>
              </a:rPr>
              <a:t>ể</a:t>
            </a:r>
            <a:r>
              <a:rPr sz="4400">
                <a:solidFill>
                  <a:srgbClr val="011993"/>
                </a:solidFill>
                <a:latin typeface="Cambria"/>
                <a:cs typeface="Cambria"/>
              </a:rPr>
              <a:t>m</a:t>
            </a:r>
            <a:endParaRPr sz="4400">
              <a:latin typeface="Cambria"/>
              <a:cs typeface="Cambria"/>
            </a:endParaRPr>
          </a:p>
        </p:txBody>
      </p:sp>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object 5"/>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86</a:t>
            </a:fld>
            <a:endParaRPr spc="15"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650" y="3292475"/>
            <a:ext cx="14402529" cy="777761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object 2"/>
          <p:cNvSpPr txBox="1">
            <a:spLocks noGrp="1"/>
          </p:cNvSpPr>
          <p:nvPr>
            <p:ph type="title"/>
          </p:nvPr>
        </p:nvSpPr>
        <p:spPr>
          <a:xfrm>
            <a:off x="603250" y="320675"/>
            <a:ext cx="658973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Bài tập</a:t>
            </a:r>
            <a:endParaRPr sz="7000">
              <a:latin typeface="Cambria"/>
              <a:cs typeface="Cambria"/>
            </a:endParaRPr>
          </a:p>
        </p:txBody>
      </p:sp>
      <p:sp>
        <p:nvSpPr>
          <p:cNvPr id="3" name="object 3"/>
          <p:cNvSpPr txBox="1"/>
          <p:nvPr/>
        </p:nvSpPr>
        <p:spPr>
          <a:xfrm>
            <a:off x="374650" y="1235075"/>
            <a:ext cx="19050000" cy="8125301"/>
          </a:xfrm>
          <a:prstGeom prst="rect">
            <a:avLst/>
          </a:prstGeom>
        </p:spPr>
        <p:txBody>
          <a:bodyPr vert="horz" wrap="square" lIns="0" tIns="0" rIns="0" bIns="0" rtlCol="0">
            <a:spAutoFit/>
          </a:bodyPr>
          <a:lstStyle/>
          <a:p>
            <a:pPr marL="514984" indent="-502920">
              <a:lnSpc>
                <a:spcPct val="150000"/>
              </a:lnSpc>
              <a:buSzPct val="123529"/>
              <a:buChar char="•"/>
              <a:tabLst>
                <a:tab pos="515620" algn="l"/>
              </a:tabLst>
            </a:pPr>
            <a:r>
              <a:rPr sz="4400">
                <a:latin typeface="Cambria"/>
                <a:cs typeface="Cambria"/>
              </a:rPr>
              <a:t>Đ</a:t>
            </a:r>
            <a:r>
              <a:rPr lang="en-US" sz="4400">
                <a:latin typeface="Cambria"/>
                <a:cs typeface="Cambria"/>
              </a:rPr>
              <a:t>ể</a:t>
            </a:r>
            <a:r>
              <a:rPr sz="4400">
                <a:latin typeface="Cambria"/>
                <a:cs typeface="Cambria"/>
              </a:rPr>
              <a:t> </a:t>
            </a:r>
            <a:r>
              <a:rPr sz="4400" dirty="0">
                <a:latin typeface="Cambria"/>
                <a:cs typeface="Cambria"/>
              </a:rPr>
              <a:t>chı́nh xác hoá bài </a:t>
            </a:r>
            <a:r>
              <a:rPr sz="4400">
                <a:latin typeface="Cambria"/>
                <a:cs typeface="Cambria"/>
              </a:rPr>
              <a:t>toán đ</a:t>
            </a:r>
            <a:r>
              <a:rPr lang="en-US" sz="4400">
                <a:latin typeface="Cambria"/>
                <a:cs typeface="Cambria"/>
              </a:rPr>
              <a:t>ặ</a:t>
            </a:r>
            <a:r>
              <a:rPr sz="4400">
                <a:latin typeface="Cambria"/>
                <a:cs typeface="Cambria"/>
              </a:rPr>
              <a:t>t </a:t>
            </a:r>
            <a:r>
              <a:rPr sz="4400" dirty="0">
                <a:latin typeface="Cambria"/>
                <a:cs typeface="Cambria"/>
              </a:rPr>
              <a:t>ra này</a:t>
            </a:r>
            <a:r>
              <a:rPr sz="4400">
                <a:latin typeface="Cambria"/>
                <a:cs typeface="Cambria"/>
              </a:rPr>
              <a:t>, c</a:t>
            </a:r>
            <a:r>
              <a:rPr lang="en-US" sz="4400">
                <a:latin typeface="Cambria"/>
                <a:cs typeface="Cambria"/>
              </a:rPr>
              <a:t>ầ</a:t>
            </a:r>
            <a:r>
              <a:rPr sz="4400">
                <a:latin typeface="Cambria"/>
                <a:cs typeface="Cambria"/>
              </a:rPr>
              <a:t>n giải quy</a:t>
            </a:r>
            <a:r>
              <a:rPr lang="en-US" sz="4400">
                <a:latin typeface="Cambria"/>
                <a:cs typeface="Cambria"/>
              </a:rPr>
              <a:t>ế</a:t>
            </a:r>
            <a:r>
              <a:rPr sz="4400">
                <a:latin typeface="Cambria"/>
                <a:cs typeface="Cambria"/>
              </a:rPr>
              <a:t>t </a:t>
            </a:r>
            <a:r>
              <a:rPr sz="4400" dirty="0">
                <a:latin typeface="Cambria"/>
                <a:cs typeface="Cambria"/>
              </a:rPr>
              <a:t>các bài toán con;</a:t>
            </a:r>
            <a:endParaRPr sz="4400">
              <a:latin typeface="Cambria"/>
              <a:cs typeface="Cambria"/>
            </a:endParaRPr>
          </a:p>
          <a:p>
            <a:pPr marL="514984" indent="-502920">
              <a:lnSpc>
                <a:spcPct val="150000"/>
              </a:lnSpc>
              <a:buSzPct val="123529"/>
              <a:buChar char="•"/>
              <a:tabLst>
                <a:tab pos="515620" algn="l"/>
              </a:tabLst>
            </a:pPr>
            <a:r>
              <a:rPr sz="4400">
                <a:latin typeface="Cambria"/>
                <a:cs typeface="Cambria"/>
              </a:rPr>
              <a:t>Ch</a:t>
            </a:r>
            <a:r>
              <a:rPr lang="en-US" sz="4400">
                <a:latin typeface="Cambria"/>
                <a:cs typeface="Cambria"/>
              </a:rPr>
              <a:t>ẳ</a:t>
            </a:r>
            <a:r>
              <a:rPr sz="4400">
                <a:latin typeface="Cambria"/>
                <a:cs typeface="Cambria"/>
              </a:rPr>
              <a:t>ng </a:t>
            </a:r>
            <a:r>
              <a:rPr sz="4400" dirty="0">
                <a:latin typeface="Cambria"/>
                <a:cs typeface="Cambria"/>
              </a:rPr>
              <a:t>hạn suy </a:t>
            </a:r>
            <a:r>
              <a:rPr sz="4400">
                <a:latin typeface="Cambria"/>
                <a:cs typeface="Cambria"/>
              </a:rPr>
              <a:t>đoán v</a:t>
            </a:r>
            <a:r>
              <a:rPr lang="en-US" sz="4400">
                <a:latin typeface="Cambria"/>
                <a:cs typeface="Cambria"/>
              </a:rPr>
              <a:t>ề</a:t>
            </a:r>
            <a:r>
              <a:rPr sz="4400">
                <a:latin typeface="Cambria"/>
                <a:cs typeface="Cambria"/>
              </a:rPr>
              <a:t> </a:t>
            </a:r>
            <a:r>
              <a:rPr sz="4400" b="1" i="1" dirty="0">
                <a:latin typeface="Cambria"/>
                <a:cs typeface="Cambria"/>
              </a:rPr>
              <a:t>nhân thân </a:t>
            </a:r>
            <a:r>
              <a:rPr sz="4400" dirty="0">
                <a:latin typeface="Cambria"/>
                <a:cs typeface="Cambria"/>
              </a:rPr>
              <a:t>căn cứ vào </a:t>
            </a:r>
            <a:r>
              <a:rPr sz="4400">
                <a:latin typeface="Cambria"/>
                <a:cs typeface="Cambria"/>
              </a:rPr>
              <a:t>4 ti</a:t>
            </a:r>
            <a:r>
              <a:rPr lang="en-US" sz="4400">
                <a:latin typeface="Cambria"/>
                <a:cs typeface="Cambria"/>
              </a:rPr>
              <a:t>ề</a:t>
            </a:r>
            <a:r>
              <a:rPr sz="4400">
                <a:latin typeface="Cambria"/>
                <a:cs typeface="Cambria"/>
              </a:rPr>
              <a:t>n đ</a:t>
            </a:r>
            <a:r>
              <a:rPr lang="en-US" sz="4400">
                <a:latin typeface="Cambria"/>
                <a:cs typeface="Cambria"/>
              </a:rPr>
              <a:t>ề</a:t>
            </a:r>
            <a:r>
              <a:rPr sz="4400">
                <a:latin typeface="Cambria"/>
                <a:cs typeface="Cambria"/>
              </a:rPr>
              <a:t> </a:t>
            </a:r>
            <a:r>
              <a:rPr sz="4400" dirty="0">
                <a:latin typeface="Cambria"/>
                <a:cs typeface="Cambria"/>
              </a:rPr>
              <a:t>là:</a:t>
            </a:r>
            <a:endParaRPr sz="4400">
              <a:latin typeface="Cambria"/>
              <a:cs typeface="Cambria"/>
            </a:endParaRPr>
          </a:p>
          <a:p>
            <a:pPr marL="1059180" lvl="1" indent="-544830">
              <a:lnSpc>
                <a:spcPct val="150000"/>
              </a:lnSpc>
              <a:buSzPct val="123529"/>
              <a:buFont typeface="Microsoft Sans Serif"/>
              <a:buChar char="‣"/>
              <a:tabLst>
                <a:tab pos="1059815" algn="l"/>
              </a:tabLst>
            </a:pPr>
            <a:r>
              <a:rPr sz="4400">
                <a:solidFill>
                  <a:srgbClr val="011993"/>
                </a:solidFill>
                <a:latin typeface="Cambria"/>
                <a:cs typeface="Cambria"/>
              </a:rPr>
              <a:t>Tu</a:t>
            </a:r>
            <a:r>
              <a:rPr lang="en-US" sz="4400">
                <a:solidFill>
                  <a:srgbClr val="011993"/>
                </a:solidFill>
                <a:latin typeface="Cambria"/>
                <a:cs typeface="Cambria"/>
              </a:rPr>
              <a:t>ổ</a:t>
            </a:r>
            <a:r>
              <a:rPr sz="4400">
                <a:solidFill>
                  <a:srgbClr val="011993"/>
                </a:solidFill>
                <a:latin typeface="Cambria"/>
                <a:cs typeface="Cambria"/>
              </a:rPr>
              <a:t>i</a:t>
            </a:r>
            <a:endParaRPr sz="4400">
              <a:latin typeface="Cambria"/>
              <a:cs typeface="Cambria"/>
            </a:endParaRPr>
          </a:p>
          <a:p>
            <a:pPr marL="1059180" lvl="1" indent="-544830">
              <a:lnSpc>
                <a:spcPct val="150000"/>
              </a:lnSpc>
              <a:buSzPct val="123529"/>
              <a:buFont typeface="Microsoft Sans Serif"/>
              <a:buChar char="‣"/>
              <a:tabLst>
                <a:tab pos="1059815" algn="l"/>
                <a:tab pos="3175000" algn="l"/>
              </a:tabLst>
            </a:pPr>
            <a:r>
              <a:rPr sz="4400">
                <a:solidFill>
                  <a:srgbClr val="011993"/>
                </a:solidFill>
                <a:latin typeface="Cambria"/>
                <a:cs typeface="Cambria"/>
              </a:rPr>
              <a:t>Tr</a:t>
            </a:r>
            <a:r>
              <a:rPr lang="en-US" sz="4400">
                <a:solidFill>
                  <a:srgbClr val="011993"/>
                </a:solidFill>
                <a:latin typeface="Cambria"/>
                <a:cs typeface="Cambria"/>
              </a:rPr>
              <a:t>ìn</a:t>
            </a:r>
            <a:r>
              <a:rPr sz="4400">
                <a:solidFill>
                  <a:srgbClr val="011993"/>
                </a:solidFill>
                <a:latin typeface="Cambria"/>
                <a:cs typeface="Cambria"/>
              </a:rPr>
              <a:t>h đ</a:t>
            </a:r>
            <a:r>
              <a:rPr lang="en-US" sz="4400">
                <a:solidFill>
                  <a:srgbClr val="011993"/>
                </a:solidFill>
                <a:latin typeface="Cambria"/>
                <a:cs typeface="Cambria"/>
              </a:rPr>
              <a:t>ộ</a:t>
            </a:r>
          </a:p>
          <a:p>
            <a:pPr marL="514350" lvl="1">
              <a:lnSpc>
                <a:spcPct val="150000"/>
              </a:lnSpc>
              <a:buSzPct val="123529"/>
              <a:tabLst>
                <a:tab pos="1058863" algn="l"/>
              </a:tabLst>
            </a:pPr>
            <a:r>
              <a:rPr lang="en-US" sz="4400">
                <a:solidFill>
                  <a:srgbClr val="011993"/>
                </a:solidFill>
                <a:latin typeface="Cambria"/>
                <a:cs typeface="Cambria"/>
              </a:rPr>
              <a:t>	</a:t>
            </a:r>
            <a:r>
              <a:rPr sz="4400">
                <a:solidFill>
                  <a:srgbClr val="011993"/>
                </a:solidFill>
                <a:latin typeface="Cambria"/>
                <a:cs typeface="Cambria"/>
              </a:rPr>
              <a:t>học v</a:t>
            </a:r>
            <a:r>
              <a:rPr lang="en-US" sz="4400">
                <a:solidFill>
                  <a:srgbClr val="011993"/>
                </a:solidFill>
                <a:latin typeface="Cambria"/>
                <a:cs typeface="Cambria"/>
              </a:rPr>
              <a:t>ấ</a:t>
            </a:r>
            <a:r>
              <a:rPr sz="4400">
                <a:solidFill>
                  <a:srgbClr val="011993"/>
                </a:solidFill>
                <a:latin typeface="Cambria"/>
                <a:cs typeface="Cambria"/>
              </a:rPr>
              <a:t>n</a:t>
            </a:r>
            <a:endParaRPr sz="4400">
              <a:latin typeface="Cambria"/>
              <a:cs typeface="Cambria"/>
            </a:endParaRPr>
          </a:p>
          <a:p>
            <a:pPr marL="1059180" lvl="1" indent="-544830">
              <a:lnSpc>
                <a:spcPct val="150000"/>
              </a:lnSpc>
              <a:buSzPct val="123529"/>
              <a:buFont typeface="Microsoft Sans Serif"/>
              <a:buChar char="‣"/>
              <a:tabLst>
                <a:tab pos="1059815" algn="l"/>
              </a:tabLst>
            </a:pPr>
            <a:r>
              <a:rPr sz="4400">
                <a:solidFill>
                  <a:srgbClr val="011993"/>
                </a:solidFill>
                <a:latin typeface="Cambria"/>
                <a:cs typeface="Cambria"/>
              </a:rPr>
              <a:t>T</a:t>
            </a:r>
            <a:r>
              <a:rPr lang="en-US" sz="4400">
                <a:solidFill>
                  <a:srgbClr val="011993"/>
                </a:solidFill>
                <a:latin typeface="Cambria"/>
                <a:cs typeface="Cambria"/>
              </a:rPr>
              <a:t>ì</a:t>
            </a:r>
            <a:r>
              <a:rPr sz="4400">
                <a:solidFill>
                  <a:srgbClr val="011993"/>
                </a:solidFill>
                <a:latin typeface="Cambria"/>
                <a:cs typeface="Cambria"/>
              </a:rPr>
              <a:t>nh trạng </a:t>
            </a:r>
            <a:endParaRPr lang="en-US" sz="4400">
              <a:solidFill>
                <a:srgbClr val="011993"/>
              </a:solidFill>
              <a:latin typeface="Cambria"/>
              <a:cs typeface="Cambria"/>
            </a:endParaRPr>
          </a:p>
          <a:p>
            <a:pPr marL="514350" lvl="1">
              <a:lnSpc>
                <a:spcPct val="150000"/>
              </a:lnSpc>
              <a:buSzPct val="123529"/>
              <a:tabLst>
                <a:tab pos="1059815" algn="l"/>
              </a:tabLst>
            </a:pPr>
            <a:r>
              <a:rPr lang="en-US" sz="4400">
                <a:solidFill>
                  <a:srgbClr val="011993"/>
                </a:solidFill>
                <a:latin typeface="Cambria"/>
                <a:cs typeface="Cambria"/>
              </a:rPr>
              <a:t>	</a:t>
            </a:r>
            <a:r>
              <a:rPr sz="4400">
                <a:solidFill>
                  <a:srgbClr val="011993"/>
                </a:solidFill>
                <a:latin typeface="Cambria"/>
                <a:cs typeface="Cambria"/>
              </a:rPr>
              <a:t>h</a:t>
            </a:r>
            <a:r>
              <a:rPr lang="en-US" sz="4400">
                <a:solidFill>
                  <a:srgbClr val="011993"/>
                </a:solidFill>
                <a:latin typeface="Cambria"/>
                <a:cs typeface="Cambria"/>
              </a:rPr>
              <a:t>ô</a:t>
            </a:r>
            <a:r>
              <a:rPr sz="4400">
                <a:solidFill>
                  <a:srgbClr val="011993"/>
                </a:solidFill>
                <a:latin typeface="Cambria"/>
                <a:cs typeface="Cambria"/>
              </a:rPr>
              <a:t>n </a:t>
            </a:r>
            <a:r>
              <a:rPr sz="4400" dirty="0">
                <a:solidFill>
                  <a:srgbClr val="011993"/>
                </a:solidFill>
                <a:latin typeface="Cambria"/>
                <a:cs typeface="Cambria"/>
              </a:rPr>
              <a:t>nhân</a:t>
            </a:r>
            <a:endParaRPr sz="4400">
              <a:latin typeface="Cambria"/>
              <a:cs typeface="Cambria"/>
            </a:endParaRPr>
          </a:p>
          <a:p>
            <a:pPr marL="1059180" lvl="1" indent="-544830">
              <a:lnSpc>
                <a:spcPct val="150000"/>
              </a:lnSpc>
              <a:buSzPct val="123529"/>
              <a:buFont typeface="Microsoft Sans Serif"/>
              <a:buChar char="‣"/>
              <a:tabLst>
                <a:tab pos="1059815" algn="l"/>
              </a:tabLst>
            </a:pPr>
            <a:r>
              <a:rPr sz="4400">
                <a:solidFill>
                  <a:srgbClr val="011993"/>
                </a:solidFill>
                <a:latin typeface="Cambria"/>
                <a:cs typeface="Cambria"/>
              </a:rPr>
              <a:t>S</a:t>
            </a:r>
            <a:r>
              <a:rPr lang="en-US" sz="4400">
                <a:solidFill>
                  <a:srgbClr val="011993"/>
                </a:solidFill>
                <a:latin typeface="Cambria"/>
                <a:cs typeface="Cambria"/>
              </a:rPr>
              <a:t>ố</a:t>
            </a:r>
            <a:r>
              <a:rPr sz="4400">
                <a:solidFill>
                  <a:srgbClr val="011993"/>
                </a:solidFill>
                <a:latin typeface="Cambria"/>
                <a:cs typeface="Cambria"/>
              </a:rPr>
              <a:t> </a:t>
            </a:r>
            <a:r>
              <a:rPr sz="4400" dirty="0">
                <a:solidFill>
                  <a:srgbClr val="011993"/>
                </a:solidFill>
                <a:latin typeface="Cambria"/>
                <a:cs typeface="Cambria"/>
              </a:rPr>
              <a:t>con</a:t>
            </a:r>
            <a:endParaRPr sz="4400">
              <a:latin typeface="Cambria"/>
              <a:cs typeface="Cambria"/>
            </a:endParaRPr>
          </a:p>
        </p:txBody>
      </p:sp>
      <p:sp>
        <p:nvSpPr>
          <p:cNvPr id="5" name="object 5"/>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6" name="object 6"/>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87</a:t>
            </a:fld>
            <a:endParaRPr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0279" y="473075"/>
            <a:ext cx="10861599" cy="1268296"/>
          </a:xfrm>
          <a:prstGeom prst="rect">
            <a:avLst/>
          </a:prstGeom>
        </p:spPr>
        <p:txBody>
          <a:bodyPr vert="horz" wrap="square" lIns="0" tIns="158750" rIns="0" bIns="0" rtlCol="0">
            <a:spAutoFit/>
          </a:bodyPr>
          <a:lstStyle/>
          <a:p>
            <a:pPr marL="514984" indent="-502920">
              <a:lnSpc>
                <a:spcPct val="150000"/>
              </a:lnSpc>
              <a:buSzPct val="123529"/>
              <a:buChar char="•"/>
              <a:tabLst>
                <a:tab pos="515620" algn="l"/>
              </a:tabLst>
            </a:pPr>
            <a:r>
              <a:rPr sz="4800" dirty="0">
                <a:latin typeface="Cambria"/>
                <a:cs typeface="Cambria"/>
              </a:rPr>
              <a:t>Suy </a:t>
            </a:r>
            <a:r>
              <a:rPr sz="4800">
                <a:latin typeface="Cambria"/>
                <a:cs typeface="Cambria"/>
              </a:rPr>
              <a:t>đoán v</a:t>
            </a:r>
            <a:r>
              <a:rPr lang="en-US" sz="4800">
                <a:latin typeface="Cambria"/>
                <a:cs typeface="Cambria"/>
              </a:rPr>
              <a:t>ề</a:t>
            </a:r>
            <a:r>
              <a:rPr sz="4800">
                <a:latin typeface="Cambria"/>
                <a:cs typeface="Cambria"/>
              </a:rPr>
              <a:t> </a:t>
            </a:r>
            <a:r>
              <a:rPr sz="4800" b="1" i="1" dirty="0">
                <a:latin typeface="Cambria"/>
                <a:cs typeface="Cambria"/>
              </a:rPr>
              <a:t>tài chính </a:t>
            </a:r>
            <a:r>
              <a:rPr sz="4800" dirty="0">
                <a:latin typeface="Cambria"/>
                <a:cs typeface="Cambria"/>
              </a:rPr>
              <a:t>căn </a:t>
            </a:r>
            <a:r>
              <a:rPr sz="4800">
                <a:latin typeface="Cambria"/>
                <a:cs typeface="Cambria"/>
              </a:rPr>
              <a:t>cứ v</a:t>
            </a:r>
            <a:r>
              <a:rPr lang="en-US" sz="4800">
                <a:latin typeface="Cambria"/>
                <a:cs typeface="Cambria"/>
              </a:rPr>
              <a:t>ào</a:t>
            </a:r>
            <a:endParaRPr sz="4800">
              <a:latin typeface="Cambria"/>
              <a:cs typeface="Cambria"/>
            </a:endParaRPr>
          </a:p>
        </p:txBody>
      </p:sp>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object 5"/>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88</a:t>
            </a:fld>
            <a:endParaRPr spc="15" dirty="0"/>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3250" y="2149475"/>
            <a:ext cx="15570826" cy="782775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object 2"/>
          <p:cNvSpPr txBox="1"/>
          <p:nvPr/>
        </p:nvSpPr>
        <p:spPr>
          <a:xfrm>
            <a:off x="360279" y="1907319"/>
            <a:ext cx="3927399" cy="8624156"/>
          </a:xfrm>
          <a:prstGeom prst="rect">
            <a:avLst/>
          </a:prstGeom>
        </p:spPr>
        <p:txBody>
          <a:bodyPr vert="horz" wrap="square" lIns="0" tIns="158750" rIns="0" bIns="0" rtlCol="0">
            <a:spAutoFit/>
          </a:bodyPr>
          <a:lstStyle/>
          <a:p>
            <a:pPr marL="1059180" lvl="1" indent="-544830">
              <a:lnSpc>
                <a:spcPct val="150000"/>
              </a:lnSpc>
              <a:buSzPct val="123529"/>
              <a:buFont typeface="Microsoft Sans Serif"/>
              <a:buChar char="‣"/>
              <a:tabLst>
                <a:tab pos="1059815" algn="l"/>
              </a:tabLst>
            </a:pPr>
            <a:r>
              <a:rPr sz="4400">
                <a:solidFill>
                  <a:srgbClr val="011993"/>
                </a:solidFill>
                <a:latin typeface="Cambria"/>
                <a:cs typeface="Cambria"/>
              </a:rPr>
              <a:t>Thu nh</a:t>
            </a:r>
            <a:r>
              <a:rPr lang="en-US" sz="4400">
                <a:solidFill>
                  <a:srgbClr val="011993"/>
                </a:solidFill>
                <a:latin typeface="Cambria"/>
                <a:cs typeface="Cambria"/>
              </a:rPr>
              <a:t>ậ</a:t>
            </a:r>
            <a:r>
              <a:rPr sz="4400">
                <a:solidFill>
                  <a:srgbClr val="011993"/>
                </a:solidFill>
                <a:latin typeface="Cambria"/>
                <a:cs typeface="Cambria"/>
              </a:rPr>
              <a:t>p h</a:t>
            </a:r>
            <a:r>
              <a:rPr lang="en-US" sz="4400">
                <a:solidFill>
                  <a:srgbClr val="011993"/>
                </a:solidFill>
                <a:latin typeface="Cambria"/>
                <a:cs typeface="Cambria"/>
              </a:rPr>
              <a:t>ằ</a:t>
            </a:r>
            <a:r>
              <a:rPr sz="4400">
                <a:solidFill>
                  <a:srgbClr val="011993"/>
                </a:solidFill>
                <a:latin typeface="Cambria"/>
                <a:cs typeface="Cambria"/>
              </a:rPr>
              <a:t>ng </a:t>
            </a:r>
            <a:r>
              <a:rPr sz="4400" dirty="0">
                <a:solidFill>
                  <a:srgbClr val="011993"/>
                </a:solidFill>
                <a:latin typeface="Cambria"/>
                <a:cs typeface="Cambria"/>
              </a:rPr>
              <a:t>tháng</a:t>
            </a:r>
            <a:endParaRPr sz="4400">
              <a:latin typeface="Cambria"/>
              <a:cs typeface="Cambria"/>
            </a:endParaRPr>
          </a:p>
          <a:p>
            <a:pPr marL="1059180" lvl="1" indent="-544830">
              <a:buSzPct val="123529"/>
              <a:buFont typeface="Microsoft Sans Serif"/>
              <a:buChar char="‣"/>
              <a:tabLst>
                <a:tab pos="1059815" algn="l"/>
              </a:tabLst>
            </a:pPr>
            <a:endParaRPr lang="en-US" sz="4400">
              <a:solidFill>
                <a:srgbClr val="011993"/>
              </a:solidFill>
              <a:latin typeface="Cambria"/>
              <a:cs typeface="Cambria"/>
            </a:endParaRPr>
          </a:p>
          <a:p>
            <a:pPr marL="1059180" lvl="1" indent="-544830">
              <a:lnSpc>
                <a:spcPct val="150000"/>
              </a:lnSpc>
              <a:buSzPct val="123529"/>
              <a:buFont typeface="Microsoft Sans Serif"/>
              <a:buChar char="‣"/>
              <a:tabLst>
                <a:tab pos="1059815" algn="l"/>
              </a:tabLst>
            </a:pPr>
            <a:r>
              <a:rPr sz="4400">
                <a:solidFill>
                  <a:srgbClr val="011993"/>
                </a:solidFill>
                <a:latin typeface="Cambria"/>
                <a:cs typeface="Cambria"/>
              </a:rPr>
              <a:t>Tha</a:t>
            </a:r>
            <a:r>
              <a:rPr sz="4400" dirty="0">
                <a:solidFill>
                  <a:srgbClr val="011993"/>
                </a:solidFill>
                <a:latin typeface="Cambria"/>
                <a:cs typeface="Cambria"/>
              </a:rPr>
              <a:t>̂m niên công tác</a:t>
            </a:r>
            <a:endParaRPr sz="4400">
              <a:latin typeface="Cambria"/>
              <a:cs typeface="Cambria"/>
            </a:endParaRPr>
          </a:p>
          <a:p>
            <a:pPr marL="1059180" lvl="1" indent="-544830">
              <a:buSzPct val="123529"/>
              <a:buFont typeface="Microsoft Sans Serif"/>
              <a:buChar char="‣"/>
              <a:tabLst>
                <a:tab pos="1059815" algn="l"/>
              </a:tabLst>
            </a:pPr>
            <a:endParaRPr lang="en-US" sz="4400">
              <a:solidFill>
                <a:srgbClr val="011993"/>
              </a:solidFill>
              <a:latin typeface="Cambria"/>
              <a:cs typeface="Cambria"/>
            </a:endParaRPr>
          </a:p>
          <a:p>
            <a:pPr marL="1059180" lvl="1" indent="-544830">
              <a:lnSpc>
                <a:spcPct val="150000"/>
              </a:lnSpc>
              <a:buSzPct val="123529"/>
              <a:buFont typeface="Microsoft Sans Serif"/>
              <a:buChar char="‣"/>
              <a:tabLst>
                <a:tab pos="1059815" algn="l"/>
              </a:tabLst>
            </a:pPr>
            <a:r>
              <a:rPr sz="4400">
                <a:solidFill>
                  <a:srgbClr val="011993"/>
                </a:solidFill>
                <a:latin typeface="Cambria"/>
                <a:cs typeface="Cambria"/>
              </a:rPr>
              <a:t>Loại hợp đ</a:t>
            </a:r>
            <a:r>
              <a:rPr lang="en-US" sz="4400">
                <a:solidFill>
                  <a:srgbClr val="011993"/>
                </a:solidFill>
                <a:latin typeface="Cambria"/>
                <a:cs typeface="Cambria"/>
              </a:rPr>
              <a:t>ồ</a:t>
            </a:r>
            <a:r>
              <a:rPr sz="4400">
                <a:solidFill>
                  <a:srgbClr val="011993"/>
                </a:solidFill>
                <a:latin typeface="Cambria"/>
                <a:cs typeface="Cambria"/>
              </a:rPr>
              <a:t>ng</a:t>
            </a:r>
            <a:r>
              <a:rPr lang="en-US" sz="4400">
                <a:solidFill>
                  <a:srgbClr val="011993"/>
                </a:solidFill>
                <a:latin typeface="Cambria"/>
                <a:cs typeface="Cambria"/>
              </a:rPr>
              <a:t> </a:t>
            </a:r>
            <a:r>
              <a:rPr sz="4400">
                <a:solidFill>
                  <a:srgbClr val="011993"/>
                </a:solidFill>
                <a:latin typeface="Cambria"/>
                <a:cs typeface="Cambria"/>
              </a:rPr>
              <a:t>lao đ</a:t>
            </a:r>
            <a:r>
              <a:rPr lang="en-US" sz="4400">
                <a:solidFill>
                  <a:srgbClr val="011993"/>
                </a:solidFill>
                <a:latin typeface="Cambria"/>
                <a:cs typeface="Cambria"/>
              </a:rPr>
              <a:t>ộ</a:t>
            </a:r>
            <a:r>
              <a:rPr sz="4400">
                <a:solidFill>
                  <a:srgbClr val="011993"/>
                </a:solidFill>
                <a:latin typeface="Cambria"/>
                <a:cs typeface="Cambria"/>
              </a:rPr>
              <a:t>ng</a:t>
            </a:r>
            <a:endParaRPr sz="4400">
              <a:latin typeface="Cambria"/>
              <a:cs typeface="Cambri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60016" y="408739"/>
            <a:ext cx="13944600" cy="898964"/>
          </a:xfrm>
          <a:prstGeom prst="rect">
            <a:avLst/>
          </a:prstGeom>
        </p:spPr>
        <p:txBody>
          <a:bodyPr vert="horz" wrap="square" lIns="0" tIns="158750" rIns="0" bIns="0" rtlCol="0">
            <a:spAutoFit/>
          </a:bodyPr>
          <a:lstStyle/>
          <a:p>
            <a:pPr marL="514984" indent="-502920">
              <a:lnSpc>
                <a:spcPct val="100000"/>
              </a:lnSpc>
              <a:spcBef>
                <a:spcPts val="1250"/>
              </a:spcBef>
              <a:buSzPct val="123529"/>
              <a:buFont typeface="Cambria"/>
              <a:buChar char="•"/>
              <a:tabLst>
                <a:tab pos="515620" algn="l"/>
              </a:tabLst>
            </a:pPr>
            <a:r>
              <a:rPr sz="4800" b="1" i="1" dirty="0">
                <a:latin typeface="Cambria"/>
                <a:cs typeface="Cambria"/>
              </a:rPr>
              <a:t>Tài sản </a:t>
            </a:r>
            <a:r>
              <a:rPr sz="4800" dirty="0">
                <a:latin typeface="Cambria"/>
                <a:cs typeface="Cambria"/>
              </a:rPr>
              <a:t>đảm bảo căn cứ vào giá trị tài </a:t>
            </a:r>
            <a:r>
              <a:rPr sz="4800">
                <a:latin typeface="Cambria"/>
                <a:cs typeface="Cambria"/>
              </a:rPr>
              <a:t>sản:</a:t>
            </a:r>
          </a:p>
        </p:txBody>
      </p:sp>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5" name="object 5"/>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89</a:t>
            </a:fld>
            <a:endParaRPr dirty="0"/>
          </a:p>
        </p:txBody>
      </p:sp>
      <p:sp>
        <p:nvSpPr>
          <p:cNvPr id="6" name="object 2"/>
          <p:cNvSpPr txBox="1"/>
          <p:nvPr/>
        </p:nvSpPr>
        <p:spPr>
          <a:xfrm>
            <a:off x="222250" y="1812724"/>
            <a:ext cx="3276600" cy="4222951"/>
          </a:xfrm>
          <a:prstGeom prst="rect">
            <a:avLst/>
          </a:prstGeom>
        </p:spPr>
        <p:txBody>
          <a:bodyPr vert="horz" wrap="square" lIns="0" tIns="158750" rIns="0" bIns="0" rtlCol="0">
            <a:spAutoFit/>
          </a:bodyPr>
          <a:lstStyle/>
          <a:p>
            <a:pPr marL="1059180" lvl="1" indent="-544830">
              <a:lnSpc>
                <a:spcPct val="150000"/>
              </a:lnSpc>
              <a:buSzPct val="123529"/>
              <a:buFont typeface="Microsoft Sans Serif"/>
              <a:buChar char="‣"/>
              <a:tabLst>
                <a:tab pos="1059815" algn="l"/>
              </a:tabLst>
            </a:pPr>
            <a:r>
              <a:rPr sz="4400">
                <a:solidFill>
                  <a:srgbClr val="011993"/>
                </a:solidFill>
                <a:latin typeface="Cambria"/>
                <a:cs typeface="Cambria"/>
              </a:rPr>
              <a:t>Xe </a:t>
            </a:r>
            <a:r>
              <a:rPr sz="4400" dirty="0">
                <a:solidFill>
                  <a:srgbClr val="011993"/>
                </a:solidFill>
                <a:latin typeface="Cambria"/>
                <a:cs typeface="Cambria"/>
              </a:rPr>
              <a:t>hơi</a:t>
            </a:r>
            <a:endParaRPr sz="4400">
              <a:latin typeface="Cambria"/>
              <a:cs typeface="Cambria"/>
            </a:endParaRPr>
          </a:p>
          <a:p>
            <a:pPr marL="1059180" lvl="1" indent="-544830">
              <a:lnSpc>
                <a:spcPct val="150000"/>
              </a:lnSpc>
              <a:buSzPct val="123529"/>
              <a:buFont typeface="Microsoft Sans Serif"/>
              <a:buChar char="‣"/>
              <a:tabLst>
                <a:tab pos="1059815" algn="l"/>
              </a:tabLst>
            </a:pPr>
            <a:r>
              <a:rPr sz="4400" dirty="0">
                <a:solidFill>
                  <a:srgbClr val="011993"/>
                </a:solidFill>
                <a:latin typeface="Cambria"/>
                <a:cs typeface="Cambria"/>
              </a:rPr>
              <a:t>Nhà ở</a:t>
            </a:r>
            <a:endParaRPr sz="4400">
              <a:latin typeface="Cambria"/>
              <a:cs typeface="Cambria"/>
            </a:endParaRPr>
          </a:p>
          <a:p>
            <a:pPr marL="1059180" lvl="1" indent="-544830">
              <a:lnSpc>
                <a:spcPct val="150000"/>
              </a:lnSpc>
              <a:buSzPct val="123529"/>
              <a:buFont typeface="Microsoft Sans Serif"/>
              <a:buChar char="‣"/>
              <a:tabLst>
                <a:tab pos="1059815" algn="l"/>
              </a:tabLst>
            </a:pPr>
            <a:r>
              <a:rPr sz="4400" dirty="0">
                <a:solidFill>
                  <a:srgbClr val="011993"/>
                </a:solidFill>
                <a:latin typeface="Cambria"/>
                <a:cs typeface="Cambria"/>
              </a:rPr>
              <a:t>Các loại khác</a:t>
            </a:r>
            <a:endParaRPr sz="4400">
              <a:latin typeface="Cambria"/>
              <a:cs typeface="Cambria"/>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6450" y="1740066"/>
            <a:ext cx="16628512" cy="810560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7" name="object 7"/>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9</a:t>
            </a:fld>
            <a:endParaRPr dirty="0"/>
          </a:p>
        </p:txBody>
      </p:sp>
      <p:sp>
        <p:nvSpPr>
          <p:cNvPr id="2" name="object 2"/>
          <p:cNvSpPr txBox="1"/>
          <p:nvPr/>
        </p:nvSpPr>
        <p:spPr>
          <a:xfrm>
            <a:off x="998517" y="1235075"/>
            <a:ext cx="17828895" cy="6297878"/>
          </a:xfrm>
          <a:prstGeom prst="rect">
            <a:avLst/>
          </a:prstGeom>
        </p:spPr>
        <p:txBody>
          <a:bodyPr vert="horz" wrap="square" lIns="0" tIns="49530" rIns="0" bIns="0" rtlCol="0">
            <a:spAutoFit/>
          </a:bodyPr>
          <a:lstStyle/>
          <a:p>
            <a:pPr marL="540385" marR="316230" indent="-502920">
              <a:lnSpc>
                <a:spcPts val="5480"/>
              </a:lnSpc>
              <a:spcBef>
                <a:spcPts val="390"/>
              </a:spcBef>
              <a:buSzPct val="123529"/>
              <a:buChar char="•"/>
              <a:tabLst>
                <a:tab pos="541020" algn="l"/>
                <a:tab pos="2332990" algn="l"/>
                <a:tab pos="7263130" algn="l"/>
              </a:tabLst>
            </a:pPr>
            <a:r>
              <a:rPr sz="4400" dirty="0">
                <a:latin typeface="Cambria" panose="02040503050406030204" pitchFamily="18" charset="0"/>
                <a:ea typeface="Cambria" panose="02040503050406030204" pitchFamily="18" charset="0"/>
                <a:cs typeface="Cambria"/>
              </a:rPr>
              <a:t>Giờ đây chı̉ có </a:t>
            </a:r>
            <a:r>
              <a:rPr sz="4400">
                <a:latin typeface="Cambria" panose="02040503050406030204" pitchFamily="18" charset="0"/>
                <a:ea typeface="Cambria" panose="02040503050406030204" pitchFamily="18" charset="0"/>
                <a:cs typeface="Cambria"/>
              </a:rPr>
              <a:t>sự ki</a:t>
            </a:r>
            <a:r>
              <a:rPr lang="vi-VN" sz="4400">
                <a:latin typeface="Cambria" panose="02040503050406030204" pitchFamily="18" charset="0"/>
                <a:ea typeface="Cambria" panose="02040503050406030204" pitchFamily="18" charset="0"/>
                <a:cs typeface="Cambria"/>
              </a:rPr>
              <a:t>ệ</a:t>
            </a:r>
            <a:r>
              <a:rPr sz="4400">
                <a:latin typeface="Cambria" panose="02040503050406030204" pitchFamily="18" charset="0"/>
                <a:ea typeface="Cambria" panose="02040503050406030204" pitchFamily="18" charset="0"/>
                <a:cs typeface="Cambria"/>
              </a:rPr>
              <a:t>n</a:t>
            </a:r>
            <a:r>
              <a:rPr sz="4400" dirty="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với </a:t>
            </a:r>
            <a:r>
              <a:rPr sz="4400" i="1">
                <a:latin typeface="Cambria" panose="02040503050406030204" pitchFamily="18" charset="0"/>
                <a:ea typeface="Cambria" panose="02040503050406030204" pitchFamily="18" charset="0"/>
                <a:cs typeface="Times New Roman"/>
              </a:rPr>
              <a:t>P</a:t>
            </a:r>
            <a:r>
              <a:rPr lang="en-US" sz="4400" i="1">
                <a:latin typeface="Cambria" panose="02040503050406030204" pitchFamily="18" charset="0"/>
                <a:ea typeface="Cambria" panose="02040503050406030204" pitchFamily="18" charset="0"/>
                <a:cs typeface="Times New Roman"/>
              </a:rPr>
              <a:t>' </a:t>
            </a:r>
            <a:r>
              <a:rPr sz="4400">
                <a:latin typeface="Cambria" panose="02040503050406030204" pitchFamily="18" charset="0"/>
                <a:ea typeface="Cambria" panose="02040503050406030204" pitchFamily="18" charset="0"/>
                <a:cs typeface="Cambria"/>
              </a:rPr>
              <a:t>= </a:t>
            </a:r>
            <a:r>
              <a:rPr sz="4400" dirty="0">
                <a:latin typeface="Cambria" panose="02040503050406030204" pitchFamily="18" charset="0"/>
                <a:ea typeface="Cambria" panose="02040503050406030204" pitchFamily="18" charset="0"/>
                <a:cs typeface="Cambria"/>
              </a:rPr>
              <a:t>“</a:t>
            </a:r>
            <a:r>
              <a:rPr sz="4400" i="1" dirty="0">
                <a:latin typeface="Cambria" panose="02040503050406030204" pitchFamily="18" charset="0"/>
                <a:ea typeface="Cambria" panose="02040503050406030204" pitchFamily="18" charset="0"/>
                <a:cs typeface="Cambria"/>
              </a:rPr>
              <a:t>cánh quạt quay </a:t>
            </a:r>
            <a:r>
              <a:rPr sz="4400" b="1" i="1" dirty="0">
                <a:latin typeface="Cambria" panose="02040503050406030204" pitchFamily="18" charset="0"/>
                <a:ea typeface="Cambria" panose="02040503050406030204" pitchFamily="18" charset="0"/>
                <a:cs typeface="Cambria"/>
              </a:rPr>
              <a:t>khá nhanh</a:t>
            </a:r>
            <a:r>
              <a:rPr sz="4400" dirty="0">
                <a:latin typeface="Cambria" panose="02040503050406030204" pitchFamily="18" charset="0"/>
                <a:ea typeface="Cambria" panose="02040503050406030204" pitchFamily="18" charset="0"/>
                <a:cs typeface="Cambria"/>
              </a:rPr>
              <a:t>”, thı̀ </a:t>
            </a:r>
            <a:r>
              <a:rPr sz="4400">
                <a:latin typeface="Cambria" panose="02040503050406030204" pitchFamily="18" charset="0"/>
                <a:ea typeface="Cambria" panose="02040503050406030204" pitchFamily="18" charset="0"/>
                <a:cs typeface="Cambria"/>
              </a:rPr>
              <a:t>có th</a:t>
            </a:r>
            <a:r>
              <a:rPr lang="en-US" sz="4400">
                <a:latin typeface="Cambria" panose="02040503050406030204" pitchFamily="18" charset="0"/>
                <a:ea typeface="Cambria" panose="02040503050406030204" pitchFamily="18" charset="0"/>
                <a:cs typeface="Cambria"/>
              </a:rPr>
              <a:t>ể</a:t>
            </a:r>
            <a:r>
              <a:rPr sz="4400">
                <a:latin typeface="Cambria" panose="02040503050406030204" pitchFamily="18" charset="0"/>
                <a:ea typeface="Cambria" panose="02040503050406030204" pitchFamily="18" charset="0"/>
                <a:cs typeface="Cambria"/>
              </a:rPr>
              <a:t> k</a:t>
            </a:r>
            <a:r>
              <a:rPr lang="en-US" sz="4400">
                <a:latin typeface="Cambria" panose="02040503050406030204" pitchFamily="18" charset="0"/>
                <a:ea typeface="Cambria" panose="02040503050406030204" pitchFamily="18" charset="0"/>
                <a:cs typeface="Cambria"/>
              </a:rPr>
              <a:t>ế</a:t>
            </a:r>
            <a:r>
              <a:rPr sz="4400">
                <a:latin typeface="Cambria" panose="02040503050406030204" pitchFamily="18" charset="0"/>
                <a:ea typeface="Cambria" panose="02040503050406030204" pitchFamily="18" charset="0"/>
                <a:cs typeface="Cambria"/>
              </a:rPr>
              <a:t>t</a:t>
            </a:r>
            <a:r>
              <a:rPr lang="en-US" sz="4400">
                <a:latin typeface="Cambria" panose="02040503050406030204" pitchFamily="18" charset="0"/>
                <a:ea typeface="Cambria" panose="02040503050406030204" pitchFamily="18" charset="0"/>
                <a:cs typeface="Cambria"/>
              </a:rPr>
              <a:t> </a:t>
            </a:r>
            <a:r>
              <a:rPr sz="4400">
                <a:latin typeface="Cambria" panose="02040503050406030204" pitchFamily="18" charset="0"/>
                <a:ea typeface="Cambria" panose="02040503050406030204" pitchFamily="18" charset="0"/>
                <a:cs typeface="Cambria"/>
              </a:rPr>
              <a:t>lu</a:t>
            </a:r>
            <a:r>
              <a:rPr lang="en-US" sz="4400">
                <a:latin typeface="Cambria" panose="02040503050406030204" pitchFamily="18" charset="0"/>
                <a:ea typeface="Cambria" panose="02040503050406030204" pitchFamily="18" charset="0"/>
                <a:cs typeface="Cambria"/>
              </a:rPr>
              <a:t>ậ</a:t>
            </a:r>
            <a:r>
              <a:rPr sz="4400">
                <a:latin typeface="Cambria" panose="02040503050406030204" pitchFamily="18" charset="0"/>
                <a:ea typeface="Cambria" panose="02040503050406030204" pitchFamily="18" charset="0"/>
                <a:cs typeface="Cambria"/>
              </a:rPr>
              <a:t>n </a:t>
            </a:r>
            <a:r>
              <a:rPr sz="4400" i="1">
                <a:latin typeface="Cambria" panose="02040503050406030204" pitchFamily="18" charset="0"/>
                <a:ea typeface="Cambria" panose="02040503050406030204" pitchFamily="18" charset="0"/>
                <a:cs typeface="Times New Roman"/>
              </a:rPr>
              <a:t>Q</a:t>
            </a:r>
            <a:r>
              <a:rPr lang="en-US" sz="4400" i="1">
                <a:latin typeface="Cambria" panose="02040503050406030204" pitchFamily="18" charset="0"/>
                <a:ea typeface="Cambria" panose="02040503050406030204" pitchFamily="18" charset="0"/>
                <a:cs typeface="Times New Roman"/>
              </a:rPr>
              <a:t>' là </a:t>
            </a:r>
            <a:r>
              <a:rPr sz="4400">
                <a:latin typeface="Cambria" panose="02040503050406030204" pitchFamily="18" charset="0"/>
                <a:ea typeface="Cambria" panose="02040503050406030204" pitchFamily="18" charset="0"/>
                <a:cs typeface="Cambria"/>
              </a:rPr>
              <a:t>“</a:t>
            </a:r>
            <a:r>
              <a:rPr sz="4400" i="1">
                <a:latin typeface="Cambria" panose="02040503050406030204" pitchFamily="18" charset="0"/>
                <a:ea typeface="Cambria" panose="02040503050406030204" pitchFamily="18" charset="0"/>
                <a:cs typeface="Cambria"/>
              </a:rPr>
              <a:t>gió </a:t>
            </a:r>
            <a:r>
              <a:rPr sz="4400" b="1" i="1" dirty="0">
                <a:latin typeface="Cambria" panose="02040503050406030204" pitchFamily="18" charset="0"/>
                <a:ea typeface="Cambria" panose="02040503050406030204" pitchFamily="18" charset="0"/>
                <a:cs typeface="Cambria"/>
              </a:rPr>
              <a:t>khá nhiều</a:t>
            </a:r>
            <a:r>
              <a:rPr sz="4400" dirty="0">
                <a:latin typeface="Cambria" panose="02040503050406030204" pitchFamily="18" charset="0"/>
                <a:ea typeface="Cambria" panose="02040503050406030204" pitchFamily="18" charset="0"/>
                <a:cs typeface="Cambria"/>
              </a:rPr>
              <a:t>”.</a:t>
            </a:r>
            <a:endParaRPr sz="4400">
              <a:latin typeface="Cambria" panose="02040503050406030204" pitchFamily="18" charset="0"/>
              <a:ea typeface="Cambria" panose="02040503050406030204" pitchFamily="18" charset="0"/>
              <a:cs typeface="Cambria"/>
            </a:endParaRPr>
          </a:p>
          <a:p>
            <a:pPr marL="540385" indent="-502920">
              <a:lnSpc>
                <a:spcPct val="100000"/>
              </a:lnSpc>
              <a:spcBef>
                <a:spcPts val="2245"/>
              </a:spcBef>
              <a:buSzPct val="123529"/>
              <a:buChar char="•"/>
              <a:tabLst>
                <a:tab pos="541020" algn="l"/>
              </a:tabLst>
            </a:pPr>
            <a:r>
              <a:rPr sz="4400">
                <a:latin typeface="Cambria" panose="02040503050406030204" pitchFamily="18" charset="0"/>
                <a:ea typeface="Cambria" panose="02040503050406030204" pitchFamily="18" charset="0"/>
                <a:cs typeface="Cambria"/>
              </a:rPr>
              <a:t>Hi</a:t>
            </a:r>
            <a:r>
              <a:rPr lang="vi-VN" sz="4400">
                <a:latin typeface="Cambria" panose="02040503050406030204" pitchFamily="18" charset="0"/>
                <a:ea typeface="Cambria" panose="02040503050406030204" pitchFamily="18" charset="0"/>
                <a:cs typeface="Cambria"/>
              </a:rPr>
              <a:t>ệ</a:t>
            </a:r>
            <a:r>
              <a:rPr sz="4400">
                <a:latin typeface="Cambria" panose="02040503050406030204" pitchFamily="18" charset="0"/>
                <a:ea typeface="Cambria" panose="02040503050406030204" pitchFamily="18" charset="0"/>
                <a:cs typeface="Cambria"/>
              </a:rPr>
              <a:t>n thực b</a:t>
            </a:r>
            <a:r>
              <a:rPr lang="en-US" sz="4400">
                <a:latin typeface="Cambria" panose="02040503050406030204" pitchFamily="18" charset="0"/>
                <a:ea typeface="Cambria" panose="02040503050406030204" pitchFamily="18" charset="0"/>
                <a:cs typeface="Cambria"/>
              </a:rPr>
              <a:t>ằ</a:t>
            </a:r>
            <a:r>
              <a:rPr sz="4400">
                <a:latin typeface="Cambria" panose="02040503050406030204" pitchFamily="18" charset="0"/>
                <a:ea typeface="Cambria" panose="02040503050406030204" pitchFamily="18" charset="0"/>
                <a:cs typeface="Cambria"/>
              </a:rPr>
              <a:t>ng </a:t>
            </a:r>
            <a:r>
              <a:rPr sz="4400" dirty="0">
                <a:latin typeface="Cambria" panose="02040503050406030204" pitchFamily="18" charset="0"/>
                <a:ea typeface="Cambria" panose="02040503050406030204" pitchFamily="18" charset="0"/>
                <a:cs typeface="Cambria"/>
              </a:rPr>
              <a:t>ngôn ngữ </a:t>
            </a:r>
            <a:r>
              <a:rPr sz="4400">
                <a:latin typeface="Cambria" panose="02040503050406030204" pitchFamily="18" charset="0"/>
                <a:ea typeface="Cambria" panose="02040503050406030204" pitchFamily="18" charset="0"/>
                <a:cs typeface="Cambria"/>
              </a:rPr>
              <a:t>của </a:t>
            </a:r>
            <a:r>
              <a:rPr lang="vi-VN" sz="4400">
                <a:latin typeface="Cambria" panose="02040503050406030204" pitchFamily="18" charset="0"/>
                <a:ea typeface="Cambria" panose="02040503050406030204" pitchFamily="18" charset="0"/>
                <a:cs typeface="Cambria"/>
              </a:rPr>
              <a:t>tập </a:t>
            </a:r>
            <a:r>
              <a:rPr sz="4400">
                <a:latin typeface="Cambria" panose="02040503050406030204" pitchFamily="18" charset="0"/>
                <a:ea typeface="Cambria" panose="02040503050406030204" pitchFamily="18" charset="0"/>
                <a:cs typeface="Cambria"/>
              </a:rPr>
              <a:t>hợp </a:t>
            </a:r>
            <a:r>
              <a:rPr sz="4400" dirty="0">
                <a:latin typeface="Cambria" panose="02040503050406030204" pitchFamily="18" charset="0"/>
                <a:ea typeface="Cambria" panose="02040503050406030204" pitchFamily="18" charset="0"/>
                <a:cs typeface="Cambria"/>
              </a:rPr>
              <a:t>mờ:</a:t>
            </a:r>
            <a:endParaRPr sz="4400">
              <a:latin typeface="Cambria" panose="02040503050406030204" pitchFamily="18" charset="0"/>
              <a:ea typeface="Cambria" panose="02040503050406030204" pitchFamily="18" charset="0"/>
              <a:cs typeface="Cambria"/>
            </a:endParaRPr>
          </a:p>
          <a:p>
            <a:pPr marL="1084580" marR="30480" lvl="1" indent="-544830">
              <a:lnSpc>
                <a:spcPct val="150000"/>
              </a:lnSpc>
              <a:buSzPct val="123529"/>
              <a:buFont typeface="Microsoft Sans Serif"/>
              <a:buChar char="‣"/>
              <a:tabLst>
                <a:tab pos="1084263" algn="l"/>
              </a:tabLst>
            </a:pPr>
            <a:r>
              <a:rPr lang="en-US" sz="4250">
                <a:solidFill>
                  <a:srgbClr val="011993"/>
                </a:solidFill>
                <a:latin typeface="Cambria" panose="02040503050406030204" pitchFamily="18" charset="0"/>
                <a:ea typeface="Cambria" panose="02040503050406030204" pitchFamily="18" charset="0"/>
                <a:cs typeface="Cambria"/>
              </a:rPr>
              <a:t>Ở</a:t>
            </a:r>
            <a:r>
              <a:rPr sz="4250">
                <a:solidFill>
                  <a:srgbClr val="011993"/>
                </a:solidFill>
                <a:latin typeface="Cambria" panose="02040503050406030204" pitchFamily="18" charset="0"/>
                <a:ea typeface="Cambria" panose="02040503050406030204" pitchFamily="18" charset="0"/>
                <a:cs typeface="Cambria"/>
              </a:rPr>
              <a:t> </a:t>
            </a:r>
            <a:r>
              <a:rPr sz="4250" dirty="0">
                <a:solidFill>
                  <a:srgbClr val="011993"/>
                </a:solidFill>
                <a:latin typeface="Cambria" panose="02040503050406030204" pitchFamily="18" charset="0"/>
                <a:ea typeface="Cambria" panose="02040503050406030204" pitchFamily="18" charset="0"/>
                <a:cs typeface="Cambria"/>
              </a:rPr>
              <a:t>đây có </a:t>
            </a:r>
            <a:r>
              <a:rPr sz="4250">
                <a:solidFill>
                  <a:srgbClr val="011993"/>
                </a:solidFill>
                <a:latin typeface="Cambria" panose="02040503050406030204" pitchFamily="18" charset="0"/>
                <a:ea typeface="Cambria" panose="02040503050406030204" pitchFamily="18" charset="0"/>
                <a:cs typeface="Cambria"/>
              </a:rPr>
              <a:t>quan h</a:t>
            </a:r>
            <a:r>
              <a:rPr lang="vi-VN" sz="4250">
                <a:solidFill>
                  <a:srgbClr val="011993"/>
                </a:solidFill>
                <a:latin typeface="Cambria" panose="02040503050406030204" pitchFamily="18" charset="0"/>
                <a:ea typeface="Cambria" panose="02040503050406030204" pitchFamily="18" charset="0"/>
                <a:cs typeface="Cambria"/>
              </a:rPr>
              <a:t>ệ</a:t>
            </a:r>
            <a:r>
              <a:rPr sz="4250">
                <a:solidFill>
                  <a:srgbClr val="011993"/>
                </a:solidFill>
                <a:latin typeface="Cambria" panose="02040503050406030204" pitchFamily="18" charset="0"/>
                <a:ea typeface="Cambria" panose="02040503050406030204" pitchFamily="18" charset="0"/>
                <a:cs typeface="Cambria"/>
              </a:rPr>
              <a:t>mờ </a:t>
            </a:r>
            <a:r>
              <a:rPr sz="4650" b="1" dirty="0">
                <a:solidFill>
                  <a:srgbClr val="011993"/>
                </a:solidFill>
                <a:latin typeface="Cambria" panose="02040503050406030204" pitchFamily="18" charset="0"/>
                <a:ea typeface="Cambria" panose="02040503050406030204" pitchFamily="18" charset="0"/>
                <a:cs typeface="Cambria"/>
              </a:rPr>
              <a:t>ℜ</a:t>
            </a:r>
            <a:r>
              <a:rPr sz="4650" dirty="0">
                <a:solidFill>
                  <a:srgbClr val="011993"/>
                </a:solidFill>
                <a:latin typeface="Cambria" panose="02040503050406030204" pitchFamily="18" charset="0"/>
                <a:ea typeface="Cambria" panose="02040503050406030204" pitchFamily="18" charset="0"/>
                <a:cs typeface="Cambria"/>
              </a:rPr>
              <a:t> = {</a:t>
            </a:r>
            <a:r>
              <a:rPr sz="4650" i="1" dirty="0">
                <a:solidFill>
                  <a:srgbClr val="011993"/>
                </a:solidFill>
                <a:latin typeface="Cambria" panose="02040503050406030204" pitchFamily="18" charset="0"/>
                <a:ea typeface="Cambria" panose="02040503050406030204" pitchFamily="18" charset="0"/>
                <a:cs typeface="Times New Roman"/>
              </a:rPr>
              <a:t>P </a:t>
            </a:r>
            <a:r>
              <a:rPr sz="4650">
                <a:solidFill>
                  <a:srgbClr val="011993"/>
                </a:solidFill>
                <a:latin typeface="Cambria" panose="02040503050406030204" pitchFamily="18" charset="0"/>
                <a:ea typeface="Cambria" panose="02040503050406030204" pitchFamily="18" charset="0"/>
                <a:cs typeface="Cambria"/>
              </a:rPr>
              <a:t>⇒ </a:t>
            </a:r>
            <a:r>
              <a:rPr sz="4650" i="1">
                <a:solidFill>
                  <a:srgbClr val="011993"/>
                </a:solidFill>
                <a:latin typeface="Cambria" panose="02040503050406030204" pitchFamily="18" charset="0"/>
                <a:ea typeface="Cambria" panose="02040503050406030204" pitchFamily="18" charset="0"/>
                <a:cs typeface="Times New Roman"/>
              </a:rPr>
              <a:t>Q</a:t>
            </a:r>
            <a:r>
              <a:rPr lang="en-US" sz="4650" i="1">
                <a:solidFill>
                  <a:srgbClr val="011993"/>
                </a:solidFill>
                <a:latin typeface="Cambria" panose="02040503050406030204" pitchFamily="18" charset="0"/>
                <a:ea typeface="Cambria" panose="02040503050406030204" pitchFamily="18" charset="0"/>
                <a:cs typeface="Times New Roman"/>
              </a:rPr>
              <a:t>}</a:t>
            </a:r>
            <a:r>
              <a:rPr lang="en-US" sz="4650" i="1" dirty="0">
                <a:solidFill>
                  <a:srgbClr val="011993"/>
                </a:solidFill>
                <a:latin typeface="Cambria" panose="02040503050406030204" pitchFamily="18" charset="0"/>
                <a:ea typeface="Cambria" panose="02040503050406030204" pitchFamily="18" charset="0"/>
                <a:cs typeface="Times New Roman"/>
              </a:rPr>
              <a:t> </a:t>
            </a:r>
            <a:r>
              <a:rPr sz="4250">
                <a:solidFill>
                  <a:srgbClr val="011993"/>
                </a:solidFill>
                <a:latin typeface="Cambria" panose="02040503050406030204" pitchFamily="18" charset="0"/>
                <a:ea typeface="Cambria" panose="02040503050406030204" pitchFamily="18" charset="0"/>
                <a:cs typeface="Cambria"/>
              </a:rPr>
              <a:t>tre</a:t>
            </a:r>
            <a:r>
              <a:rPr sz="4250" dirty="0">
                <a:solidFill>
                  <a:srgbClr val="011993"/>
                </a:solidFill>
                <a:latin typeface="Cambria" panose="02040503050406030204" pitchFamily="18" charset="0"/>
                <a:ea typeface="Cambria" panose="02040503050406030204" pitchFamily="18" charset="0"/>
                <a:cs typeface="Cambria"/>
              </a:rPr>
              <a:t>̂n không </a:t>
            </a:r>
            <a:r>
              <a:rPr sz="4250">
                <a:solidFill>
                  <a:srgbClr val="011993"/>
                </a:solidFill>
                <a:latin typeface="Cambria" panose="02040503050406030204" pitchFamily="18" charset="0"/>
                <a:ea typeface="Cambria" panose="02040503050406030204" pitchFamily="18" charset="0"/>
                <a:cs typeface="Cambria"/>
              </a:rPr>
              <a:t>gian n</a:t>
            </a:r>
            <a:r>
              <a:rPr lang="en-US" sz="4250">
                <a:solidFill>
                  <a:srgbClr val="011993"/>
                </a:solidFill>
                <a:latin typeface="Cambria" panose="02040503050406030204" pitchFamily="18" charset="0"/>
                <a:ea typeface="Cambria" panose="02040503050406030204" pitchFamily="18" charset="0"/>
                <a:cs typeface="Cambria"/>
              </a:rPr>
              <a:t>ề</a:t>
            </a:r>
            <a:r>
              <a:rPr sz="4250">
                <a:solidFill>
                  <a:srgbClr val="011993"/>
                </a:solidFill>
                <a:latin typeface="Cambria" panose="02040503050406030204" pitchFamily="18" charset="0"/>
                <a:ea typeface="Cambria" panose="02040503050406030204" pitchFamily="18" charset="0"/>
                <a:cs typeface="Cambria"/>
              </a:rPr>
              <a:t>n </a:t>
            </a:r>
            <a:r>
              <a:rPr sz="4650" i="1">
                <a:solidFill>
                  <a:srgbClr val="011993"/>
                </a:solidFill>
                <a:latin typeface="Cambria" panose="02040503050406030204" pitchFamily="18" charset="0"/>
                <a:ea typeface="Cambria" panose="02040503050406030204" pitchFamily="18" charset="0"/>
                <a:cs typeface="Times New Roman"/>
              </a:rPr>
              <a:t>X</a:t>
            </a:r>
            <a:r>
              <a:rPr lang="en-US" sz="4650">
                <a:solidFill>
                  <a:srgbClr val="011993"/>
                </a:solidFill>
                <a:latin typeface="Cambria" panose="02040503050406030204" pitchFamily="18" charset="0"/>
                <a:ea typeface="Cambria" panose="02040503050406030204" pitchFamily="18" charset="0"/>
                <a:cs typeface="Cambria"/>
              </a:rPr>
              <a:t> × </a:t>
            </a:r>
            <a:r>
              <a:rPr sz="4650" i="1">
                <a:solidFill>
                  <a:srgbClr val="011993"/>
                </a:solidFill>
                <a:latin typeface="Cambria" panose="02040503050406030204" pitchFamily="18" charset="0"/>
                <a:ea typeface="Cambria" panose="02040503050406030204" pitchFamily="18" charset="0"/>
                <a:cs typeface="Times New Roman"/>
              </a:rPr>
              <a:t>Y </a:t>
            </a:r>
            <a:r>
              <a:rPr sz="4250">
                <a:solidFill>
                  <a:srgbClr val="011993"/>
                </a:solidFill>
                <a:latin typeface="Cambria" panose="02040503050406030204" pitchFamily="18" charset="0"/>
                <a:ea typeface="Cambria" panose="02040503050406030204" pitchFamily="18" charset="0"/>
                <a:cs typeface="Cambria"/>
              </a:rPr>
              <a:t>với hàm</a:t>
            </a:r>
            <a:r>
              <a:rPr lang="en-US" sz="4250">
                <a:solidFill>
                  <a:srgbClr val="011993"/>
                </a:solidFill>
                <a:latin typeface="Cambria" panose="02040503050406030204" pitchFamily="18" charset="0"/>
                <a:ea typeface="Cambria" panose="02040503050406030204" pitchFamily="18" charset="0"/>
                <a:cs typeface="Cambria"/>
              </a:rPr>
              <a:t> </a:t>
            </a:r>
            <a:r>
              <a:rPr sz="4250">
                <a:solidFill>
                  <a:srgbClr val="011993"/>
                </a:solidFill>
                <a:latin typeface="Cambria" panose="02040503050406030204" pitchFamily="18" charset="0"/>
                <a:ea typeface="Cambria" panose="02040503050406030204" pitchFamily="18" charset="0"/>
                <a:cs typeface="Cambria"/>
              </a:rPr>
              <a:t>thu</a:t>
            </a:r>
            <a:r>
              <a:rPr lang="en-US" sz="4250">
                <a:solidFill>
                  <a:srgbClr val="011993"/>
                </a:solidFill>
                <a:latin typeface="Cambria" panose="02040503050406030204" pitchFamily="18" charset="0"/>
                <a:ea typeface="Cambria" panose="02040503050406030204" pitchFamily="18" charset="0"/>
                <a:cs typeface="Cambria"/>
              </a:rPr>
              <a:t>ộ</a:t>
            </a:r>
            <a:r>
              <a:rPr sz="4250">
                <a:solidFill>
                  <a:srgbClr val="011993"/>
                </a:solidFill>
                <a:latin typeface="Cambria" panose="02040503050406030204" pitchFamily="18" charset="0"/>
                <a:ea typeface="Cambria" panose="02040503050406030204" pitchFamily="18" charset="0"/>
                <a:cs typeface="Cambria"/>
              </a:rPr>
              <a:t>c </a:t>
            </a:r>
            <a:r>
              <a:rPr sz="4650" i="1" dirty="0">
                <a:solidFill>
                  <a:srgbClr val="011993"/>
                </a:solidFill>
                <a:latin typeface="Cambria" panose="02040503050406030204" pitchFamily="18" charset="0"/>
                <a:ea typeface="Cambria" panose="02040503050406030204" pitchFamily="18" charset="0"/>
                <a:cs typeface="Arial"/>
              </a:rPr>
              <a:t>μ</a:t>
            </a:r>
            <a:r>
              <a:rPr sz="4950" baseline="-19360" dirty="0">
                <a:solidFill>
                  <a:srgbClr val="011993"/>
                </a:solidFill>
                <a:latin typeface="Cambria" panose="02040503050406030204" pitchFamily="18" charset="0"/>
                <a:ea typeface="Cambria" panose="02040503050406030204" pitchFamily="18" charset="0"/>
                <a:cs typeface="Cambria"/>
              </a:rPr>
              <a:t>ℜ</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x</a:t>
            </a:r>
            <a:r>
              <a:rPr sz="4650" dirty="0">
                <a:solidFill>
                  <a:srgbClr val="011993"/>
                </a:solidFill>
                <a:latin typeface="Cambria" panose="02040503050406030204" pitchFamily="18" charset="0"/>
                <a:ea typeface="Cambria" panose="02040503050406030204" pitchFamily="18" charset="0"/>
                <a:cs typeface="Cambria"/>
              </a:rPr>
              <a:t>, </a:t>
            </a:r>
            <a:r>
              <a:rPr sz="4650" i="1" dirty="0">
                <a:solidFill>
                  <a:srgbClr val="011993"/>
                </a:solidFill>
                <a:latin typeface="Cambria" panose="02040503050406030204" pitchFamily="18" charset="0"/>
                <a:ea typeface="Cambria" panose="02040503050406030204" pitchFamily="18" charset="0"/>
                <a:cs typeface="Times New Roman"/>
              </a:rPr>
              <a:t>y</a:t>
            </a:r>
            <a:r>
              <a:rPr sz="4650" dirty="0">
                <a:solidFill>
                  <a:srgbClr val="011993"/>
                </a:solidFill>
                <a:latin typeface="Cambria" panose="02040503050406030204" pitchFamily="18" charset="0"/>
                <a:ea typeface="Cambria" panose="02040503050406030204" pitchFamily="18" charset="0"/>
                <a:cs typeface="Cambria"/>
              </a:rPr>
              <a:t>) = </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P</a:t>
            </a:r>
            <a:r>
              <a:rPr sz="4950" baseline="-19360" dirty="0">
                <a:solidFill>
                  <a:srgbClr val="011993"/>
                </a:solidFill>
                <a:latin typeface="Cambria" panose="02040503050406030204" pitchFamily="18" charset="0"/>
                <a:ea typeface="Cambria" panose="02040503050406030204" pitchFamily="18" charset="0"/>
                <a:cs typeface="Cambria"/>
              </a:rPr>
              <a:t>⇒</a:t>
            </a:r>
            <a:r>
              <a:rPr sz="4950" i="1" baseline="-19360" dirty="0">
                <a:solidFill>
                  <a:srgbClr val="011993"/>
                </a:solidFill>
                <a:latin typeface="Cambria" panose="02040503050406030204" pitchFamily="18" charset="0"/>
                <a:ea typeface="Cambria" panose="02040503050406030204" pitchFamily="18" charset="0"/>
                <a:cs typeface="Times New Roman"/>
              </a:rPr>
              <a:t>Q</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x</a:t>
            </a:r>
            <a:r>
              <a:rPr sz="4650" dirty="0">
                <a:solidFill>
                  <a:srgbClr val="011993"/>
                </a:solidFill>
                <a:latin typeface="Cambria" panose="02040503050406030204" pitchFamily="18" charset="0"/>
                <a:ea typeface="Cambria" panose="02040503050406030204" pitchFamily="18" charset="0"/>
                <a:cs typeface="Cambria"/>
              </a:rPr>
              <a:t>, </a:t>
            </a:r>
            <a:r>
              <a:rPr sz="4650" i="1" dirty="0">
                <a:solidFill>
                  <a:srgbClr val="011993"/>
                </a:solidFill>
                <a:latin typeface="Cambria" panose="02040503050406030204" pitchFamily="18" charset="0"/>
                <a:ea typeface="Cambria" panose="02040503050406030204" pitchFamily="18" charset="0"/>
                <a:cs typeface="Times New Roman"/>
              </a:rPr>
              <a:t>y</a:t>
            </a:r>
            <a:r>
              <a:rPr sz="4650">
                <a:solidFill>
                  <a:srgbClr val="011993"/>
                </a:solidFill>
                <a:latin typeface="Cambria" panose="02040503050406030204" pitchFamily="18" charset="0"/>
                <a:ea typeface="Cambria" panose="02040503050406030204" pitchFamily="18" charset="0"/>
                <a:cs typeface="Cambria"/>
              </a:rPr>
              <a:t>) =</a:t>
            </a:r>
            <a:r>
              <a:rPr lang="en-US" sz="4650">
                <a:solidFill>
                  <a:srgbClr val="011993"/>
                </a:solidFill>
                <a:latin typeface="Cambria" panose="02040503050406030204" pitchFamily="18" charset="0"/>
                <a:ea typeface="Cambria" panose="02040503050406030204" pitchFamily="18" charset="0"/>
                <a:cs typeface="Cambria"/>
              </a:rPr>
              <a:t> </a:t>
            </a:r>
            <a:r>
              <a:rPr sz="4650">
                <a:solidFill>
                  <a:srgbClr val="011993"/>
                </a:solidFill>
                <a:latin typeface="Cambria" panose="02040503050406030204" pitchFamily="18" charset="0"/>
                <a:ea typeface="Cambria" panose="02040503050406030204" pitchFamily="18" charset="0"/>
                <a:cs typeface="Cambria"/>
              </a:rPr>
              <a:t>min</a:t>
            </a:r>
            <a:r>
              <a:rPr lang="en-US" sz="4650">
                <a:solidFill>
                  <a:srgbClr val="011993"/>
                </a:solidFill>
                <a:latin typeface="Cambria" panose="02040503050406030204" pitchFamily="18" charset="0"/>
                <a:ea typeface="Cambria" panose="02040503050406030204" pitchFamily="18" charset="0"/>
                <a:cs typeface="Cambria"/>
              </a:rPr>
              <a:t> </a:t>
            </a:r>
            <a:r>
              <a:rPr sz="6975" baseline="-11350">
                <a:solidFill>
                  <a:srgbClr val="011993"/>
                </a:solidFill>
                <a:latin typeface="Cambria" panose="02040503050406030204" pitchFamily="18" charset="0"/>
                <a:ea typeface="Cambria" panose="02040503050406030204" pitchFamily="18" charset="0"/>
                <a:cs typeface="Verdana"/>
              </a:rPr>
              <a:t>{</a:t>
            </a:r>
            <a:r>
              <a:rPr sz="4650" i="1">
                <a:solidFill>
                  <a:srgbClr val="011993"/>
                </a:solidFill>
                <a:latin typeface="Cambria" panose="02040503050406030204" pitchFamily="18" charset="0"/>
                <a:ea typeface="Cambria" panose="02040503050406030204" pitchFamily="18" charset="0"/>
                <a:cs typeface="Arial"/>
              </a:rPr>
              <a:t>μ</a:t>
            </a:r>
            <a:r>
              <a:rPr sz="4950" i="1" baseline="-19360">
                <a:solidFill>
                  <a:srgbClr val="011993"/>
                </a:solidFill>
                <a:latin typeface="Cambria" panose="02040503050406030204" pitchFamily="18" charset="0"/>
                <a:ea typeface="Cambria" panose="02040503050406030204" pitchFamily="18" charset="0"/>
                <a:cs typeface="Times New Roman"/>
              </a:rPr>
              <a:t>A</a:t>
            </a:r>
            <a:r>
              <a:rPr sz="4650">
                <a:solidFill>
                  <a:srgbClr val="011993"/>
                </a:solidFill>
                <a:latin typeface="Cambria" panose="02040503050406030204" pitchFamily="18" charset="0"/>
                <a:ea typeface="Cambria" panose="02040503050406030204" pitchFamily="18" charset="0"/>
                <a:cs typeface="Cambria"/>
              </a:rPr>
              <a:t>(</a:t>
            </a:r>
            <a:r>
              <a:rPr sz="4650" i="1">
                <a:solidFill>
                  <a:srgbClr val="011993"/>
                </a:solidFill>
                <a:latin typeface="Cambria" panose="02040503050406030204" pitchFamily="18" charset="0"/>
                <a:ea typeface="Cambria" panose="02040503050406030204" pitchFamily="18" charset="0"/>
                <a:cs typeface="Times New Roman"/>
              </a:rPr>
              <a:t>a</a:t>
            </a:r>
            <a:r>
              <a:rPr sz="4650" dirty="0">
                <a:solidFill>
                  <a:srgbClr val="011993"/>
                </a:solidFill>
                <a:latin typeface="Cambria" panose="02040503050406030204" pitchFamily="18" charset="0"/>
                <a:ea typeface="Cambria" panose="02040503050406030204" pitchFamily="18" charset="0"/>
                <a:cs typeface="Cambria"/>
              </a:rPr>
              <a:t>), </a:t>
            </a:r>
            <a:r>
              <a:rPr sz="4650" i="1" dirty="0">
                <a:solidFill>
                  <a:srgbClr val="011993"/>
                </a:solidFill>
                <a:latin typeface="Cambria" panose="02040503050406030204" pitchFamily="18" charset="0"/>
                <a:ea typeface="Cambria" panose="02040503050406030204" pitchFamily="18" charset="0"/>
                <a:cs typeface="Arial"/>
              </a:rPr>
              <a:t>μ</a:t>
            </a:r>
            <a:r>
              <a:rPr sz="4950" i="1" baseline="-19360" dirty="0">
                <a:solidFill>
                  <a:srgbClr val="011993"/>
                </a:solidFill>
                <a:latin typeface="Cambria" panose="02040503050406030204" pitchFamily="18" charset="0"/>
                <a:ea typeface="Cambria" panose="02040503050406030204" pitchFamily="18" charset="0"/>
                <a:cs typeface="Times New Roman"/>
              </a:rPr>
              <a:t>B</a:t>
            </a:r>
            <a:r>
              <a:rPr sz="4650" dirty="0">
                <a:solidFill>
                  <a:srgbClr val="011993"/>
                </a:solidFill>
                <a:latin typeface="Cambria" panose="02040503050406030204" pitchFamily="18" charset="0"/>
                <a:ea typeface="Cambria" panose="02040503050406030204" pitchFamily="18" charset="0"/>
                <a:cs typeface="Cambria"/>
              </a:rPr>
              <a:t>(</a:t>
            </a:r>
            <a:r>
              <a:rPr sz="4650" i="1" dirty="0">
                <a:solidFill>
                  <a:srgbClr val="011993"/>
                </a:solidFill>
                <a:latin typeface="Cambria" panose="02040503050406030204" pitchFamily="18" charset="0"/>
                <a:ea typeface="Cambria" panose="02040503050406030204" pitchFamily="18" charset="0"/>
                <a:cs typeface="Times New Roman"/>
              </a:rPr>
              <a:t>b</a:t>
            </a:r>
            <a:r>
              <a:rPr sz="4650" dirty="0">
                <a:solidFill>
                  <a:srgbClr val="011993"/>
                </a:solidFill>
                <a:latin typeface="Cambria" panose="02040503050406030204" pitchFamily="18" charset="0"/>
                <a:ea typeface="Cambria" panose="02040503050406030204" pitchFamily="18" charset="0"/>
                <a:cs typeface="Cambria"/>
              </a:rPr>
              <a:t>)</a:t>
            </a:r>
            <a:r>
              <a:rPr sz="6975" baseline="-11350" dirty="0">
                <a:solidFill>
                  <a:srgbClr val="011993"/>
                </a:solidFill>
                <a:latin typeface="Cambria" panose="02040503050406030204" pitchFamily="18" charset="0"/>
                <a:ea typeface="Cambria" panose="02040503050406030204" pitchFamily="18" charset="0"/>
                <a:cs typeface="Verdana"/>
              </a:rPr>
              <a:t>}</a:t>
            </a:r>
            <a:r>
              <a:rPr sz="4650" dirty="0">
                <a:solidFill>
                  <a:srgbClr val="011993"/>
                </a:solidFill>
                <a:latin typeface="Cambria" panose="02040503050406030204" pitchFamily="18" charset="0"/>
                <a:ea typeface="Cambria" panose="02040503050406030204" pitchFamily="18" charset="0"/>
                <a:cs typeface="Cambria"/>
              </a:rPr>
              <a:t>, ∀(</a:t>
            </a:r>
            <a:r>
              <a:rPr sz="4650" i="1" dirty="0">
                <a:solidFill>
                  <a:srgbClr val="011993"/>
                </a:solidFill>
                <a:latin typeface="Cambria" panose="02040503050406030204" pitchFamily="18" charset="0"/>
                <a:ea typeface="Cambria" panose="02040503050406030204" pitchFamily="18" charset="0"/>
                <a:cs typeface="Times New Roman"/>
              </a:rPr>
              <a:t>x</a:t>
            </a:r>
            <a:r>
              <a:rPr sz="4650" dirty="0">
                <a:solidFill>
                  <a:srgbClr val="011993"/>
                </a:solidFill>
                <a:latin typeface="Cambria" panose="02040503050406030204" pitchFamily="18" charset="0"/>
                <a:ea typeface="Cambria" panose="02040503050406030204" pitchFamily="18" charset="0"/>
                <a:cs typeface="Cambria"/>
              </a:rPr>
              <a:t>, </a:t>
            </a:r>
            <a:r>
              <a:rPr sz="4650" i="1" dirty="0">
                <a:solidFill>
                  <a:srgbClr val="011993"/>
                </a:solidFill>
                <a:latin typeface="Cambria" panose="02040503050406030204" pitchFamily="18" charset="0"/>
                <a:ea typeface="Cambria" panose="02040503050406030204" pitchFamily="18" charset="0"/>
                <a:cs typeface="Times New Roman"/>
              </a:rPr>
              <a:t>y</a:t>
            </a:r>
            <a:r>
              <a:rPr sz="4650" dirty="0">
                <a:solidFill>
                  <a:srgbClr val="011993"/>
                </a:solidFill>
                <a:latin typeface="Cambria" panose="02040503050406030204" pitchFamily="18" charset="0"/>
                <a:ea typeface="Cambria" panose="02040503050406030204" pitchFamily="18" charset="0"/>
                <a:cs typeface="Cambria"/>
              </a:rPr>
              <a:t>) ∈ </a:t>
            </a:r>
            <a:r>
              <a:rPr sz="4650" i="1" dirty="0">
                <a:solidFill>
                  <a:srgbClr val="011993"/>
                </a:solidFill>
                <a:latin typeface="Cambria" panose="02040503050406030204" pitchFamily="18" charset="0"/>
                <a:ea typeface="Cambria" panose="02040503050406030204" pitchFamily="18" charset="0"/>
                <a:cs typeface="Times New Roman"/>
              </a:rPr>
              <a:t>X </a:t>
            </a:r>
            <a:r>
              <a:rPr sz="4650">
                <a:solidFill>
                  <a:srgbClr val="011993"/>
                </a:solidFill>
                <a:latin typeface="Cambria" panose="02040503050406030204" pitchFamily="18" charset="0"/>
                <a:ea typeface="Cambria" panose="02040503050406030204" pitchFamily="18" charset="0"/>
                <a:cs typeface="Cambria"/>
              </a:rPr>
              <a:t>× </a:t>
            </a:r>
            <a:r>
              <a:rPr sz="4650" i="1">
                <a:solidFill>
                  <a:srgbClr val="011993"/>
                </a:solidFill>
                <a:latin typeface="Cambria" panose="02040503050406030204" pitchFamily="18" charset="0"/>
                <a:ea typeface="Cambria" panose="02040503050406030204" pitchFamily="18" charset="0"/>
                <a:cs typeface="Times New Roman"/>
              </a:rPr>
              <a:t>Y</a:t>
            </a:r>
            <a:endParaRPr lang="en-US" sz="4650" i="1">
              <a:solidFill>
                <a:srgbClr val="011993"/>
              </a:solidFill>
              <a:latin typeface="Cambria" panose="02040503050406030204" pitchFamily="18" charset="0"/>
              <a:ea typeface="Cambria" panose="02040503050406030204" pitchFamily="18" charset="0"/>
              <a:cs typeface="Times New Roman"/>
            </a:endParaRPr>
          </a:p>
          <a:p>
            <a:pPr marL="539750" marR="30480" lvl="1">
              <a:buSzPct val="123529"/>
              <a:tabLst>
                <a:tab pos="1084263" algn="l"/>
              </a:tabLst>
            </a:pPr>
            <a:r>
              <a:rPr lang="en-US" sz="4650" i="1">
                <a:solidFill>
                  <a:srgbClr val="011993"/>
                </a:solidFill>
                <a:latin typeface="Cambria" panose="02040503050406030204" pitchFamily="18" charset="0"/>
                <a:ea typeface="Cambria" panose="02040503050406030204" pitchFamily="18" charset="0"/>
                <a:cs typeface="Times New Roman"/>
              </a:rPr>
              <a:t>							            </a:t>
            </a:r>
            <a:r>
              <a:rPr sz="3300">
                <a:solidFill>
                  <a:srgbClr val="011993"/>
                </a:solidFill>
                <a:latin typeface="Cambria" panose="02040503050406030204" pitchFamily="18" charset="0"/>
                <a:ea typeface="Cambria" panose="02040503050406030204" pitchFamily="18" charset="0"/>
                <a:cs typeface="Cambria"/>
              </a:rPr>
              <a:t>(</a:t>
            </a:r>
            <a:r>
              <a:rPr sz="3300" i="1">
                <a:solidFill>
                  <a:srgbClr val="011993"/>
                </a:solidFill>
                <a:latin typeface="Cambria" panose="02040503050406030204" pitchFamily="18" charset="0"/>
                <a:ea typeface="Cambria" panose="02040503050406030204" pitchFamily="18" charset="0"/>
                <a:cs typeface="Times New Roman"/>
              </a:rPr>
              <a:t>a</a:t>
            </a:r>
            <a:r>
              <a:rPr sz="3300">
                <a:solidFill>
                  <a:srgbClr val="011993"/>
                </a:solidFill>
                <a:latin typeface="Cambria" panose="02040503050406030204" pitchFamily="18" charset="0"/>
                <a:ea typeface="Cambria" panose="02040503050406030204" pitchFamily="18" charset="0"/>
                <a:cs typeface="Cambria"/>
              </a:rPr>
              <a:t>,</a:t>
            </a:r>
            <a:r>
              <a:rPr sz="3300" i="1">
                <a:solidFill>
                  <a:srgbClr val="011993"/>
                </a:solidFill>
                <a:latin typeface="Cambria" panose="02040503050406030204" pitchFamily="18" charset="0"/>
                <a:ea typeface="Cambria" panose="02040503050406030204" pitchFamily="18" charset="0"/>
                <a:cs typeface="Times New Roman"/>
              </a:rPr>
              <a:t>b</a:t>
            </a:r>
            <a:r>
              <a:rPr sz="3300">
                <a:solidFill>
                  <a:srgbClr val="011993"/>
                </a:solidFill>
                <a:latin typeface="Cambria" panose="02040503050406030204" pitchFamily="18" charset="0"/>
                <a:ea typeface="Cambria" panose="02040503050406030204" pitchFamily="18" charset="0"/>
                <a:cs typeface="Cambria"/>
              </a:rPr>
              <a:t>)</a:t>
            </a:r>
            <a:r>
              <a:rPr lang="en-US" sz="3300">
                <a:solidFill>
                  <a:srgbClr val="011993"/>
                </a:solidFill>
                <a:latin typeface="Cambria" panose="02040503050406030204" pitchFamily="18" charset="0"/>
                <a:ea typeface="Cambria" panose="02040503050406030204" pitchFamily="18" charset="0"/>
                <a:cs typeface="Cambria"/>
              </a:rPr>
              <a:t> </a:t>
            </a:r>
            <a:r>
              <a:rPr sz="3300">
                <a:solidFill>
                  <a:srgbClr val="011993"/>
                </a:solidFill>
                <a:latin typeface="Cambria" panose="02040503050406030204" pitchFamily="18" charset="0"/>
                <a:ea typeface="Cambria" panose="02040503050406030204" pitchFamily="18" charset="0"/>
                <a:cs typeface="Cambria"/>
              </a:rPr>
              <a:t>∈</a:t>
            </a:r>
            <a:r>
              <a:rPr lang="en-US" sz="3300">
                <a:solidFill>
                  <a:srgbClr val="011993"/>
                </a:solidFill>
                <a:latin typeface="Cambria" panose="02040503050406030204" pitchFamily="18" charset="0"/>
                <a:ea typeface="Cambria" panose="02040503050406030204" pitchFamily="18" charset="0"/>
                <a:cs typeface="Cambria"/>
              </a:rPr>
              <a:t> </a:t>
            </a:r>
            <a:r>
              <a:rPr sz="3300" i="1">
                <a:solidFill>
                  <a:srgbClr val="011993"/>
                </a:solidFill>
                <a:latin typeface="Cambria" panose="02040503050406030204" pitchFamily="18" charset="0"/>
                <a:ea typeface="Cambria" panose="02040503050406030204" pitchFamily="18" charset="0"/>
                <a:cs typeface="Times New Roman"/>
              </a:rPr>
              <a:t>X</a:t>
            </a:r>
            <a:r>
              <a:rPr sz="3300">
                <a:solidFill>
                  <a:srgbClr val="011993"/>
                </a:solidFill>
                <a:latin typeface="Cambria" panose="02040503050406030204" pitchFamily="18" charset="0"/>
                <a:ea typeface="Cambria" panose="02040503050406030204" pitchFamily="18" charset="0"/>
                <a:cs typeface="Cambria"/>
              </a:rPr>
              <a:t>×</a:t>
            </a:r>
            <a:r>
              <a:rPr sz="3300" i="1">
                <a:solidFill>
                  <a:srgbClr val="011993"/>
                </a:solidFill>
                <a:latin typeface="Cambria" panose="02040503050406030204" pitchFamily="18" charset="0"/>
                <a:ea typeface="Cambria" panose="02040503050406030204" pitchFamily="18" charset="0"/>
                <a:cs typeface="Times New Roman"/>
              </a:rPr>
              <a:t>Y</a:t>
            </a:r>
            <a:endParaRPr lang="en-US" sz="3300" i="1">
              <a:solidFill>
                <a:srgbClr val="011993"/>
              </a:solidFill>
              <a:latin typeface="Cambria" panose="02040503050406030204" pitchFamily="18" charset="0"/>
              <a:ea typeface="Cambria" panose="02040503050406030204" pitchFamily="18" charset="0"/>
              <a:cs typeface="Times New Roman"/>
            </a:endParaRPr>
          </a:p>
          <a:p>
            <a:pPr marL="1084580" marR="30480" lvl="1" indent="-544830">
              <a:lnSpc>
                <a:spcPts val="5480"/>
              </a:lnSpc>
              <a:spcBef>
                <a:spcPts val="2635"/>
              </a:spcBef>
              <a:buSzPct val="123529"/>
              <a:buFont typeface="Microsoft Sans Serif"/>
              <a:buChar char="‣"/>
              <a:tabLst>
                <a:tab pos="1084263" algn="l"/>
              </a:tabLst>
            </a:pPr>
            <a:r>
              <a:rPr lang="vi-VN" sz="4200">
                <a:solidFill>
                  <a:srgbClr val="011993"/>
                </a:solidFill>
                <a:latin typeface="Cambria" panose="02040503050406030204" pitchFamily="18" charset="0"/>
                <a:ea typeface="Cambria" panose="02040503050406030204" pitchFamily="18" charset="0"/>
                <a:cs typeface="Cambria"/>
              </a:rPr>
              <a:t>Từ đây, với tập mờ </a:t>
            </a:r>
            <a:r>
              <a:rPr lang="vi-VN" sz="4200" i="1">
                <a:solidFill>
                  <a:srgbClr val="011993"/>
                </a:solidFill>
                <a:latin typeface="Cambria" panose="02040503050406030204" pitchFamily="18" charset="0"/>
                <a:ea typeface="Cambria" panose="02040503050406030204" pitchFamily="18" charset="0"/>
                <a:cs typeface="Times New Roman"/>
              </a:rPr>
              <a:t>B</a:t>
            </a:r>
            <a:r>
              <a:rPr lang="en-US" sz="4200" i="1">
                <a:solidFill>
                  <a:srgbClr val="011993"/>
                </a:solidFill>
                <a:latin typeface="Cambria" panose="02040503050406030204" pitchFamily="18" charset="0"/>
                <a:ea typeface="Cambria" panose="02040503050406030204" pitchFamily="18" charset="0"/>
                <a:cs typeface="Times New Roman"/>
              </a:rPr>
              <a:t>’ </a:t>
            </a:r>
            <a:r>
              <a:rPr lang="vi-VN" sz="4200">
                <a:solidFill>
                  <a:srgbClr val="011993"/>
                </a:solidFill>
                <a:latin typeface="Cambria" panose="02040503050406030204" pitchFamily="18" charset="0"/>
                <a:ea typeface="Cambria" panose="02040503050406030204" pitchFamily="18" charset="0"/>
                <a:cs typeface="Cambria"/>
              </a:rPr>
              <a:t>trên hàm mờ (quan hệ</a:t>
            </a:r>
            <a:r>
              <a:rPr lang="en-US" sz="4200">
                <a:solidFill>
                  <a:srgbClr val="011993"/>
                </a:solidFill>
                <a:latin typeface="Cambria" panose="02040503050406030204" pitchFamily="18" charset="0"/>
                <a:ea typeface="Cambria" panose="02040503050406030204" pitchFamily="18" charset="0"/>
                <a:cs typeface="Cambria"/>
              </a:rPr>
              <a:t> </a:t>
            </a:r>
            <a:r>
              <a:rPr lang="en-US" sz="4200" b="1">
                <a:solidFill>
                  <a:srgbClr val="011993"/>
                </a:solidFill>
                <a:latin typeface="Cambria" panose="02040503050406030204" pitchFamily="18" charset="0"/>
                <a:ea typeface="Cambria" panose="02040503050406030204" pitchFamily="18" charset="0"/>
                <a:cs typeface="Cambria"/>
                <a:sym typeface="Symbol"/>
              </a:rPr>
              <a:t></a:t>
            </a:r>
            <a:r>
              <a:rPr lang="vi-VN" sz="4200">
                <a:solidFill>
                  <a:srgbClr val="011993"/>
                </a:solidFill>
                <a:latin typeface="Cambria" panose="02040503050406030204" pitchFamily="18" charset="0"/>
                <a:ea typeface="Cambria" panose="02040503050406030204" pitchFamily="18" charset="0"/>
                <a:cs typeface="Cambria"/>
              </a:rPr>
              <a:t>) thı̀ </a:t>
            </a:r>
            <a:r>
              <a:rPr lang="vi-VN" sz="4200" i="1">
                <a:solidFill>
                  <a:srgbClr val="011993"/>
                </a:solidFill>
                <a:latin typeface="Cambria" panose="02040503050406030204" pitchFamily="18" charset="0"/>
                <a:ea typeface="Cambria" panose="02040503050406030204" pitchFamily="18" charset="0"/>
                <a:cs typeface="Times New Roman"/>
              </a:rPr>
              <a:t>B</a:t>
            </a:r>
            <a:r>
              <a:rPr lang="en-US" sz="4200" i="1">
                <a:solidFill>
                  <a:srgbClr val="011993"/>
                </a:solidFill>
                <a:latin typeface="Cambria" panose="02040503050406030204" pitchFamily="18" charset="0"/>
                <a:ea typeface="Cambria" panose="02040503050406030204" pitchFamily="18" charset="0"/>
                <a:cs typeface="Times New Roman"/>
              </a:rPr>
              <a:t>’ = </a:t>
            </a:r>
            <a:r>
              <a:rPr lang="vi-VN" sz="4200" i="1">
                <a:solidFill>
                  <a:srgbClr val="011993"/>
                </a:solidFill>
                <a:latin typeface="Cambria" panose="02040503050406030204" pitchFamily="18" charset="0"/>
                <a:ea typeface="Cambria" panose="02040503050406030204" pitchFamily="18" charset="0"/>
                <a:cs typeface="Times New Roman"/>
              </a:rPr>
              <a:t>A</a:t>
            </a:r>
            <a:r>
              <a:rPr lang="en-US" sz="4200" i="1">
                <a:solidFill>
                  <a:srgbClr val="011993"/>
                </a:solidFill>
                <a:latin typeface="Cambria" panose="02040503050406030204" pitchFamily="18" charset="0"/>
                <a:ea typeface="Cambria" panose="02040503050406030204" pitchFamily="18" charset="0"/>
                <a:cs typeface="Times New Roman"/>
              </a:rPr>
              <a:t>’ </a:t>
            </a:r>
            <a:r>
              <a:rPr lang="en-US" sz="3200" i="1">
                <a:solidFill>
                  <a:srgbClr val="011993"/>
                </a:solidFill>
                <a:latin typeface="Cambria" panose="02040503050406030204" pitchFamily="18" charset="0"/>
                <a:ea typeface="Cambria" panose="02040503050406030204" pitchFamily="18" charset="0"/>
                <a:cs typeface="Times New Roman"/>
              </a:rPr>
              <a:t>o </a:t>
            </a:r>
            <a:r>
              <a:rPr lang="en-US" sz="4200" b="1">
                <a:solidFill>
                  <a:srgbClr val="011993"/>
                </a:solidFill>
                <a:latin typeface="Cambria" panose="02040503050406030204" pitchFamily="18" charset="0"/>
                <a:ea typeface="Cambria" panose="02040503050406030204" pitchFamily="18" charset="0"/>
                <a:cs typeface="Cambria"/>
                <a:sym typeface="Symbol"/>
              </a:rPr>
              <a:t> </a:t>
            </a:r>
            <a:r>
              <a:rPr lang="en-US" sz="4200">
                <a:solidFill>
                  <a:srgbClr val="011993"/>
                </a:solidFill>
                <a:latin typeface="Cambria" panose="02040503050406030204" pitchFamily="18" charset="0"/>
                <a:ea typeface="Cambria" panose="02040503050406030204" pitchFamily="18" charset="0"/>
                <a:cs typeface="Cambria"/>
                <a:sym typeface="Symbol"/>
              </a:rPr>
              <a:t>với</a:t>
            </a:r>
            <a:endParaRPr lang="vi-VN" sz="4200">
              <a:latin typeface="Cambria" panose="02040503050406030204" pitchFamily="18" charset="0"/>
              <a:ea typeface="Cambria" panose="02040503050406030204" pitchFamily="18" charset="0"/>
              <a:cs typeface="Times New Roman"/>
            </a:endParaRPr>
          </a:p>
        </p:txBody>
      </p:sp>
      <p:sp>
        <p:nvSpPr>
          <p:cNvPr id="5" name="object 5"/>
          <p:cNvSpPr txBox="1"/>
          <p:nvPr/>
        </p:nvSpPr>
        <p:spPr>
          <a:xfrm>
            <a:off x="2965450" y="7721123"/>
            <a:ext cx="12819744" cy="1362552"/>
          </a:xfrm>
          <a:prstGeom prst="rect">
            <a:avLst/>
          </a:prstGeom>
        </p:spPr>
        <p:txBody>
          <a:bodyPr vert="horz" wrap="square" lIns="0" tIns="15875" rIns="0" bIns="0" rtlCol="0">
            <a:spAutoFit/>
          </a:bodyPr>
          <a:lstStyle/>
          <a:p>
            <a:pPr marL="50800">
              <a:lnSpc>
                <a:spcPts val="5240"/>
              </a:lnSpc>
              <a:spcBef>
                <a:spcPts val="125"/>
              </a:spcBef>
            </a:pPr>
            <a:r>
              <a:rPr sz="4650" i="1" dirty="0">
                <a:solidFill>
                  <a:srgbClr val="011993"/>
                </a:solidFill>
                <a:latin typeface="Arial"/>
                <a:cs typeface="Arial"/>
              </a:rPr>
              <a:t>μ</a:t>
            </a:r>
            <a:r>
              <a:rPr sz="4950" i="1" baseline="-19360" dirty="0">
                <a:solidFill>
                  <a:srgbClr val="011993"/>
                </a:solidFill>
                <a:latin typeface="Times New Roman"/>
                <a:cs typeface="Times New Roman"/>
              </a:rPr>
              <a:t>B</a:t>
            </a:r>
            <a:r>
              <a:rPr sz="4950" baseline="-19360" dirty="0">
                <a:solidFill>
                  <a:srgbClr val="011993"/>
                </a:solidFill>
                <a:latin typeface="Cambria"/>
                <a:cs typeface="Cambria"/>
              </a:rPr>
              <a:t>′</a:t>
            </a:r>
            <a:r>
              <a:rPr sz="4650" dirty="0">
                <a:solidFill>
                  <a:srgbClr val="011993"/>
                </a:solidFill>
                <a:latin typeface="Cambria"/>
                <a:cs typeface="Cambria"/>
              </a:rPr>
              <a:t>(</a:t>
            </a:r>
            <a:r>
              <a:rPr sz="4650" i="1" dirty="0">
                <a:solidFill>
                  <a:srgbClr val="011993"/>
                </a:solidFill>
                <a:latin typeface="Times New Roman"/>
                <a:cs typeface="Times New Roman"/>
              </a:rPr>
              <a:t>y</a:t>
            </a:r>
            <a:r>
              <a:rPr sz="4650" dirty="0">
                <a:solidFill>
                  <a:srgbClr val="011993"/>
                </a:solidFill>
                <a:latin typeface="Cambria"/>
                <a:cs typeface="Cambria"/>
              </a:rPr>
              <a:t>) = max </a:t>
            </a:r>
            <a:r>
              <a:rPr sz="6975" baseline="-11350" dirty="0">
                <a:solidFill>
                  <a:srgbClr val="011993"/>
                </a:solidFill>
                <a:latin typeface="Verdana"/>
                <a:cs typeface="Verdana"/>
              </a:rPr>
              <a:t>{</a:t>
            </a:r>
            <a:r>
              <a:rPr sz="4650" i="1" dirty="0">
                <a:solidFill>
                  <a:srgbClr val="011993"/>
                </a:solidFill>
                <a:latin typeface="Times New Roman"/>
                <a:cs typeface="Times New Roman"/>
              </a:rPr>
              <a:t>min</a:t>
            </a:r>
            <a:r>
              <a:rPr sz="6975" baseline="-11350" dirty="0">
                <a:solidFill>
                  <a:srgbClr val="011993"/>
                </a:solidFill>
                <a:latin typeface="Verdana"/>
                <a:cs typeface="Verdana"/>
              </a:rPr>
              <a:t>{</a:t>
            </a:r>
            <a:r>
              <a:rPr sz="4650" i="1" dirty="0">
                <a:solidFill>
                  <a:srgbClr val="011993"/>
                </a:solidFill>
                <a:latin typeface="Arial"/>
                <a:cs typeface="Arial"/>
              </a:rPr>
              <a:t>μ</a:t>
            </a:r>
            <a:r>
              <a:rPr sz="4950" i="1" baseline="-19360" dirty="0">
                <a:solidFill>
                  <a:srgbClr val="011993"/>
                </a:solidFill>
                <a:latin typeface="Times New Roman"/>
                <a:cs typeface="Times New Roman"/>
              </a:rPr>
              <a:t>A</a:t>
            </a:r>
            <a:r>
              <a:rPr sz="4950" baseline="-19360" dirty="0">
                <a:solidFill>
                  <a:srgbClr val="011993"/>
                </a:solidFill>
                <a:latin typeface="Cambria"/>
                <a:cs typeface="Cambria"/>
              </a:rPr>
              <a:t>′</a:t>
            </a:r>
            <a:r>
              <a:rPr sz="4650" dirty="0">
                <a:solidFill>
                  <a:srgbClr val="011993"/>
                </a:solidFill>
                <a:latin typeface="Cambria"/>
                <a:cs typeface="Cambria"/>
              </a:rPr>
              <a:t>(</a:t>
            </a:r>
            <a:r>
              <a:rPr sz="4650" i="1" dirty="0">
                <a:solidFill>
                  <a:srgbClr val="011993"/>
                </a:solidFill>
                <a:latin typeface="Times New Roman"/>
                <a:cs typeface="Times New Roman"/>
              </a:rPr>
              <a:t>a</a:t>
            </a:r>
            <a:r>
              <a:rPr sz="4650" dirty="0">
                <a:solidFill>
                  <a:srgbClr val="011993"/>
                </a:solidFill>
                <a:latin typeface="Cambria"/>
                <a:cs typeface="Cambria"/>
              </a:rPr>
              <a:t>), </a:t>
            </a:r>
            <a:r>
              <a:rPr sz="4650" i="1" dirty="0">
                <a:solidFill>
                  <a:srgbClr val="011993"/>
                </a:solidFill>
                <a:latin typeface="Arial"/>
                <a:cs typeface="Arial"/>
              </a:rPr>
              <a:t>μ</a:t>
            </a:r>
            <a:r>
              <a:rPr sz="4950" baseline="-19360" dirty="0">
                <a:solidFill>
                  <a:srgbClr val="011993"/>
                </a:solidFill>
                <a:latin typeface="Cambria"/>
                <a:cs typeface="Cambria"/>
              </a:rPr>
              <a:t>ℜ</a:t>
            </a:r>
            <a:r>
              <a:rPr sz="4650" dirty="0">
                <a:solidFill>
                  <a:srgbClr val="011993"/>
                </a:solidFill>
                <a:latin typeface="Cambria"/>
                <a:cs typeface="Cambria"/>
              </a:rPr>
              <a:t>(</a:t>
            </a:r>
            <a:r>
              <a:rPr sz="4650" i="1" dirty="0">
                <a:solidFill>
                  <a:srgbClr val="011993"/>
                </a:solidFill>
                <a:latin typeface="Times New Roman"/>
                <a:cs typeface="Times New Roman"/>
              </a:rPr>
              <a:t>a</a:t>
            </a:r>
            <a:r>
              <a:rPr sz="4650" dirty="0">
                <a:solidFill>
                  <a:srgbClr val="011993"/>
                </a:solidFill>
                <a:latin typeface="Cambria"/>
                <a:cs typeface="Cambria"/>
              </a:rPr>
              <a:t>, </a:t>
            </a:r>
            <a:r>
              <a:rPr sz="4650" i="1" dirty="0">
                <a:solidFill>
                  <a:srgbClr val="011993"/>
                </a:solidFill>
                <a:latin typeface="Times New Roman"/>
                <a:cs typeface="Times New Roman"/>
              </a:rPr>
              <a:t>y</a:t>
            </a:r>
            <a:r>
              <a:rPr sz="4650" dirty="0">
                <a:solidFill>
                  <a:srgbClr val="011993"/>
                </a:solidFill>
                <a:latin typeface="Cambria"/>
                <a:cs typeface="Cambria"/>
              </a:rPr>
              <a:t>)</a:t>
            </a:r>
            <a:r>
              <a:rPr sz="6975" baseline="-11350" dirty="0">
                <a:solidFill>
                  <a:srgbClr val="011993"/>
                </a:solidFill>
                <a:latin typeface="Verdana"/>
                <a:cs typeface="Verdana"/>
              </a:rPr>
              <a:t>}</a:t>
            </a:r>
            <a:r>
              <a:rPr sz="4650" dirty="0">
                <a:solidFill>
                  <a:srgbClr val="011993"/>
                </a:solidFill>
                <a:latin typeface="Cambria"/>
                <a:cs typeface="Cambria"/>
              </a:rPr>
              <a:t>, ∀</a:t>
            </a:r>
            <a:r>
              <a:rPr sz="4650" i="1" dirty="0">
                <a:solidFill>
                  <a:srgbClr val="011993"/>
                </a:solidFill>
                <a:latin typeface="Times New Roman"/>
                <a:cs typeface="Times New Roman"/>
              </a:rPr>
              <a:t>y </a:t>
            </a:r>
            <a:r>
              <a:rPr sz="4650">
                <a:solidFill>
                  <a:srgbClr val="011993"/>
                </a:solidFill>
                <a:latin typeface="Cambria"/>
                <a:cs typeface="Cambria"/>
              </a:rPr>
              <a:t>∈ </a:t>
            </a:r>
            <a:r>
              <a:rPr sz="4650" i="1">
                <a:solidFill>
                  <a:srgbClr val="011993"/>
                </a:solidFill>
                <a:latin typeface="Times New Roman"/>
                <a:cs typeface="Times New Roman"/>
              </a:rPr>
              <a:t>Y</a:t>
            </a:r>
            <a:endParaRPr lang="en-US" sz="4650">
              <a:latin typeface="Times New Roman"/>
              <a:cs typeface="Times New Roman"/>
            </a:endParaRPr>
          </a:p>
          <a:p>
            <a:pPr marL="50800">
              <a:lnSpc>
                <a:spcPts val="5240"/>
              </a:lnSpc>
              <a:spcBef>
                <a:spcPts val="125"/>
              </a:spcBef>
            </a:pPr>
            <a:r>
              <a:rPr lang="en-US" sz="4650" i="1">
                <a:solidFill>
                  <a:srgbClr val="011993"/>
                </a:solidFill>
                <a:latin typeface="Times New Roman"/>
                <a:cs typeface="Times New Roman"/>
              </a:rPr>
              <a:t>              </a:t>
            </a:r>
            <a:r>
              <a:rPr sz="3300" i="1">
                <a:solidFill>
                  <a:srgbClr val="011993"/>
                </a:solidFill>
                <a:latin typeface="Times New Roman"/>
                <a:cs typeface="Times New Roman"/>
              </a:rPr>
              <a:t>a</a:t>
            </a:r>
            <a:r>
              <a:rPr sz="3300" dirty="0">
                <a:solidFill>
                  <a:srgbClr val="011993"/>
                </a:solidFill>
                <a:latin typeface="Cambria"/>
                <a:cs typeface="Cambria"/>
              </a:rPr>
              <a:t>∈</a:t>
            </a:r>
            <a:r>
              <a:rPr sz="3300" i="1" dirty="0">
                <a:solidFill>
                  <a:srgbClr val="011993"/>
                </a:solidFill>
                <a:latin typeface="Times New Roman"/>
                <a:cs typeface="Times New Roman"/>
              </a:rPr>
              <a:t>X</a:t>
            </a:r>
            <a:endParaRPr sz="3300">
              <a:latin typeface="Times New Roman"/>
              <a:cs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6" name="object 6"/>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90</a:t>
            </a:fld>
            <a:endParaRPr dirty="0"/>
          </a:p>
        </p:txBody>
      </p:sp>
      <p:sp>
        <p:nvSpPr>
          <p:cNvPr id="2" name="object 2"/>
          <p:cNvSpPr txBox="1">
            <a:spLocks noGrp="1"/>
          </p:cNvSpPr>
          <p:nvPr>
            <p:ph type="title"/>
          </p:nvPr>
        </p:nvSpPr>
        <p:spPr>
          <a:xfrm>
            <a:off x="908050" y="244475"/>
            <a:ext cx="712313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Ví dụ 22</a:t>
            </a:r>
            <a:endParaRPr sz="7000">
              <a:latin typeface="Cambria"/>
              <a:cs typeface="Cambria"/>
            </a:endParaRPr>
          </a:p>
        </p:txBody>
      </p:sp>
      <p:sp>
        <p:nvSpPr>
          <p:cNvPr id="3" name="object 3"/>
          <p:cNvSpPr txBox="1"/>
          <p:nvPr/>
        </p:nvSpPr>
        <p:spPr>
          <a:xfrm>
            <a:off x="300531" y="1311275"/>
            <a:ext cx="10718800" cy="9175653"/>
          </a:xfrm>
          <a:prstGeom prst="rect">
            <a:avLst/>
          </a:prstGeom>
        </p:spPr>
        <p:txBody>
          <a:bodyPr vert="horz" wrap="square" lIns="0" tIns="158750" rIns="0" bIns="0" rtlCol="0">
            <a:spAutoFit/>
          </a:bodyPr>
          <a:lstStyle/>
          <a:p>
            <a:pPr marL="514984" indent="-502920">
              <a:lnSpc>
                <a:spcPct val="150000"/>
              </a:lnSpc>
              <a:buSzPct val="123529"/>
              <a:buChar char="•"/>
              <a:tabLst>
                <a:tab pos="514350" algn="l"/>
              </a:tabLst>
            </a:pPr>
            <a:r>
              <a:rPr sz="4400" b="1">
                <a:latin typeface="Cambria"/>
                <a:cs typeface="Cambria"/>
              </a:rPr>
              <a:t>Đi</a:t>
            </a:r>
            <a:r>
              <a:rPr lang="en-US" sz="4400" b="1">
                <a:latin typeface="Cambria"/>
                <a:cs typeface="Cambria"/>
              </a:rPr>
              <a:t>ề</a:t>
            </a:r>
            <a:r>
              <a:rPr sz="4400" b="1">
                <a:latin typeface="Cambria"/>
                <a:cs typeface="Cambria"/>
              </a:rPr>
              <a:t>u khi</a:t>
            </a:r>
            <a:r>
              <a:rPr lang="en-US" sz="4400" b="1">
                <a:latin typeface="Cambria"/>
                <a:cs typeface="Cambria"/>
              </a:rPr>
              <a:t>ể</a:t>
            </a:r>
            <a:r>
              <a:rPr sz="4400" b="1">
                <a:latin typeface="Cambria"/>
                <a:cs typeface="Cambria"/>
              </a:rPr>
              <a:t>n tự đ</a:t>
            </a:r>
            <a:r>
              <a:rPr lang="en-US" sz="4400" b="1">
                <a:latin typeface="Cambria"/>
                <a:cs typeface="Cambria"/>
              </a:rPr>
              <a:t>ộ</a:t>
            </a:r>
            <a:r>
              <a:rPr sz="4400" b="1">
                <a:latin typeface="Cambria"/>
                <a:cs typeface="Cambria"/>
              </a:rPr>
              <a:t>ng t</a:t>
            </a:r>
            <a:r>
              <a:rPr lang="en-US" sz="4400" b="1">
                <a:latin typeface="Cambria"/>
                <a:cs typeface="Cambria"/>
              </a:rPr>
              <a:t>ố</a:t>
            </a:r>
            <a:r>
              <a:rPr sz="4400" b="1">
                <a:latin typeface="Cambria"/>
                <a:cs typeface="Cambria"/>
              </a:rPr>
              <a:t>c đ</a:t>
            </a:r>
            <a:r>
              <a:rPr lang="en-US" sz="4400" b="1">
                <a:latin typeface="Cambria"/>
                <a:cs typeface="Cambria"/>
              </a:rPr>
              <a:t>ộ</a:t>
            </a:r>
            <a:r>
              <a:rPr lang="en-US" sz="4400" b="1" dirty="0">
                <a:latin typeface="Cambria"/>
                <a:cs typeface="Cambria"/>
              </a:rPr>
              <a:t> </a:t>
            </a:r>
            <a:r>
              <a:rPr sz="4400" b="1">
                <a:latin typeface="Cambria"/>
                <a:cs typeface="Cambria"/>
              </a:rPr>
              <a:t>xe</a:t>
            </a:r>
          </a:p>
          <a:p>
            <a:pPr marL="1059180" marR="181610" lvl="1" indent="-544830">
              <a:lnSpc>
                <a:spcPct val="150000"/>
              </a:lnSpc>
              <a:buSzPct val="123529"/>
              <a:buFont typeface="Microsoft Sans Serif"/>
              <a:buChar char="‣"/>
              <a:tabLst>
                <a:tab pos="1059815" algn="l"/>
                <a:tab pos="2698115" algn="l"/>
              </a:tabLst>
            </a:pPr>
            <a:r>
              <a:rPr sz="4400">
                <a:solidFill>
                  <a:srgbClr val="011993"/>
                </a:solidFill>
                <a:latin typeface="Cambria"/>
                <a:cs typeface="Cambria"/>
              </a:rPr>
              <a:t>T</a:t>
            </a:r>
            <a:r>
              <a:rPr lang="en-US" sz="4400">
                <a:solidFill>
                  <a:srgbClr val="011993"/>
                </a:solidFill>
                <a:latin typeface="Cambria"/>
                <a:cs typeface="Cambria"/>
              </a:rPr>
              <a:t>ố</a:t>
            </a:r>
            <a:r>
              <a:rPr sz="4400">
                <a:solidFill>
                  <a:srgbClr val="011993"/>
                </a:solidFill>
                <a:latin typeface="Cambria"/>
                <a:cs typeface="Cambria"/>
              </a:rPr>
              <a:t>c đ</a:t>
            </a:r>
            <a:r>
              <a:rPr lang="en-US" sz="4400">
                <a:solidFill>
                  <a:srgbClr val="011993"/>
                </a:solidFill>
                <a:latin typeface="Cambria"/>
                <a:cs typeface="Cambria"/>
              </a:rPr>
              <a:t>ộ</a:t>
            </a:r>
            <a:r>
              <a:rPr sz="4400" dirty="0">
                <a:solidFill>
                  <a:srgbClr val="011993"/>
                </a:solidFill>
                <a:latin typeface="Cambria"/>
                <a:cs typeface="Cambria"/>
              </a:rPr>
              <a:t>	(Speed) của xe được suy đoán ca</a:t>
            </a:r>
            <a:r>
              <a:rPr sz="4400">
                <a:solidFill>
                  <a:srgbClr val="011993"/>
                </a:solidFill>
                <a:latin typeface="Cambria"/>
                <a:cs typeface="Cambria"/>
              </a:rPr>
              <a:t>̆n</a:t>
            </a:r>
            <a:r>
              <a:rPr lang="en-US" sz="4400">
                <a:solidFill>
                  <a:srgbClr val="011993"/>
                </a:solidFill>
                <a:latin typeface="Cambria"/>
                <a:cs typeface="Cambria"/>
              </a:rPr>
              <a:t> </a:t>
            </a:r>
            <a:r>
              <a:rPr sz="4400">
                <a:solidFill>
                  <a:srgbClr val="011993"/>
                </a:solidFill>
                <a:latin typeface="Cambria"/>
                <a:cs typeface="Cambria"/>
              </a:rPr>
              <a:t>cứ </a:t>
            </a:r>
            <a:r>
              <a:rPr lang="en-US" sz="4400">
                <a:solidFill>
                  <a:srgbClr val="011993"/>
                </a:solidFill>
                <a:latin typeface="Cambria"/>
                <a:cs typeface="Cambria"/>
              </a:rPr>
              <a:t>vào</a:t>
            </a:r>
            <a:endParaRPr sz="4400">
              <a:latin typeface="Cambria"/>
              <a:cs typeface="Cambria"/>
            </a:endParaRPr>
          </a:p>
          <a:p>
            <a:pPr marL="1562100" lvl="2" indent="-544830">
              <a:lnSpc>
                <a:spcPct val="150000"/>
              </a:lnSpc>
              <a:buSzPct val="123529"/>
              <a:buChar char="-"/>
              <a:tabLst>
                <a:tab pos="1562100" algn="l"/>
                <a:tab pos="1562735" algn="l"/>
              </a:tabLst>
            </a:pPr>
            <a:r>
              <a:rPr sz="4400">
                <a:latin typeface="Cambria"/>
                <a:cs typeface="Cambria"/>
              </a:rPr>
              <a:t>Khı́ h</a:t>
            </a:r>
            <a:r>
              <a:rPr lang="en-US" sz="4400">
                <a:latin typeface="Cambria"/>
                <a:cs typeface="Cambria"/>
              </a:rPr>
              <a:t>ậ</a:t>
            </a:r>
            <a:r>
              <a:rPr sz="4400">
                <a:latin typeface="Cambria"/>
                <a:cs typeface="Cambria"/>
              </a:rPr>
              <a:t>u (Temper</a:t>
            </a:r>
            <a:r>
              <a:rPr lang="en-US" sz="4400">
                <a:latin typeface="Cambria"/>
                <a:cs typeface="Cambria"/>
              </a:rPr>
              <a:t>at</a:t>
            </a:r>
            <a:r>
              <a:rPr sz="4400">
                <a:latin typeface="Cambria"/>
                <a:cs typeface="Cambria"/>
              </a:rPr>
              <a:t>ure</a:t>
            </a:r>
            <a:r>
              <a:rPr sz="4400" dirty="0">
                <a:latin typeface="Cambria"/>
                <a:cs typeface="Cambria"/>
              </a:rPr>
              <a:t>)</a:t>
            </a:r>
            <a:endParaRPr sz="4400">
              <a:latin typeface="Cambria"/>
              <a:cs typeface="Cambria"/>
            </a:endParaRPr>
          </a:p>
          <a:p>
            <a:pPr marL="1562100" lvl="2" indent="-544830">
              <a:lnSpc>
                <a:spcPct val="150000"/>
              </a:lnSpc>
              <a:buSzPct val="123529"/>
              <a:buChar char="-"/>
              <a:tabLst>
                <a:tab pos="1562100" algn="l"/>
                <a:tab pos="1562735" algn="l"/>
              </a:tabLst>
            </a:pPr>
            <a:r>
              <a:rPr sz="4400" dirty="0">
                <a:latin typeface="Cambria"/>
                <a:cs typeface="Cambria"/>
              </a:rPr>
              <a:t>Mây bao phủ (Cloud Cover)</a:t>
            </a:r>
            <a:endParaRPr sz="4400">
              <a:latin typeface="Cambria"/>
              <a:cs typeface="Cambria"/>
            </a:endParaRPr>
          </a:p>
          <a:p>
            <a:pPr marL="1059180" marR="60325" lvl="1" indent="-544830">
              <a:lnSpc>
                <a:spcPct val="150000"/>
              </a:lnSpc>
              <a:buSzPct val="123529"/>
              <a:buFont typeface="Microsoft Sans Serif"/>
              <a:buChar char="‣"/>
              <a:tabLst>
                <a:tab pos="1059815" algn="l"/>
              </a:tabLst>
            </a:pPr>
            <a:r>
              <a:rPr sz="4400" dirty="0">
                <a:solidFill>
                  <a:srgbClr val="011993"/>
                </a:solidFill>
                <a:latin typeface="Cambria"/>
                <a:cs typeface="Cambria"/>
              </a:rPr>
              <a:t>Trong đó</a:t>
            </a:r>
            <a:r>
              <a:rPr sz="4400">
                <a:solidFill>
                  <a:srgbClr val="011993"/>
                </a:solidFill>
                <a:latin typeface="Cambria"/>
                <a:cs typeface="Cambria"/>
              </a:rPr>
              <a:t>, Temper</a:t>
            </a:r>
            <a:r>
              <a:rPr lang="en-US" sz="4400">
                <a:solidFill>
                  <a:srgbClr val="011993"/>
                </a:solidFill>
                <a:latin typeface="Cambria"/>
                <a:cs typeface="Cambria"/>
              </a:rPr>
              <a:t>at</a:t>
            </a:r>
            <a:r>
              <a:rPr sz="4400">
                <a:solidFill>
                  <a:srgbClr val="011993"/>
                </a:solidFill>
                <a:latin typeface="Cambria"/>
                <a:cs typeface="Cambria"/>
              </a:rPr>
              <a:t>ure (thu</a:t>
            </a:r>
            <a:r>
              <a:rPr lang="en-US" sz="4400">
                <a:solidFill>
                  <a:srgbClr val="011993"/>
                </a:solidFill>
                <a:latin typeface="Cambria"/>
                <a:cs typeface="Cambria"/>
              </a:rPr>
              <a:t>ộ</a:t>
            </a:r>
            <a:r>
              <a:rPr sz="4400">
                <a:solidFill>
                  <a:srgbClr val="011993"/>
                </a:solidFill>
                <a:latin typeface="Cambria"/>
                <a:cs typeface="Cambria"/>
              </a:rPr>
              <a:t>c </a:t>
            </a:r>
            <a:r>
              <a:rPr sz="4400" dirty="0">
                <a:solidFill>
                  <a:srgbClr val="011993"/>
                </a:solidFill>
                <a:latin typeface="Cambria"/>
                <a:cs typeface="Cambria"/>
              </a:rPr>
              <a:t>[0,110</a:t>
            </a:r>
            <a:r>
              <a:rPr sz="4400">
                <a:solidFill>
                  <a:srgbClr val="011993"/>
                </a:solidFill>
                <a:latin typeface="Cambria"/>
                <a:cs typeface="Cambria"/>
              </a:rPr>
              <a:t>]) có</a:t>
            </a:r>
            <a:r>
              <a:rPr lang="en-US" sz="4400">
                <a:solidFill>
                  <a:srgbClr val="011993"/>
                </a:solidFill>
                <a:latin typeface="Cambria"/>
                <a:cs typeface="Cambria"/>
              </a:rPr>
              <a:t> </a:t>
            </a:r>
            <a:r>
              <a:rPr sz="4400">
                <a:solidFill>
                  <a:srgbClr val="011993"/>
                </a:solidFill>
                <a:latin typeface="Cambria"/>
                <a:cs typeface="Cambria"/>
              </a:rPr>
              <a:t>4 </a:t>
            </a:r>
            <a:r>
              <a:rPr sz="4400" dirty="0">
                <a:solidFill>
                  <a:srgbClr val="011993"/>
                </a:solidFill>
                <a:latin typeface="Cambria"/>
                <a:cs typeface="Cambria"/>
              </a:rPr>
              <a:t>tı̀nh trạng:</a:t>
            </a:r>
            <a:endParaRPr sz="4400">
              <a:latin typeface="Cambria"/>
              <a:cs typeface="Cambria"/>
            </a:endParaRPr>
          </a:p>
          <a:p>
            <a:pPr marL="1562100" lvl="2" indent="-544830">
              <a:lnSpc>
                <a:spcPct val="150000"/>
              </a:lnSpc>
              <a:buSzPct val="123529"/>
              <a:buChar char="-"/>
              <a:tabLst>
                <a:tab pos="1562100" algn="l"/>
                <a:tab pos="1562735" algn="l"/>
              </a:tabLst>
            </a:pPr>
            <a:r>
              <a:rPr sz="4400" dirty="0">
                <a:latin typeface="Cambria"/>
                <a:cs typeface="Cambria"/>
              </a:rPr>
              <a:t>Freezing, Cool</a:t>
            </a:r>
            <a:endParaRPr sz="4400">
              <a:latin typeface="Cambria"/>
              <a:cs typeface="Cambria"/>
            </a:endParaRPr>
          </a:p>
          <a:p>
            <a:pPr marL="1562100" lvl="2" indent="-544830">
              <a:lnSpc>
                <a:spcPct val="150000"/>
              </a:lnSpc>
              <a:buSzPct val="123529"/>
              <a:buChar char="-"/>
              <a:tabLst>
                <a:tab pos="1562100" algn="l"/>
                <a:tab pos="1562735" algn="l"/>
              </a:tabLst>
            </a:pPr>
            <a:r>
              <a:rPr sz="4400" dirty="0">
                <a:latin typeface="Cambria"/>
                <a:cs typeface="Cambria"/>
              </a:rPr>
              <a:t>Warm, Hot</a:t>
            </a:r>
            <a:endParaRPr sz="4400">
              <a:latin typeface="Cambria"/>
              <a:cs typeface="Cambria"/>
            </a:endParaRPr>
          </a:p>
        </p:txBody>
      </p:sp>
      <p:sp>
        <p:nvSpPr>
          <p:cNvPr id="4" name="object 4"/>
          <p:cNvSpPr txBox="1"/>
          <p:nvPr/>
        </p:nvSpPr>
        <p:spPr>
          <a:xfrm>
            <a:off x="11774237" y="1312220"/>
            <a:ext cx="7924800" cy="9187130"/>
          </a:xfrm>
          <a:prstGeom prst="rect">
            <a:avLst/>
          </a:prstGeom>
        </p:spPr>
        <p:txBody>
          <a:bodyPr vert="horz" wrap="square" lIns="0" tIns="45720" rIns="0" bIns="0" rtlCol="0">
            <a:spAutoFit/>
          </a:bodyPr>
          <a:lstStyle/>
          <a:p>
            <a:pPr marL="556895" marR="308610" indent="-544830">
              <a:lnSpc>
                <a:spcPct val="150000"/>
              </a:lnSpc>
              <a:buSzPct val="123529"/>
              <a:buFont typeface="Microsoft Sans Serif"/>
              <a:buChar char="‣"/>
              <a:tabLst>
                <a:tab pos="557530" algn="l"/>
              </a:tabLst>
            </a:pPr>
            <a:r>
              <a:rPr sz="4400" dirty="0">
                <a:solidFill>
                  <a:srgbClr val="011993"/>
                </a:solidFill>
                <a:latin typeface="Cambria"/>
                <a:cs typeface="Cambria"/>
              </a:rPr>
              <a:t>Cloud Cover </a:t>
            </a:r>
            <a:r>
              <a:rPr sz="4400">
                <a:solidFill>
                  <a:srgbClr val="011993"/>
                </a:solidFill>
                <a:latin typeface="Cambria"/>
                <a:cs typeface="Cambria"/>
              </a:rPr>
              <a:t>(thu</a:t>
            </a:r>
            <a:r>
              <a:rPr lang="en-US" sz="4400">
                <a:solidFill>
                  <a:srgbClr val="011993"/>
                </a:solidFill>
                <a:latin typeface="Cambria"/>
                <a:cs typeface="Cambria"/>
              </a:rPr>
              <a:t>ộ</a:t>
            </a:r>
            <a:r>
              <a:rPr sz="4400">
                <a:solidFill>
                  <a:srgbClr val="011993"/>
                </a:solidFill>
                <a:latin typeface="Cambria"/>
                <a:cs typeface="Cambria"/>
              </a:rPr>
              <a:t>c</a:t>
            </a:r>
            <a:r>
              <a:rPr lang="en-US" sz="4400">
                <a:solidFill>
                  <a:srgbClr val="011993"/>
                </a:solidFill>
                <a:latin typeface="Cambria"/>
                <a:cs typeface="Cambria"/>
              </a:rPr>
              <a:t> </a:t>
            </a:r>
            <a:r>
              <a:rPr sz="4400">
                <a:solidFill>
                  <a:srgbClr val="011993"/>
                </a:solidFill>
                <a:latin typeface="Cambria"/>
                <a:cs typeface="Cambria"/>
              </a:rPr>
              <a:t>[</a:t>
            </a:r>
            <a:r>
              <a:rPr sz="4400" dirty="0">
                <a:solidFill>
                  <a:srgbClr val="011993"/>
                </a:solidFill>
                <a:latin typeface="Cambria"/>
                <a:cs typeface="Cambria"/>
              </a:rPr>
              <a:t>0,100]) có 3 trường hợp</a:t>
            </a:r>
            <a:endParaRPr sz="4400">
              <a:latin typeface="Cambria"/>
              <a:cs typeface="Cambria"/>
            </a:endParaRPr>
          </a:p>
          <a:p>
            <a:pPr marL="1059180" lvl="1" indent="-544830">
              <a:lnSpc>
                <a:spcPct val="150000"/>
              </a:lnSpc>
              <a:buSzPct val="123529"/>
              <a:buChar char="-"/>
              <a:tabLst>
                <a:tab pos="1059180" algn="l"/>
                <a:tab pos="1059815" algn="l"/>
              </a:tabLst>
            </a:pPr>
            <a:r>
              <a:rPr sz="4400" dirty="0">
                <a:latin typeface="Cambria"/>
                <a:cs typeface="Cambria"/>
              </a:rPr>
              <a:t>Sunny</a:t>
            </a:r>
            <a:endParaRPr sz="4400">
              <a:latin typeface="Cambria"/>
              <a:cs typeface="Cambria"/>
            </a:endParaRPr>
          </a:p>
          <a:p>
            <a:pPr marL="1059180" lvl="1" indent="-544830">
              <a:lnSpc>
                <a:spcPct val="150000"/>
              </a:lnSpc>
              <a:buSzPct val="123529"/>
              <a:buChar char="-"/>
              <a:tabLst>
                <a:tab pos="1059180" algn="l"/>
                <a:tab pos="1059815" algn="l"/>
              </a:tabLst>
            </a:pPr>
            <a:r>
              <a:rPr sz="4400" dirty="0">
                <a:latin typeface="Cambria"/>
                <a:cs typeface="Cambria"/>
              </a:rPr>
              <a:t>Partly Cloudy</a:t>
            </a:r>
            <a:endParaRPr sz="4400">
              <a:latin typeface="Cambria"/>
              <a:cs typeface="Cambria"/>
            </a:endParaRPr>
          </a:p>
          <a:p>
            <a:pPr marL="1059180" lvl="1" indent="-544830">
              <a:lnSpc>
                <a:spcPct val="150000"/>
              </a:lnSpc>
              <a:buSzPct val="123529"/>
              <a:buChar char="-"/>
              <a:tabLst>
                <a:tab pos="1059180" algn="l"/>
                <a:tab pos="1059815" algn="l"/>
              </a:tabLst>
            </a:pPr>
            <a:r>
              <a:rPr sz="4400" dirty="0">
                <a:latin typeface="Cambria"/>
                <a:cs typeface="Cambria"/>
              </a:rPr>
              <a:t>Overcast</a:t>
            </a:r>
            <a:endParaRPr sz="4400">
              <a:latin typeface="Cambria"/>
              <a:cs typeface="Cambria"/>
            </a:endParaRPr>
          </a:p>
          <a:p>
            <a:pPr marL="556895" marR="5080" indent="-544830">
              <a:lnSpc>
                <a:spcPct val="150000"/>
              </a:lnSpc>
              <a:buSzPct val="123529"/>
              <a:buFont typeface="Microsoft Sans Serif"/>
              <a:buChar char="‣"/>
              <a:tabLst>
                <a:tab pos="557530" algn="l"/>
              </a:tabLst>
            </a:pPr>
            <a:r>
              <a:rPr sz="4400" dirty="0">
                <a:solidFill>
                  <a:srgbClr val="011993"/>
                </a:solidFill>
                <a:latin typeface="Cambria"/>
                <a:cs typeface="Cambria"/>
              </a:rPr>
              <a:t>Còn Speed </a:t>
            </a:r>
            <a:r>
              <a:rPr sz="4400">
                <a:solidFill>
                  <a:srgbClr val="011993"/>
                </a:solidFill>
                <a:latin typeface="Cambria"/>
                <a:cs typeface="Cambria"/>
              </a:rPr>
              <a:t>(thu</a:t>
            </a:r>
            <a:r>
              <a:rPr lang="en-US" sz="4400">
                <a:solidFill>
                  <a:srgbClr val="011993"/>
                </a:solidFill>
                <a:latin typeface="Cambria"/>
                <a:cs typeface="Cambria"/>
              </a:rPr>
              <a:t>ộ</a:t>
            </a:r>
            <a:r>
              <a:rPr sz="4400">
                <a:solidFill>
                  <a:srgbClr val="011993"/>
                </a:solidFill>
                <a:latin typeface="Cambria"/>
                <a:cs typeface="Cambria"/>
              </a:rPr>
              <a:t>c </a:t>
            </a:r>
            <a:r>
              <a:rPr sz="4400" dirty="0">
                <a:solidFill>
                  <a:srgbClr val="011993"/>
                </a:solidFill>
                <a:latin typeface="Cambria"/>
                <a:cs typeface="Cambria"/>
              </a:rPr>
              <a:t>[</a:t>
            </a:r>
            <a:r>
              <a:rPr sz="4400">
                <a:solidFill>
                  <a:srgbClr val="011993"/>
                </a:solidFill>
                <a:latin typeface="Cambria"/>
                <a:cs typeface="Cambria"/>
              </a:rPr>
              <a:t>0,100])</a:t>
            </a:r>
            <a:r>
              <a:rPr lang="en-US" sz="4400">
                <a:solidFill>
                  <a:srgbClr val="011993"/>
                </a:solidFill>
                <a:latin typeface="Cambria"/>
                <a:cs typeface="Cambria"/>
              </a:rPr>
              <a:t> </a:t>
            </a:r>
            <a:r>
              <a:rPr sz="4400">
                <a:solidFill>
                  <a:srgbClr val="011993"/>
                </a:solidFill>
                <a:latin typeface="Cambria"/>
                <a:cs typeface="Cambria"/>
              </a:rPr>
              <a:t>chı̉ </a:t>
            </a:r>
            <a:r>
              <a:rPr sz="4400" dirty="0">
                <a:solidFill>
                  <a:srgbClr val="011993"/>
                </a:solidFill>
                <a:latin typeface="Cambria"/>
                <a:cs typeface="Cambria"/>
              </a:rPr>
              <a:t>có:</a:t>
            </a:r>
            <a:endParaRPr sz="4400">
              <a:latin typeface="Cambria"/>
              <a:cs typeface="Cambria"/>
            </a:endParaRPr>
          </a:p>
          <a:p>
            <a:pPr marL="1059180" lvl="1" indent="-544830">
              <a:lnSpc>
                <a:spcPct val="150000"/>
              </a:lnSpc>
              <a:buSzPct val="123529"/>
              <a:buChar char="-"/>
              <a:tabLst>
                <a:tab pos="1059180" algn="l"/>
                <a:tab pos="1059815" algn="l"/>
              </a:tabLst>
            </a:pPr>
            <a:r>
              <a:rPr sz="4400" dirty="0">
                <a:latin typeface="Cambria"/>
                <a:cs typeface="Cambria"/>
              </a:rPr>
              <a:t>Fast</a:t>
            </a:r>
            <a:endParaRPr sz="4400">
              <a:latin typeface="Cambria"/>
              <a:cs typeface="Cambria"/>
            </a:endParaRPr>
          </a:p>
          <a:p>
            <a:pPr marL="1059180" lvl="1" indent="-544830">
              <a:lnSpc>
                <a:spcPct val="150000"/>
              </a:lnSpc>
              <a:buSzPct val="123529"/>
              <a:buChar char="-"/>
              <a:tabLst>
                <a:tab pos="1059180" algn="l"/>
                <a:tab pos="1059815" algn="l"/>
              </a:tabLst>
            </a:pPr>
            <a:r>
              <a:rPr sz="4400" dirty="0">
                <a:latin typeface="Cambria"/>
                <a:cs typeface="Cambria"/>
              </a:rPr>
              <a:t>Slow</a:t>
            </a:r>
            <a:endParaRPr sz="4400">
              <a:latin typeface="Cambria"/>
              <a:cs typeface="Cambri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60052" y="1297574"/>
            <a:ext cx="4496198" cy="694421"/>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400" dirty="0">
                <a:latin typeface="Cambria"/>
                <a:cs typeface="Cambria"/>
              </a:rPr>
              <a:t>Chương trı̀nh</a:t>
            </a:r>
            <a:endParaRPr sz="4400">
              <a:latin typeface="Cambria"/>
              <a:cs typeface="Cambria"/>
            </a:endParaRPr>
          </a:p>
        </p:txBody>
      </p:sp>
      <p:pic>
        <p:nvPicPr>
          <p:cNvPr id="3" name="object 3"/>
          <p:cNvPicPr/>
          <p:nvPr/>
        </p:nvPicPr>
        <p:blipFill>
          <a:blip r:embed="rId2" cstate="print"/>
          <a:stretch>
            <a:fillRect/>
          </a:stretch>
        </p:blipFill>
        <p:spPr>
          <a:xfrm>
            <a:off x="583164" y="2386966"/>
            <a:ext cx="7815278" cy="6583879"/>
          </a:xfrm>
          <a:prstGeom prst="rect">
            <a:avLst/>
          </a:prstGeom>
        </p:spPr>
      </p:pic>
      <p:pic>
        <p:nvPicPr>
          <p:cNvPr id="4" name="object 4"/>
          <p:cNvPicPr/>
          <p:nvPr/>
        </p:nvPicPr>
        <p:blipFill>
          <a:blip r:embed="rId3" cstate="print"/>
          <a:stretch>
            <a:fillRect/>
          </a:stretch>
        </p:blipFill>
        <p:spPr>
          <a:xfrm>
            <a:off x="8756650" y="2712994"/>
            <a:ext cx="10971964" cy="6269715"/>
          </a:xfrm>
          <a:prstGeom prst="rect">
            <a:avLst/>
          </a:prstGeom>
        </p:spPr>
      </p:pic>
      <p:sp>
        <p:nvSpPr>
          <p:cNvPr id="5" name="object 5"/>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6" name="object 6"/>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91</a:t>
            </a:fld>
            <a:endParaRPr spc="15"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4692" y="330281"/>
            <a:ext cx="3709905" cy="755976"/>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800">
                <a:latin typeface="Cambria"/>
                <a:cs typeface="Cambria"/>
              </a:rPr>
              <a:t>K</a:t>
            </a:r>
            <a:r>
              <a:rPr lang="en-US" sz="4800">
                <a:latin typeface="Cambria"/>
                <a:cs typeface="Cambria"/>
              </a:rPr>
              <a:t>ế</a:t>
            </a:r>
            <a:r>
              <a:rPr sz="4800">
                <a:latin typeface="Cambria"/>
                <a:cs typeface="Cambria"/>
              </a:rPr>
              <a:t>t </a:t>
            </a:r>
            <a:r>
              <a:rPr sz="4800" dirty="0">
                <a:latin typeface="Cambria"/>
                <a:cs typeface="Cambria"/>
              </a:rPr>
              <a:t>quả</a:t>
            </a:r>
            <a:endParaRPr sz="4800">
              <a:latin typeface="Cambria"/>
              <a:cs typeface="Cambria"/>
            </a:endParaRPr>
          </a:p>
        </p:txBody>
      </p:sp>
      <p:sp>
        <p:nvSpPr>
          <p:cNvPr id="5" name="object 5"/>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6" name="object 6"/>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92</a:t>
            </a:fld>
            <a:endParaRPr spc="15"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7000" y="91083"/>
            <a:ext cx="7911050" cy="10973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01" y="1463675"/>
            <a:ext cx="11841149" cy="784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6" name="object 6"/>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93</a:t>
            </a:fld>
            <a:endParaRPr dirty="0"/>
          </a:p>
        </p:txBody>
      </p:sp>
      <p:sp>
        <p:nvSpPr>
          <p:cNvPr id="2" name="object 2"/>
          <p:cNvSpPr txBox="1">
            <a:spLocks noGrp="1"/>
          </p:cNvSpPr>
          <p:nvPr>
            <p:ph type="title"/>
          </p:nvPr>
        </p:nvSpPr>
        <p:spPr>
          <a:xfrm>
            <a:off x="831850" y="396875"/>
            <a:ext cx="735173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Ví dụ 23</a:t>
            </a:r>
            <a:endParaRPr sz="7000">
              <a:latin typeface="Cambria"/>
              <a:cs typeface="Cambria"/>
            </a:endParaRPr>
          </a:p>
        </p:txBody>
      </p:sp>
      <p:sp>
        <p:nvSpPr>
          <p:cNvPr id="3" name="object 3"/>
          <p:cNvSpPr txBox="1"/>
          <p:nvPr/>
        </p:nvSpPr>
        <p:spPr>
          <a:xfrm>
            <a:off x="603250" y="1844675"/>
            <a:ext cx="8696960" cy="7320722"/>
          </a:xfrm>
          <a:prstGeom prst="rect">
            <a:avLst/>
          </a:prstGeom>
        </p:spPr>
        <p:txBody>
          <a:bodyPr vert="horz" wrap="square" lIns="0" tIns="158750" rIns="0" bIns="0" rtlCol="0">
            <a:spAutoFit/>
          </a:bodyPr>
          <a:lstStyle/>
          <a:p>
            <a:pPr marL="514984" indent="-502920">
              <a:lnSpc>
                <a:spcPct val="100000"/>
              </a:lnSpc>
              <a:spcBef>
                <a:spcPts val="1250"/>
              </a:spcBef>
              <a:buSzPct val="123529"/>
              <a:buChar char="•"/>
              <a:tabLst>
                <a:tab pos="515620" algn="l"/>
              </a:tabLst>
            </a:pPr>
            <a:r>
              <a:rPr sz="4400">
                <a:latin typeface="Cambria"/>
                <a:cs typeface="Cambria"/>
              </a:rPr>
              <a:t>Đi</a:t>
            </a:r>
            <a:r>
              <a:rPr lang="en-US" sz="4400">
                <a:latin typeface="Cambria"/>
                <a:cs typeface="Cambria"/>
              </a:rPr>
              <a:t>ề</a:t>
            </a:r>
            <a:r>
              <a:rPr sz="4400">
                <a:latin typeface="Cambria"/>
                <a:cs typeface="Cambria"/>
              </a:rPr>
              <a:t>u khi</a:t>
            </a:r>
            <a:r>
              <a:rPr lang="en-US" sz="4400">
                <a:latin typeface="Cambria"/>
                <a:cs typeface="Cambria"/>
              </a:rPr>
              <a:t>ể</a:t>
            </a:r>
            <a:r>
              <a:rPr sz="4400">
                <a:latin typeface="Cambria"/>
                <a:cs typeface="Cambria"/>
              </a:rPr>
              <a:t>n tı́n hi</a:t>
            </a:r>
            <a:r>
              <a:rPr lang="vi-VN" sz="4400">
                <a:latin typeface="Cambria"/>
                <a:cs typeface="Cambria"/>
              </a:rPr>
              <a:t>ệ</a:t>
            </a:r>
            <a:r>
              <a:rPr sz="4400">
                <a:latin typeface="Cambria"/>
                <a:cs typeface="Cambria"/>
              </a:rPr>
              <a:t>u </a:t>
            </a:r>
            <a:r>
              <a:rPr sz="4400" dirty="0">
                <a:latin typeface="Cambria"/>
                <a:cs typeface="Cambria"/>
              </a:rPr>
              <a:t>đèn giao thông</a:t>
            </a:r>
            <a:endParaRPr sz="4400">
              <a:latin typeface="Cambria"/>
              <a:cs typeface="Cambria"/>
            </a:endParaRPr>
          </a:p>
          <a:p>
            <a:pPr marL="1059180" lvl="1" indent="-544830">
              <a:lnSpc>
                <a:spcPct val="100000"/>
              </a:lnSpc>
              <a:spcBef>
                <a:spcPts val="2405"/>
              </a:spcBef>
              <a:buSzPct val="123529"/>
              <a:buFont typeface="Microsoft Sans Serif"/>
              <a:buChar char="‣"/>
              <a:tabLst>
                <a:tab pos="1059815" algn="l"/>
                <a:tab pos="4617085" algn="l"/>
              </a:tabLst>
            </a:pPr>
            <a:r>
              <a:rPr sz="4400">
                <a:solidFill>
                  <a:srgbClr val="011993"/>
                </a:solidFill>
                <a:latin typeface="Cambria"/>
                <a:cs typeface="Cambria"/>
              </a:rPr>
              <a:t>Khi đ</a:t>
            </a:r>
            <a:r>
              <a:rPr lang="en-US" sz="4400">
                <a:solidFill>
                  <a:srgbClr val="011993"/>
                </a:solidFill>
                <a:latin typeface="Cambria"/>
                <a:cs typeface="Cambria"/>
              </a:rPr>
              <a:t>ế</a:t>
            </a:r>
            <a:r>
              <a:rPr sz="4400">
                <a:solidFill>
                  <a:srgbClr val="011993"/>
                </a:solidFill>
                <a:latin typeface="Cambria"/>
                <a:cs typeface="Cambria"/>
              </a:rPr>
              <a:t>n giao l</a:t>
            </a:r>
            <a:r>
              <a:rPr lang="en-US" sz="4400">
                <a:solidFill>
                  <a:srgbClr val="011993"/>
                </a:solidFill>
                <a:latin typeface="Cambria"/>
                <a:cs typeface="Cambria"/>
              </a:rPr>
              <a:t>ộ</a:t>
            </a:r>
            <a:r>
              <a:rPr sz="4400" dirty="0">
                <a:solidFill>
                  <a:srgbClr val="011993"/>
                </a:solidFill>
                <a:latin typeface="Cambria"/>
                <a:cs typeface="Cambria"/>
              </a:rPr>
              <a:t>	có:</a:t>
            </a:r>
            <a:endParaRPr sz="4400">
              <a:latin typeface="Cambria"/>
              <a:cs typeface="Cambria"/>
            </a:endParaRPr>
          </a:p>
          <a:p>
            <a:pPr marL="1562100" marR="5080" lvl="2" indent="-544830">
              <a:lnSpc>
                <a:spcPct val="94900"/>
              </a:lnSpc>
              <a:spcBef>
                <a:spcPts val="1725"/>
              </a:spcBef>
              <a:buSzPct val="123529"/>
              <a:buChar char="-"/>
              <a:tabLst>
                <a:tab pos="1562100" algn="l"/>
                <a:tab pos="1562735" algn="l"/>
              </a:tabLst>
            </a:pPr>
            <a:r>
              <a:rPr sz="4400">
                <a:latin typeface="Cambria"/>
                <a:cs typeface="Cambria"/>
              </a:rPr>
              <a:t>S</a:t>
            </a:r>
            <a:r>
              <a:rPr lang="en-US" sz="4400">
                <a:latin typeface="Cambria"/>
                <a:cs typeface="Cambria"/>
              </a:rPr>
              <a:t>ố</a:t>
            </a:r>
            <a:r>
              <a:rPr sz="4400">
                <a:latin typeface="Cambria"/>
                <a:cs typeface="Cambria"/>
              </a:rPr>
              <a:t> phương ti</a:t>
            </a:r>
            <a:r>
              <a:rPr lang="vi-VN" sz="4400">
                <a:latin typeface="Cambria"/>
                <a:cs typeface="Cambria"/>
              </a:rPr>
              <a:t>ệ</a:t>
            </a:r>
            <a:r>
              <a:rPr sz="4400">
                <a:latin typeface="Cambria"/>
                <a:cs typeface="Cambria"/>
              </a:rPr>
              <a:t>n đ</a:t>
            </a:r>
            <a:r>
              <a:rPr lang="en-US" sz="4400">
                <a:latin typeface="Cambria"/>
                <a:cs typeface="Cambria"/>
              </a:rPr>
              <a:t>ế</a:t>
            </a:r>
            <a:r>
              <a:rPr sz="4400">
                <a:latin typeface="Cambria"/>
                <a:cs typeface="Cambria"/>
              </a:rPr>
              <a:t>n ch</a:t>
            </a:r>
            <a:r>
              <a:rPr lang="en-US" sz="4400">
                <a:latin typeface="Cambria"/>
                <a:cs typeface="Cambria"/>
              </a:rPr>
              <a:t>ỗ</a:t>
            </a:r>
            <a:r>
              <a:rPr sz="4400">
                <a:latin typeface="Cambria"/>
                <a:cs typeface="Cambria"/>
              </a:rPr>
              <a:t> có đèn</a:t>
            </a:r>
            <a:r>
              <a:rPr lang="en-US" sz="4400">
                <a:latin typeface="Cambria"/>
                <a:cs typeface="Cambria"/>
              </a:rPr>
              <a:t> </a:t>
            </a:r>
            <a:r>
              <a:rPr sz="4400">
                <a:latin typeface="Cambria"/>
                <a:cs typeface="Cambria"/>
              </a:rPr>
              <a:t>xanh </a:t>
            </a:r>
            <a:r>
              <a:rPr sz="4400" dirty="0">
                <a:latin typeface="Cambria"/>
                <a:cs typeface="Cambria"/>
              </a:rPr>
              <a:t>(Arrival)</a:t>
            </a:r>
            <a:endParaRPr sz="4400">
              <a:latin typeface="Cambria"/>
              <a:cs typeface="Cambria"/>
            </a:endParaRPr>
          </a:p>
          <a:p>
            <a:pPr marL="1562100" marR="519430" lvl="2" indent="-544830">
              <a:lnSpc>
                <a:spcPct val="94900"/>
              </a:lnSpc>
              <a:spcBef>
                <a:spcPts val="1720"/>
              </a:spcBef>
              <a:buSzPct val="123529"/>
              <a:buChar char="-"/>
              <a:tabLst>
                <a:tab pos="1562100" algn="l"/>
                <a:tab pos="1562735" algn="l"/>
              </a:tabLst>
            </a:pPr>
            <a:r>
              <a:rPr sz="4400">
                <a:latin typeface="Cambria"/>
                <a:cs typeface="Cambria"/>
              </a:rPr>
              <a:t>S</a:t>
            </a:r>
            <a:r>
              <a:rPr lang="en-US" sz="4400">
                <a:latin typeface="Cambria"/>
                <a:cs typeface="Cambria"/>
              </a:rPr>
              <a:t>ố</a:t>
            </a:r>
            <a:r>
              <a:rPr sz="4400">
                <a:latin typeface="Cambria"/>
                <a:cs typeface="Cambria"/>
              </a:rPr>
              <a:t> phương ti</a:t>
            </a:r>
            <a:r>
              <a:rPr lang="vi-VN" sz="4400">
                <a:latin typeface="Cambria"/>
                <a:cs typeface="Cambria"/>
              </a:rPr>
              <a:t>ệ</a:t>
            </a:r>
            <a:r>
              <a:rPr sz="4400">
                <a:latin typeface="Cambria"/>
                <a:cs typeface="Cambria"/>
              </a:rPr>
              <a:t>n </a:t>
            </a:r>
            <a:r>
              <a:rPr sz="4400" dirty="0">
                <a:latin typeface="Cambria"/>
                <a:cs typeface="Cambria"/>
              </a:rPr>
              <a:t>chờ ở </a:t>
            </a:r>
            <a:r>
              <a:rPr sz="4400">
                <a:latin typeface="Cambria"/>
                <a:cs typeface="Cambria"/>
              </a:rPr>
              <a:t>đèn đỏ</a:t>
            </a:r>
            <a:r>
              <a:rPr lang="en-US" sz="4400">
                <a:latin typeface="Cambria"/>
                <a:cs typeface="Cambria"/>
              </a:rPr>
              <a:t> </a:t>
            </a:r>
            <a:r>
              <a:rPr sz="4400">
                <a:latin typeface="Cambria"/>
                <a:cs typeface="Cambria"/>
              </a:rPr>
              <a:t>(</a:t>
            </a:r>
            <a:r>
              <a:rPr sz="4400" dirty="0">
                <a:latin typeface="Cambria"/>
                <a:cs typeface="Cambria"/>
              </a:rPr>
              <a:t>Queue)</a:t>
            </a:r>
            <a:endParaRPr sz="4400">
              <a:latin typeface="Cambria"/>
              <a:cs typeface="Cambria"/>
            </a:endParaRPr>
          </a:p>
          <a:p>
            <a:pPr marL="1059180" lvl="1" indent="-544830">
              <a:lnSpc>
                <a:spcPct val="100000"/>
              </a:lnSpc>
              <a:spcBef>
                <a:spcPts val="2405"/>
              </a:spcBef>
              <a:buSzPct val="123529"/>
              <a:buFont typeface="Microsoft Sans Serif"/>
              <a:buChar char="‣"/>
              <a:tabLst>
                <a:tab pos="1059815" algn="l"/>
              </a:tabLst>
            </a:pPr>
            <a:r>
              <a:rPr sz="4400">
                <a:solidFill>
                  <a:srgbClr val="011993"/>
                </a:solidFill>
                <a:latin typeface="Cambria"/>
                <a:cs typeface="Cambria"/>
              </a:rPr>
              <a:t>C</a:t>
            </a:r>
            <a:r>
              <a:rPr lang="en-US" sz="4400">
                <a:solidFill>
                  <a:srgbClr val="011993"/>
                </a:solidFill>
                <a:latin typeface="Cambria"/>
                <a:cs typeface="Cambria"/>
              </a:rPr>
              <a:t>ầ</a:t>
            </a:r>
            <a:r>
              <a:rPr sz="4400">
                <a:solidFill>
                  <a:srgbClr val="011993"/>
                </a:solidFill>
                <a:latin typeface="Cambria"/>
                <a:cs typeface="Cambria"/>
              </a:rPr>
              <a:t>n </a:t>
            </a:r>
            <a:r>
              <a:rPr sz="4400" dirty="0">
                <a:solidFill>
                  <a:srgbClr val="011993"/>
                </a:solidFill>
                <a:latin typeface="Cambria"/>
                <a:cs typeface="Cambria"/>
              </a:rPr>
              <a:t>suy đoán:</a:t>
            </a:r>
            <a:endParaRPr sz="4400">
              <a:latin typeface="Cambria"/>
              <a:cs typeface="Cambria"/>
            </a:endParaRPr>
          </a:p>
          <a:p>
            <a:pPr marL="1562100" marR="889000" lvl="2" indent="-544830">
              <a:lnSpc>
                <a:spcPct val="94900"/>
              </a:lnSpc>
              <a:spcBef>
                <a:spcPts val="1725"/>
              </a:spcBef>
              <a:buSzPct val="123529"/>
              <a:buChar char="-"/>
              <a:tabLst>
                <a:tab pos="1562100" algn="l"/>
                <a:tab pos="1562735" algn="l"/>
              </a:tabLst>
            </a:pPr>
            <a:r>
              <a:rPr sz="4400" dirty="0">
                <a:latin typeface="Cambria"/>
                <a:cs typeface="Cambria"/>
              </a:rPr>
              <a:t>Thời gian kéo dài </a:t>
            </a:r>
            <a:r>
              <a:rPr sz="4400">
                <a:latin typeface="Cambria"/>
                <a:cs typeface="Cambria"/>
              </a:rPr>
              <a:t>đèn xanh</a:t>
            </a:r>
            <a:r>
              <a:rPr lang="en-US" sz="4400">
                <a:latin typeface="Cambria"/>
                <a:cs typeface="Cambria"/>
              </a:rPr>
              <a:t> </a:t>
            </a:r>
            <a:r>
              <a:rPr sz="4400">
                <a:latin typeface="Cambria"/>
                <a:cs typeface="Cambria"/>
              </a:rPr>
              <a:t>(</a:t>
            </a:r>
            <a:r>
              <a:rPr sz="4400" dirty="0">
                <a:latin typeface="Cambria"/>
                <a:cs typeface="Cambria"/>
              </a:rPr>
              <a:t>Extension)</a:t>
            </a:r>
            <a:endParaRPr sz="4400">
              <a:latin typeface="Cambria"/>
              <a:cs typeface="Cambria"/>
            </a:endParaRPr>
          </a:p>
        </p:txBody>
      </p:sp>
      <p:sp>
        <p:nvSpPr>
          <p:cNvPr id="4" name="object 4"/>
          <p:cNvSpPr txBox="1">
            <a:spLocks noGrp="1"/>
          </p:cNvSpPr>
          <p:nvPr>
            <p:ph sz="half" idx="3"/>
          </p:nvPr>
        </p:nvSpPr>
        <p:spPr>
          <a:xfrm>
            <a:off x="10433050" y="1616075"/>
            <a:ext cx="9372600" cy="8017579"/>
          </a:xfrm>
          <a:prstGeom prst="rect">
            <a:avLst/>
          </a:prstGeom>
        </p:spPr>
        <p:txBody>
          <a:bodyPr vert="horz" wrap="square" lIns="0" tIns="45720" rIns="0" bIns="0" rtlCol="0">
            <a:spAutoFit/>
          </a:bodyPr>
          <a:lstStyle/>
          <a:p>
            <a:pPr marL="514984" marR="5080" indent="-502920">
              <a:lnSpc>
                <a:spcPct val="150000"/>
              </a:lnSpc>
              <a:buSzPct val="123529"/>
              <a:buChar char="•"/>
              <a:tabLst>
                <a:tab pos="515620" algn="l"/>
              </a:tabLst>
            </a:pPr>
            <a:r>
              <a:rPr sz="4400" dirty="0"/>
              <a:t>Với Arrival </a:t>
            </a:r>
            <a:r>
              <a:rPr sz="4400"/>
              <a:t>(thu</a:t>
            </a:r>
            <a:r>
              <a:rPr lang="en-US" sz="4400"/>
              <a:t>ộ</a:t>
            </a:r>
            <a:r>
              <a:rPr sz="4400"/>
              <a:t>c</a:t>
            </a:r>
            <a:r>
              <a:rPr lang="en-US" sz="4400"/>
              <a:t> </a:t>
            </a:r>
            <a:r>
              <a:rPr sz="4400"/>
              <a:t>khoảng</a:t>
            </a:r>
            <a:r>
              <a:rPr lang="en-US" sz="4400"/>
              <a:t> </a:t>
            </a:r>
            <a:r>
              <a:rPr sz="4400"/>
              <a:t>[</a:t>
            </a:r>
            <a:r>
              <a:rPr sz="4400" dirty="0"/>
              <a:t>0,56]) và Queue </a:t>
            </a:r>
            <a:r>
              <a:rPr sz="4400"/>
              <a:t>(thu</a:t>
            </a:r>
            <a:r>
              <a:rPr lang="en-US" sz="4400"/>
              <a:t>ộ</a:t>
            </a:r>
            <a:r>
              <a:rPr sz="4400"/>
              <a:t>c khoảng</a:t>
            </a:r>
            <a:r>
              <a:rPr lang="en-US" sz="4400"/>
              <a:t> </a:t>
            </a:r>
            <a:r>
              <a:rPr sz="4400"/>
              <a:t>[</a:t>
            </a:r>
            <a:r>
              <a:rPr sz="4400" dirty="0"/>
              <a:t>0,32]) có các trạng </a:t>
            </a:r>
            <a:r>
              <a:rPr sz="4400"/>
              <a:t>thái s</a:t>
            </a:r>
            <a:r>
              <a:rPr lang="en-US" sz="4400"/>
              <a:t>ố </a:t>
            </a:r>
            <a:r>
              <a:rPr sz="4400"/>
              <a:t>lượng phương ti</a:t>
            </a:r>
            <a:r>
              <a:rPr lang="vi-VN" sz="4400"/>
              <a:t>ệ</a:t>
            </a:r>
            <a:r>
              <a:rPr sz="4400"/>
              <a:t>n</a:t>
            </a:r>
            <a:r>
              <a:rPr sz="4400" dirty="0"/>
              <a:t>:</a:t>
            </a:r>
          </a:p>
          <a:p>
            <a:pPr marL="1059180" lvl="1" indent="-544830">
              <a:lnSpc>
                <a:spcPct val="100000"/>
              </a:lnSpc>
              <a:spcBef>
                <a:spcPts val="2405"/>
              </a:spcBef>
              <a:buSzPct val="123529"/>
              <a:buFont typeface="Microsoft Sans Serif"/>
              <a:buChar char="‣"/>
              <a:tabLst>
                <a:tab pos="1059815" algn="l"/>
              </a:tabLst>
            </a:pPr>
            <a:r>
              <a:rPr sz="4400">
                <a:solidFill>
                  <a:srgbClr val="011993"/>
                </a:solidFill>
                <a:latin typeface="Cambria"/>
                <a:cs typeface="Cambria"/>
              </a:rPr>
              <a:t>R</a:t>
            </a:r>
            <a:r>
              <a:rPr lang="en-US" sz="4400">
                <a:solidFill>
                  <a:srgbClr val="011993"/>
                </a:solidFill>
                <a:latin typeface="Cambria"/>
                <a:cs typeface="Cambria"/>
              </a:rPr>
              <a:t>ấ</a:t>
            </a:r>
            <a:r>
              <a:rPr sz="4400">
                <a:solidFill>
                  <a:srgbClr val="011993"/>
                </a:solidFill>
                <a:latin typeface="Cambria"/>
                <a:cs typeface="Cambria"/>
              </a:rPr>
              <a:t>t </a:t>
            </a:r>
            <a:r>
              <a:rPr sz="4400" dirty="0">
                <a:solidFill>
                  <a:srgbClr val="011993"/>
                </a:solidFill>
                <a:latin typeface="Cambria"/>
                <a:cs typeface="Cambria"/>
              </a:rPr>
              <a:t>ı́t</a:t>
            </a:r>
            <a:endParaRPr sz="4400">
              <a:latin typeface="Cambria"/>
              <a:cs typeface="Cambria"/>
            </a:endParaRPr>
          </a:p>
          <a:p>
            <a:pPr marL="1059180" lvl="1" indent="-544830">
              <a:lnSpc>
                <a:spcPct val="100000"/>
              </a:lnSpc>
              <a:spcBef>
                <a:spcPts val="2400"/>
              </a:spcBef>
              <a:buSzPct val="123529"/>
              <a:buFont typeface="Microsoft Sans Serif"/>
              <a:buChar char="‣"/>
              <a:tabLst>
                <a:tab pos="1059815" algn="l"/>
              </a:tabLst>
            </a:pPr>
            <a:r>
              <a:rPr lang="en-US" sz="4400">
                <a:solidFill>
                  <a:srgbClr val="011993"/>
                </a:solidFill>
                <a:latin typeface="Cambria"/>
                <a:cs typeface="Cambria"/>
              </a:rPr>
              <a:t>Í</a:t>
            </a:r>
            <a:r>
              <a:rPr sz="4400">
                <a:solidFill>
                  <a:srgbClr val="011993"/>
                </a:solidFill>
                <a:latin typeface="Cambria"/>
                <a:cs typeface="Cambria"/>
              </a:rPr>
              <a:t>t</a:t>
            </a:r>
            <a:endParaRPr sz="4400">
              <a:latin typeface="Cambria"/>
              <a:cs typeface="Cambria"/>
            </a:endParaRPr>
          </a:p>
          <a:p>
            <a:pPr marL="1059180" lvl="1" indent="-544830">
              <a:lnSpc>
                <a:spcPct val="100000"/>
              </a:lnSpc>
              <a:spcBef>
                <a:spcPts val="2405"/>
              </a:spcBef>
              <a:buSzPct val="123529"/>
              <a:buFont typeface="Microsoft Sans Serif"/>
              <a:buChar char="‣"/>
              <a:tabLst>
                <a:tab pos="1059815" algn="l"/>
              </a:tabLst>
            </a:pPr>
            <a:r>
              <a:rPr sz="4400" dirty="0">
                <a:solidFill>
                  <a:srgbClr val="011993"/>
                </a:solidFill>
                <a:latin typeface="Cambria"/>
                <a:cs typeface="Cambria"/>
              </a:rPr>
              <a:t>Bı̀nh thường</a:t>
            </a:r>
            <a:endParaRPr sz="4400">
              <a:latin typeface="Cambria"/>
              <a:cs typeface="Cambria"/>
            </a:endParaRPr>
          </a:p>
          <a:p>
            <a:pPr marL="1059180" lvl="1" indent="-544830">
              <a:lnSpc>
                <a:spcPct val="100000"/>
              </a:lnSpc>
              <a:spcBef>
                <a:spcPts val="2405"/>
              </a:spcBef>
              <a:buSzPct val="123529"/>
              <a:buFont typeface="Microsoft Sans Serif"/>
              <a:buChar char="‣"/>
              <a:tabLst>
                <a:tab pos="1059815" algn="l"/>
              </a:tabLst>
            </a:pPr>
            <a:r>
              <a:rPr sz="4400">
                <a:solidFill>
                  <a:srgbClr val="011993"/>
                </a:solidFill>
                <a:latin typeface="Cambria"/>
                <a:cs typeface="Cambria"/>
              </a:rPr>
              <a:t>Nhi</a:t>
            </a:r>
            <a:r>
              <a:rPr lang="en-US" sz="4400">
                <a:solidFill>
                  <a:srgbClr val="011993"/>
                </a:solidFill>
                <a:latin typeface="Cambria"/>
                <a:cs typeface="Cambria"/>
              </a:rPr>
              <a:t>ề</a:t>
            </a:r>
            <a:r>
              <a:rPr sz="4400">
                <a:solidFill>
                  <a:srgbClr val="011993"/>
                </a:solidFill>
                <a:latin typeface="Cambria"/>
                <a:cs typeface="Cambria"/>
              </a:rPr>
              <a:t>u</a:t>
            </a:r>
            <a:endParaRPr sz="4400">
              <a:latin typeface="Cambria"/>
              <a:cs typeface="Cambria"/>
            </a:endParaRPr>
          </a:p>
          <a:p>
            <a:pPr marL="1059180" lvl="1" indent="-544830">
              <a:lnSpc>
                <a:spcPct val="100000"/>
              </a:lnSpc>
              <a:spcBef>
                <a:spcPts val="2400"/>
              </a:spcBef>
              <a:buSzPct val="123529"/>
              <a:buFont typeface="Microsoft Sans Serif"/>
              <a:buChar char="‣"/>
              <a:tabLst>
                <a:tab pos="1059815" algn="l"/>
              </a:tabLst>
            </a:pPr>
            <a:r>
              <a:rPr sz="4400">
                <a:solidFill>
                  <a:srgbClr val="011993"/>
                </a:solidFill>
                <a:latin typeface="Cambria"/>
                <a:cs typeface="Cambria"/>
              </a:rPr>
              <a:t>R</a:t>
            </a:r>
            <a:r>
              <a:rPr lang="en-US" sz="4400">
                <a:solidFill>
                  <a:srgbClr val="011993"/>
                </a:solidFill>
                <a:latin typeface="Cambria"/>
                <a:cs typeface="Cambria"/>
              </a:rPr>
              <a:t>ấ</a:t>
            </a:r>
            <a:r>
              <a:rPr sz="4400">
                <a:solidFill>
                  <a:srgbClr val="011993"/>
                </a:solidFill>
                <a:latin typeface="Cambria"/>
                <a:cs typeface="Cambria"/>
              </a:rPr>
              <a:t>t nhi</a:t>
            </a:r>
            <a:r>
              <a:rPr lang="en-US" sz="4400">
                <a:solidFill>
                  <a:srgbClr val="011993"/>
                </a:solidFill>
                <a:latin typeface="Cambria"/>
                <a:cs typeface="Cambria"/>
              </a:rPr>
              <a:t>ề</a:t>
            </a:r>
            <a:r>
              <a:rPr sz="4400">
                <a:solidFill>
                  <a:srgbClr val="011993"/>
                </a:solidFill>
                <a:latin typeface="Cambria"/>
                <a:cs typeface="Cambria"/>
              </a:rPr>
              <a:t>u</a:t>
            </a:r>
            <a:endParaRPr sz="4400">
              <a:latin typeface="Cambria"/>
              <a:cs typeface="Cambri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94</a:t>
            </a:fld>
            <a:endParaRPr spc="15" dirty="0"/>
          </a:p>
        </p:txBody>
      </p:sp>
      <p:sp>
        <p:nvSpPr>
          <p:cNvPr id="2" name="object 2"/>
          <p:cNvSpPr txBox="1"/>
          <p:nvPr/>
        </p:nvSpPr>
        <p:spPr>
          <a:xfrm>
            <a:off x="755650" y="2225675"/>
            <a:ext cx="18669000" cy="5823389"/>
          </a:xfrm>
          <a:prstGeom prst="rect">
            <a:avLst/>
          </a:prstGeom>
        </p:spPr>
        <p:txBody>
          <a:bodyPr vert="horz" wrap="square" lIns="0" tIns="158750" rIns="0" bIns="0" rtlCol="0">
            <a:spAutoFit/>
          </a:bodyPr>
          <a:lstStyle/>
          <a:p>
            <a:pPr marL="514984" indent="-502920">
              <a:lnSpc>
                <a:spcPct val="100000"/>
              </a:lnSpc>
              <a:spcBef>
                <a:spcPts val="1250"/>
              </a:spcBef>
              <a:buSzPct val="123529"/>
              <a:buChar char="•"/>
              <a:tabLst>
                <a:tab pos="515620" algn="l"/>
              </a:tabLst>
            </a:pPr>
            <a:r>
              <a:rPr sz="4800" dirty="0">
                <a:latin typeface="Cambria"/>
                <a:cs typeface="Cambria"/>
              </a:rPr>
              <a:t>Thời gian kéo dài đèn xanh </a:t>
            </a:r>
            <a:r>
              <a:rPr sz="4800">
                <a:latin typeface="Cambria"/>
                <a:cs typeface="Cambria"/>
              </a:rPr>
              <a:t>Extension thu</a:t>
            </a:r>
            <a:r>
              <a:rPr lang="en-US" sz="4800">
                <a:latin typeface="Cambria"/>
                <a:cs typeface="Cambria"/>
              </a:rPr>
              <a:t>ộ</a:t>
            </a:r>
            <a:r>
              <a:rPr sz="4800">
                <a:latin typeface="Cambria"/>
                <a:cs typeface="Cambria"/>
              </a:rPr>
              <a:t>c </a:t>
            </a:r>
            <a:r>
              <a:rPr sz="4800" dirty="0">
                <a:latin typeface="Cambria"/>
                <a:cs typeface="Cambria"/>
              </a:rPr>
              <a:t>khoảng [</a:t>
            </a:r>
            <a:r>
              <a:rPr sz="4800">
                <a:latin typeface="Cambria"/>
                <a:cs typeface="Cambria"/>
              </a:rPr>
              <a:t>0,</a:t>
            </a:r>
            <a:r>
              <a:rPr lang="en-US" sz="4800">
                <a:latin typeface="Cambria"/>
                <a:cs typeface="Cambria"/>
              </a:rPr>
              <a:t> </a:t>
            </a:r>
            <a:r>
              <a:rPr sz="4800">
                <a:latin typeface="Cambria"/>
                <a:cs typeface="Cambria"/>
              </a:rPr>
              <a:t>20</a:t>
            </a:r>
            <a:r>
              <a:rPr sz="4800" dirty="0">
                <a:latin typeface="Cambria"/>
                <a:cs typeface="Cambria"/>
              </a:rPr>
              <a:t>] </a:t>
            </a:r>
            <a:r>
              <a:rPr sz="4800">
                <a:latin typeface="Cambria"/>
                <a:cs typeface="Cambria"/>
              </a:rPr>
              <a:t>bao g</a:t>
            </a:r>
            <a:r>
              <a:rPr lang="en-US" sz="4800">
                <a:latin typeface="Cambria"/>
                <a:cs typeface="Cambria"/>
              </a:rPr>
              <a:t>ồ</a:t>
            </a:r>
            <a:r>
              <a:rPr sz="4800">
                <a:latin typeface="Cambria"/>
                <a:cs typeface="Cambria"/>
              </a:rPr>
              <a:t>m</a:t>
            </a:r>
            <a:r>
              <a:rPr sz="4800" dirty="0">
                <a:latin typeface="Cambria"/>
                <a:cs typeface="Cambria"/>
              </a:rPr>
              <a:t>:</a:t>
            </a:r>
            <a:endParaRPr sz="4800">
              <a:latin typeface="Cambria"/>
              <a:cs typeface="Cambria"/>
            </a:endParaRPr>
          </a:p>
          <a:p>
            <a:pPr marL="1059180" lvl="1" indent="-544830">
              <a:lnSpc>
                <a:spcPct val="100000"/>
              </a:lnSpc>
              <a:spcBef>
                <a:spcPts val="2405"/>
              </a:spcBef>
              <a:buSzPct val="123529"/>
              <a:buFont typeface="Microsoft Sans Serif"/>
              <a:buChar char="‣"/>
              <a:tabLst>
                <a:tab pos="1059815" algn="l"/>
              </a:tabLst>
            </a:pPr>
            <a:r>
              <a:rPr sz="4400" dirty="0">
                <a:solidFill>
                  <a:srgbClr val="011993"/>
                </a:solidFill>
                <a:latin typeface="Cambria"/>
                <a:cs typeface="Cambria"/>
              </a:rPr>
              <a:t>Không kéo dài</a:t>
            </a:r>
            <a:endParaRPr sz="4400">
              <a:latin typeface="Cambria"/>
              <a:cs typeface="Cambria"/>
            </a:endParaRPr>
          </a:p>
          <a:p>
            <a:pPr marL="1059180" lvl="1" indent="-544830">
              <a:lnSpc>
                <a:spcPct val="100000"/>
              </a:lnSpc>
              <a:spcBef>
                <a:spcPts val="2400"/>
              </a:spcBef>
              <a:buSzPct val="123529"/>
              <a:buFont typeface="Microsoft Sans Serif"/>
              <a:buChar char="‣"/>
              <a:tabLst>
                <a:tab pos="1059815" algn="l"/>
              </a:tabLst>
            </a:pPr>
            <a:r>
              <a:rPr sz="4400">
                <a:solidFill>
                  <a:srgbClr val="011993"/>
                </a:solidFill>
                <a:latin typeface="Cambria"/>
                <a:cs typeface="Cambria"/>
              </a:rPr>
              <a:t>Ng</a:t>
            </a:r>
            <a:r>
              <a:rPr lang="en-US" sz="4400">
                <a:solidFill>
                  <a:srgbClr val="011993"/>
                </a:solidFill>
                <a:latin typeface="Cambria"/>
                <a:cs typeface="Cambria"/>
              </a:rPr>
              <a:t>ắ</a:t>
            </a:r>
            <a:r>
              <a:rPr sz="4400">
                <a:solidFill>
                  <a:srgbClr val="011993"/>
                </a:solidFill>
                <a:latin typeface="Cambria"/>
                <a:cs typeface="Cambria"/>
              </a:rPr>
              <a:t>n</a:t>
            </a:r>
            <a:endParaRPr sz="4400">
              <a:latin typeface="Cambria"/>
              <a:cs typeface="Cambria"/>
            </a:endParaRPr>
          </a:p>
          <a:p>
            <a:pPr marL="1059180" lvl="1" indent="-544830">
              <a:lnSpc>
                <a:spcPct val="100000"/>
              </a:lnSpc>
              <a:spcBef>
                <a:spcPts val="2405"/>
              </a:spcBef>
              <a:buSzPct val="123529"/>
              <a:buFont typeface="Microsoft Sans Serif"/>
              <a:buChar char="‣"/>
              <a:tabLst>
                <a:tab pos="1059815" algn="l"/>
              </a:tabLst>
            </a:pPr>
            <a:r>
              <a:rPr sz="4400" dirty="0">
                <a:solidFill>
                  <a:srgbClr val="011993"/>
                </a:solidFill>
                <a:latin typeface="Cambria"/>
                <a:cs typeface="Cambria"/>
              </a:rPr>
              <a:t>Trung bı̀nh</a:t>
            </a:r>
            <a:endParaRPr sz="4400">
              <a:latin typeface="Cambria"/>
              <a:cs typeface="Cambria"/>
            </a:endParaRPr>
          </a:p>
          <a:p>
            <a:pPr marL="1059180" lvl="1" indent="-544830">
              <a:lnSpc>
                <a:spcPct val="100000"/>
              </a:lnSpc>
              <a:spcBef>
                <a:spcPts val="2400"/>
              </a:spcBef>
              <a:buSzPct val="123529"/>
              <a:buFont typeface="Microsoft Sans Serif"/>
              <a:buChar char="‣"/>
              <a:tabLst>
                <a:tab pos="1059815" algn="l"/>
              </a:tabLst>
            </a:pPr>
            <a:r>
              <a:rPr sz="4400" dirty="0">
                <a:solidFill>
                  <a:srgbClr val="011993"/>
                </a:solidFill>
                <a:latin typeface="Cambria"/>
                <a:cs typeface="Cambria"/>
              </a:rPr>
              <a:t>Dài</a:t>
            </a:r>
            <a:endParaRPr sz="4400">
              <a:latin typeface="Cambria"/>
              <a:cs typeface="Cambria"/>
            </a:endParaRPr>
          </a:p>
          <a:p>
            <a:pPr marL="1059180" lvl="1" indent="-544830">
              <a:lnSpc>
                <a:spcPct val="100000"/>
              </a:lnSpc>
              <a:spcBef>
                <a:spcPts val="2405"/>
              </a:spcBef>
              <a:buSzPct val="123529"/>
              <a:buFont typeface="Microsoft Sans Serif"/>
              <a:buChar char="‣"/>
              <a:tabLst>
                <a:tab pos="1059815" algn="l"/>
              </a:tabLst>
            </a:pPr>
            <a:r>
              <a:rPr sz="4400">
                <a:solidFill>
                  <a:srgbClr val="011993"/>
                </a:solidFill>
                <a:latin typeface="Cambria"/>
                <a:cs typeface="Cambria"/>
              </a:rPr>
              <a:t>R</a:t>
            </a:r>
            <a:r>
              <a:rPr lang="en-US" sz="4400">
                <a:solidFill>
                  <a:srgbClr val="011993"/>
                </a:solidFill>
                <a:latin typeface="Cambria"/>
                <a:cs typeface="Cambria"/>
              </a:rPr>
              <a:t>ấ</a:t>
            </a:r>
            <a:r>
              <a:rPr sz="4400">
                <a:solidFill>
                  <a:srgbClr val="011993"/>
                </a:solidFill>
                <a:latin typeface="Cambria"/>
                <a:cs typeface="Cambria"/>
              </a:rPr>
              <a:t>t </a:t>
            </a:r>
            <a:r>
              <a:rPr sz="4400" dirty="0">
                <a:solidFill>
                  <a:srgbClr val="011993"/>
                </a:solidFill>
                <a:latin typeface="Cambria"/>
                <a:cs typeface="Cambria"/>
              </a:rPr>
              <a:t>dài</a:t>
            </a:r>
            <a:endParaRPr sz="4400">
              <a:latin typeface="Cambria"/>
              <a:cs typeface="Cambria"/>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object 5"/>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95</a:t>
            </a:fld>
            <a:endParaRPr spc="15" dirty="0"/>
          </a:p>
        </p:txBody>
      </p:sp>
      <p:sp>
        <p:nvSpPr>
          <p:cNvPr id="2" name="object 2"/>
          <p:cNvSpPr txBox="1"/>
          <p:nvPr/>
        </p:nvSpPr>
        <p:spPr>
          <a:xfrm>
            <a:off x="603250" y="732647"/>
            <a:ext cx="18897600" cy="3086742"/>
          </a:xfrm>
          <a:prstGeom prst="rect">
            <a:avLst/>
          </a:prstGeom>
        </p:spPr>
        <p:txBody>
          <a:bodyPr vert="horz" wrap="square" lIns="0" tIns="39370" rIns="0" bIns="0" rtlCol="0">
            <a:spAutoFit/>
          </a:bodyPr>
          <a:lstStyle/>
          <a:p>
            <a:pPr marL="514984" marR="5080" indent="-502920">
              <a:lnSpc>
                <a:spcPct val="150000"/>
              </a:lnSpc>
              <a:buSzPct val="123529"/>
              <a:buChar char="•"/>
              <a:tabLst>
                <a:tab pos="514350" algn="l"/>
              </a:tabLst>
            </a:pPr>
            <a:r>
              <a:rPr sz="4400" b="1">
                <a:latin typeface="Cambria"/>
                <a:cs typeface="Cambria"/>
              </a:rPr>
              <a:t>Lu</a:t>
            </a:r>
            <a:r>
              <a:rPr lang="en-US" sz="4400" b="1">
                <a:latin typeface="Cambria"/>
                <a:cs typeface="Cambria"/>
              </a:rPr>
              <a:t>ậ</a:t>
            </a:r>
            <a:r>
              <a:rPr sz="4400" b="1">
                <a:latin typeface="Cambria"/>
                <a:cs typeface="Cambria"/>
              </a:rPr>
              <a:t>t đ</a:t>
            </a:r>
            <a:r>
              <a:rPr lang="en-US" sz="4400" b="1">
                <a:latin typeface="Cambria"/>
                <a:cs typeface="Cambria"/>
              </a:rPr>
              <a:t>ể</a:t>
            </a:r>
            <a:r>
              <a:rPr sz="4400" b="1">
                <a:latin typeface="Cambria"/>
                <a:cs typeface="Cambria"/>
              </a:rPr>
              <a:t> </a:t>
            </a:r>
            <a:r>
              <a:rPr sz="4400" b="1" dirty="0">
                <a:latin typeface="Cambria"/>
                <a:cs typeface="Cambria"/>
              </a:rPr>
              <a:t>xử lý</a:t>
            </a:r>
            <a:r>
              <a:rPr sz="4400">
                <a:latin typeface="Cambria"/>
                <a:cs typeface="Cambria"/>
              </a:rPr>
              <a:t>: N</a:t>
            </a:r>
            <a:r>
              <a:rPr lang="en-US" sz="4400">
                <a:latin typeface="Cambria"/>
                <a:cs typeface="Cambria"/>
              </a:rPr>
              <a:t>ế</a:t>
            </a:r>
            <a:r>
              <a:rPr sz="4400">
                <a:latin typeface="Cambria"/>
                <a:cs typeface="Cambria"/>
              </a:rPr>
              <a:t>u có</a:t>
            </a:r>
            <a:r>
              <a:rPr lang="en-US" sz="4400">
                <a:latin typeface="Cambria"/>
                <a:cs typeface="Cambria"/>
              </a:rPr>
              <a:t> </a:t>
            </a:r>
            <a:r>
              <a:rPr sz="4400">
                <a:latin typeface="Cambria"/>
                <a:cs typeface="Cambria"/>
              </a:rPr>
              <a:t>quá nhi</a:t>
            </a:r>
            <a:r>
              <a:rPr lang="en-US" sz="4400">
                <a:latin typeface="Cambria"/>
                <a:cs typeface="Cambria"/>
              </a:rPr>
              <a:t>ề</a:t>
            </a:r>
            <a:r>
              <a:rPr sz="4400">
                <a:latin typeface="Cambria"/>
                <a:cs typeface="Cambria"/>
              </a:rPr>
              <a:t>u phương ti</a:t>
            </a:r>
            <a:r>
              <a:rPr lang="vi-VN" sz="4400">
                <a:latin typeface="Cambria"/>
                <a:cs typeface="Cambria"/>
              </a:rPr>
              <a:t>ệ</a:t>
            </a:r>
            <a:r>
              <a:rPr sz="4400">
                <a:latin typeface="Cambria"/>
                <a:cs typeface="Cambria"/>
              </a:rPr>
              <a:t>n ở</a:t>
            </a:r>
            <a:r>
              <a:rPr lang="en-US" sz="4400">
                <a:latin typeface="Cambria"/>
                <a:cs typeface="Cambria"/>
              </a:rPr>
              <a:t> h</a:t>
            </a:r>
            <a:r>
              <a:rPr sz="4400">
                <a:latin typeface="Cambria"/>
                <a:cs typeface="Cambria"/>
              </a:rPr>
              <a:t>ướng đ</a:t>
            </a:r>
            <a:r>
              <a:rPr lang="en-US" sz="4400">
                <a:latin typeface="Cambria"/>
                <a:cs typeface="Cambria"/>
              </a:rPr>
              <a:t>ế</a:t>
            </a:r>
            <a:r>
              <a:rPr sz="4400">
                <a:latin typeface="Cambria"/>
                <a:cs typeface="Cambria"/>
              </a:rPr>
              <a:t>n (đèn xanh) và c</a:t>
            </a:r>
            <a:r>
              <a:rPr lang="en-US" sz="4400">
                <a:latin typeface="Cambria"/>
                <a:cs typeface="Cambria"/>
              </a:rPr>
              <a:t>ó </a:t>
            </a:r>
            <a:r>
              <a:rPr sz="4400">
                <a:latin typeface="Cambria"/>
                <a:cs typeface="Cambria"/>
              </a:rPr>
              <a:t>m</a:t>
            </a:r>
            <a:r>
              <a:rPr lang="en-US" sz="4400">
                <a:latin typeface="Cambria"/>
                <a:cs typeface="Cambria"/>
              </a:rPr>
              <a:t>ộ</a:t>
            </a:r>
            <a:r>
              <a:rPr sz="4400">
                <a:latin typeface="Cambria"/>
                <a:cs typeface="Cambria"/>
              </a:rPr>
              <a:t>t s</a:t>
            </a:r>
            <a:r>
              <a:rPr lang="en-US" sz="4400">
                <a:latin typeface="Cambria"/>
                <a:cs typeface="Cambria"/>
              </a:rPr>
              <a:t>ố</a:t>
            </a:r>
            <a:r>
              <a:rPr sz="4400">
                <a:latin typeface="Cambria"/>
                <a:cs typeface="Cambria"/>
              </a:rPr>
              <a:t> lượng nhỏ</a:t>
            </a:r>
            <a:r>
              <a:rPr lang="en-US" sz="4400">
                <a:latin typeface="Cambria"/>
                <a:cs typeface="Cambria"/>
              </a:rPr>
              <a:t> </a:t>
            </a:r>
            <a:r>
              <a:rPr sz="4400">
                <a:latin typeface="Cambria"/>
                <a:cs typeface="Cambria"/>
              </a:rPr>
              <a:t>phương ti</a:t>
            </a:r>
            <a:r>
              <a:rPr lang="vi-VN" sz="4400">
                <a:latin typeface="Cambria"/>
                <a:cs typeface="Cambria"/>
              </a:rPr>
              <a:t>ệ</a:t>
            </a:r>
            <a:r>
              <a:rPr sz="4400">
                <a:latin typeface="Cambria"/>
                <a:cs typeface="Cambria"/>
              </a:rPr>
              <a:t>n ở</a:t>
            </a:r>
            <a:r>
              <a:rPr lang="en-US" sz="4400">
                <a:latin typeface="Cambria"/>
                <a:cs typeface="Cambria"/>
              </a:rPr>
              <a:t> </a:t>
            </a:r>
            <a:r>
              <a:rPr sz="4400">
                <a:latin typeface="Cambria"/>
                <a:cs typeface="Cambria"/>
              </a:rPr>
              <a:t>hướng chờ (đèn đỏ), thı̀ mở</a:t>
            </a:r>
            <a:r>
              <a:rPr lang="en-US" sz="4400">
                <a:latin typeface="Cambria"/>
                <a:cs typeface="Cambria"/>
              </a:rPr>
              <a:t> </a:t>
            </a:r>
            <a:r>
              <a:rPr sz="4400">
                <a:latin typeface="Cambria"/>
                <a:cs typeface="Cambria"/>
              </a:rPr>
              <a:t>r</a:t>
            </a:r>
            <a:r>
              <a:rPr lang="en-US" sz="4400">
                <a:latin typeface="Cambria"/>
                <a:cs typeface="Cambria"/>
              </a:rPr>
              <a:t>ộ</a:t>
            </a:r>
            <a:r>
              <a:rPr sz="4400">
                <a:latin typeface="Cambria"/>
                <a:cs typeface="Cambria"/>
              </a:rPr>
              <a:t>ng đèn xanh</a:t>
            </a:r>
            <a:r>
              <a:rPr lang="en-US" sz="4400">
                <a:latin typeface="Cambria"/>
                <a:cs typeface="Cambria"/>
              </a:rPr>
              <a:t> </a:t>
            </a:r>
            <a:r>
              <a:rPr sz="4400">
                <a:latin typeface="Cambria"/>
                <a:cs typeface="Cambria"/>
              </a:rPr>
              <a:t>dài hơn </a:t>
            </a:r>
            <a:r>
              <a:rPr sz="4400" b="1">
                <a:latin typeface="Cambria"/>
                <a:cs typeface="Cambria"/>
              </a:rPr>
              <a:t>Bı̀nh thường</a:t>
            </a:r>
          </a:p>
        </p:txBody>
      </p:sp>
      <p:graphicFrame>
        <p:nvGraphicFramePr>
          <p:cNvPr id="3" name="object 3"/>
          <p:cNvGraphicFramePr>
            <a:graphicFrameLocks noGrp="1"/>
          </p:cNvGraphicFramePr>
          <p:nvPr>
            <p:extLst>
              <p:ext uri="{D42A27DB-BD31-4B8C-83A1-F6EECF244321}">
                <p14:modId xmlns:p14="http://schemas.microsoft.com/office/powerpoint/2010/main" val="1547906759"/>
              </p:ext>
            </p:extLst>
          </p:nvPr>
        </p:nvGraphicFramePr>
        <p:xfrm>
          <a:off x="1517650" y="4206875"/>
          <a:ext cx="17297399" cy="5867402"/>
        </p:xfrm>
        <a:graphic>
          <a:graphicData uri="http://schemas.openxmlformats.org/drawingml/2006/table">
            <a:tbl>
              <a:tblPr firstRow="1" bandRow="1">
                <a:tableStyleId>{2D5ABB26-0587-4C30-8999-92F81FD0307C}</a:tableStyleId>
              </a:tblPr>
              <a:tblGrid>
                <a:gridCol w="2882900">
                  <a:extLst>
                    <a:ext uri="{9D8B030D-6E8A-4147-A177-3AD203B41FA5}">
                      <a16:colId xmlns:a16="http://schemas.microsoft.com/office/drawing/2014/main" val="20000"/>
                    </a:ext>
                  </a:extLst>
                </a:gridCol>
                <a:gridCol w="2882900">
                  <a:extLst>
                    <a:ext uri="{9D8B030D-6E8A-4147-A177-3AD203B41FA5}">
                      <a16:colId xmlns:a16="http://schemas.microsoft.com/office/drawing/2014/main" val="20001"/>
                    </a:ext>
                  </a:extLst>
                </a:gridCol>
                <a:gridCol w="2882899">
                  <a:extLst>
                    <a:ext uri="{9D8B030D-6E8A-4147-A177-3AD203B41FA5}">
                      <a16:colId xmlns:a16="http://schemas.microsoft.com/office/drawing/2014/main" val="20002"/>
                    </a:ext>
                  </a:extLst>
                </a:gridCol>
                <a:gridCol w="2882900">
                  <a:extLst>
                    <a:ext uri="{9D8B030D-6E8A-4147-A177-3AD203B41FA5}">
                      <a16:colId xmlns:a16="http://schemas.microsoft.com/office/drawing/2014/main" val="20003"/>
                    </a:ext>
                  </a:extLst>
                </a:gridCol>
                <a:gridCol w="2882900">
                  <a:extLst>
                    <a:ext uri="{9D8B030D-6E8A-4147-A177-3AD203B41FA5}">
                      <a16:colId xmlns:a16="http://schemas.microsoft.com/office/drawing/2014/main" val="20004"/>
                    </a:ext>
                  </a:extLst>
                </a:gridCol>
                <a:gridCol w="2882900">
                  <a:extLst>
                    <a:ext uri="{9D8B030D-6E8A-4147-A177-3AD203B41FA5}">
                      <a16:colId xmlns:a16="http://schemas.microsoft.com/office/drawing/2014/main" val="20005"/>
                    </a:ext>
                  </a:extLst>
                </a:gridCol>
              </a:tblGrid>
              <a:tr h="999253">
                <a:tc>
                  <a:txBody>
                    <a:bodyPr/>
                    <a:lstStyle/>
                    <a:p>
                      <a:pPr>
                        <a:lnSpc>
                          <a:spcPct val="100000"/>
                        </a:lnSpc>
                      </a:pPr>
                      <a:endParaRPr sz="3900" spc="0">
                        <a:latin typeface="Times New Roman"/>
                        <a:cs typeface="Times New Roman"/>
                      </a:endParaRPr>
                    </a:p>
                  </a:txBody>
                  <a:tcPr marL="0" marR="0" marT="0" marB="0">
                    <a:lnL w="3175">
                      <a:solidFill>
                        <a:srgbClr val="BFBFBF"/>
                      </a:solidFill>
                      <a:prstDash val="solid"/>
                    </a:lnL>
                    <a:lnR w="3175">
                      <a:solidFill>
                        <a:srgbClr val="BFBFBF"/>
                      </a:solidFill>
                      <a:prstDash val="solid"/>
                    </a:lnR>
                    <a:lnT w="3175">
                      <a:solidFill>
                        <a:srgbClr val="BFBFBF"/>
                      </a:solidFill>
                      <a:prstDash val="solid"/>
                    </a:lnT>
                    <a:lnB w="12700">
                      <a:solidFill>
                        <a:srgbClr val="000000"/>
                      </a:solidFill>
                      <a:prstDash val="solid"/>
                    </a:lnB>
                  </a:tcPr>
                </a:tc>
                <a:tc>
                  <a:txBody>
                    <a:bodyPr/>
                    <a:lstStyle/>
                    <a:p>
                      <a:pPr marL="635" algn="ctr">
                        <a:lnSpc>
                          <a:spcPct val="100000"/>
                        </a:lnSpc>
                        <a:spcBef>
                          <a:spcPts val="875"/>
                        </a:spcBef>
                      </a:pPr>
                      <a:r>
                        <a:rPr sz="4250" b="1" spc="0" dirty="0">
                          <a:latin typeface="Cambria"/>
                          <a:cs typeface="Cambria"/>
                        </a:rPr>
                        <a:t>Rất ít</a:t>
                      </a:r>
                      <a:endParaRPr sz="4250" spc="0">
                        <a:latin typeface="Cambria"/>
                        <a:cs typeface="Cambria"/>
                      </a:endParaRPr>
                    </a:p>
                  </a:txBody>
                  <a:tcPr marL="0" marR="0" marT="111125" marB="0">
                    <a:lnL w="3175">
                      <a:solidFill>
                        <a:srgbClr val="BFBFBF"/>
                      </a:solidFill>
                      <a:prstDash val="solid"/>
                    </a:lnL>
                    <a:lnR w="3175">
                      <a:solidFill>
                        <a:srgbClr val="BFBFBF"/>
                      </a:solidFill>
                      <a:prstDash val="solid"/>
                    </a:lnR>
                    <a:lnT w="3175">
                      <a:solidFill>
                        <a:srgbClr val="BFBFBF"/>
                      </a:solidFill>
                      <a:prstDash val="solid"/>
                    </a:lnT>
                    <a:lnB w="12700">
                      <a:solidFill>
                        <a:srgbClr val="000000"/>
                      </a:solidFill>
                      <a:prstDash val="solid"/>
                    </a:lnB>
                  </a:tcPr>
                </a:tc>
                <a:tc>
                  <a:txBody>
                    <a:bodyPr/>
                    <a:lstStyle/>
                    <a:p>
                      <a:pPr algn="ctr">
                        <a:lnSpc>
                          <a:spcPct val="100000"/>
                        </a:lnSpc>
                        <a:spcBef>
                          <a:spcPts val="875"/>
                        </a:spcBef>
                      </a:pPr>
                      <a:r>
                        <a:rPr sz="4250" b="1" spc="0" dirty="0">
                          <a:latin typeface="Cambria"/>
                          <a:cs typeface="Cambria"/>
                        </a:rPr>
                        <a:t>Ít</a:t>
                      </a:r>
                      <a:endParaRPr sz="4250" spc="0">
                        <a:latin typeface="Cambria"/>
                        <a:cs typeface="Cambria"/>
                      </a:endParaRPr>
                    </a:p>
                  </a:txBody>
                  <a:tcPr marL="0" marR="0" marT="111125" marB="0">
                    <a:lnL w="3175">
                      <a:solidFill>
                        <a:srgbClr val="BFBFBF"/>
                      </a:solidFill>
                      <a:prstDash val="solid"/>
                    </a:lnL>
                    <a:lnR w="3175">
                      <a:solidFill>
                        <a:srgbClr val="BFBFBF"/>
                      </a:solidFill>
                      <a:prstDash val="solid"/>
                    </a:lnR>
                    <a:lnT w="3175">
                      <a:solidFill>
                        <a:srgbClr val="BFBFBF"/>
                      </a:solidFill>
                      <a:prstDash val="solid"/>
                    </a:lnT>
                    <a:lnB w="12700">
                      <a:solidFill>
                        <a:srgbClr val="000000"/>
                      </a:solidFill>
                      <a:prstDash val="solid"/>
                    </a:lnB>
                  </a:tcPr>
                </a:tc>
                <a:tc>
                  <a:txBody>
                    <a:bodyPr/>
                    <a:lstStyle/>
                    <a:p>
                      <a:pPr marL="75565">
                        <a:lnSpc>
                          <a:spcPct val="100000"/>
                        </a:lnSpc>
                        <a:spcBef>
                          <a:spcPts val="875"/>
                        </a:spcBef>
                      </a:pPr>
                      <a:r>
                        <a:rPr sz="4250" b="1" spc="0" dirty="0">
                          <a:latin typeface="Cambria"/>
                          <a:cs typeface="Cambria"/>
                        </a:rPr>
                        <a:t>B. Thường</a:t>
                      </a:r>
                      <a:endParaRPr sz="4250" spc="0">
                        <a:latin typeface="Cambria"/>
                        <a:cs typeface="Cambria"/>
                      </a:endParaRPr>
                    </a:p>
                  </a:txBody>
                  <a:tcPr marL="0" marR="0" marT="111125" marB="0">
                    <a:lnL w="3175">
                      <a:solidFill>
                        <a:srgbClr val="BFBFBF"/>
                      </a:solidFill>
                      <a:prstDash val="solid"/>
                    </a:lnL>
                    <a:lnR w="3175">
                      <a:solidFill>
                        <a:srgbClr val="BFBFBF"/>
                      </a:solidFill>
                      <a:prstDash val="solid"/>
                    </a:lnR>
                    <a:lnT w="3175">
                      <a:solidFill>
                        <a:srgbClr val="BFBFBF"/>
                      </a:solidFill>
                      <a:prstDash val="solid"/>
                    </a:lnT>
                    <a:lnB w="12700">
                      <a:solidFill>
                        <a:srgbClr val="000000"/>
                      </a:solidFill>
                      <a:prstDash val="solid"/>
                    </a:lnB>
                  </a:tcPr>
                </a:tc>
                <a:tc>
                  <a:txBody>
                    <a:bodyPr/>
                    <a:lstStyle/>
                    <a:p>
                      <a:pPr algn="ctr">
                        <a:lnSpc>
                          <a:spcPct val="100000"/>
                        </a:lnSpc>
                        <a:spcBef>
                          <a:spcPts val="875"/>
                        </a:spcBef>
                      </a:pPr>
                      <a:r>
                        <a:rPr sz="4250" b="1" spc="0" dirty="0">
                          <a:latin typeface="Cambria"/>
                          <a:cs typeface="Cambria"/>
                        </a:rPr>
                        <a:t>Nhiều</a:t>
                      </a:r>
                      <a:endParaRPr sz="4250" spc="0">
                        <a:latin typeface="Cambria"/>
                        <a:cs typeface="Cambria"/>
                      </a:endParaRPr>
                    </a:p>
                  </a:txBody>
                  <a:tcPr marL="0" marR="0" marT="111125" marB="0">
                    <a:lnL w="3175">
                      <a:solidFill>
                        <a:srgbClr val="BFBFBF"/>
                      </a:solidFill>
                      <a:prstDash val="solid"/>
                    </a:lnL>
                    <a:lnR w="3175">
                      <a:solidFill>
                        <a:srgbClr val="BFBFBF"/>
                      </a:solidFill>
                      <a:prstDash val="solid"/>
                    </a:lnR>
                    <a:lnT w="3175">
                      <a:solidFill>
                        <a:srgbClr val="BFBFBF"/>
                      </a:solidFill>
                      <a:prstDash val="solid"/>
                    </a:lnT>
                    <a:lnB w="12700">
                      <a:solidFill>
                        <a:srgbClr val="000000"/>
                      </a:solidFill>
                      <a:prstDash val="solid"/>
                    </a:lnB>
                  </a:tcPr>
                </a:tc>
                <a:tc>
                  <a:txBody>
                    <a:bodyPr/>
                    <a:lstStyle/>
                    <a:p>
                      <a:pPr marL="1270" algn="ctr">
                        <a:lnSpc>
                          <a:spcPct val="100000"/>
                        </a:lnSpc>
                        <a:spcBef>
                          <a:spcPts val="875"/>
                        </a:spcBef>
                      </a:pPr>
                      <a:r>
                        <a:rPr sz="4250" b="1" spc="0" dirty="0">
                          <a:latin typeface="Cambria"/>
                          <a:cs typeface="Cambria"/>
                        </a:rPr>
                        <a:t>Rất nhiều</a:t>
                      </a:r>
                      <a:endParaRPr sz="4250" spc="0">
                        <a:latin typeface="Cambria"/>
                        <a:cs typeface="Cambria"/>
                      </a:endParaRPr>
                    </a:p>
                  </a:txBody>
                  <a:tcPr marL="0" marR="0" marT="111125" marB="0">
                    <a:lnL w="3175">
                      <a:solidFill>
                        <a:srgbClr val="BFBFBF"/>
                      </a:solidFill>
                      <a:prstDash val="solid"/>
                    </a:lnL>
                    <a:lnR w="3175">
                      <a:solidFill>
                        <a:srgbClr val="BFBFBF"/>
                      </a:solidFill>
                      <a:prstDash val="solid"/>
                    </a:lnR>
                    <a:lnT w="3175">
                      <a:solidFill>
                        <a:srgbClr val="BFBFBF"/>
                      </a:solidFill>
                      <a:prstDash val="solid"/>
                    </a:lnT>
                    <a:lnB w="12700">
                      <a:solidFill>
                        <a:srgbClr val="000000"/>
                      </a:solidFill>
                      <a:prstDash val="solid"/>
                    </a:lnB>
                  </a:tcPr>
                </a:tc>
                <a:extLst>
                  <a:ext uri="{0D108BD9-81ED-4DB2-BD59-A6C34878D82A}">
                    <a16:rowId xmlns:a16="http://schemas.microsoft.com/office/drawing/2014/main" val="10000"/>
                  </a:ext>
                </a:extLst>
              </a:tr>
              <a:tr h="999253">
                <a:tc>
                  <a:txBody>
                    <a:bodyPr/>
                    <a:lstStyle/>
                    <a:p>
                      <a:pPr marL="635" algn="ctr">
                        <a:lnSpc>
                          <a:spcPct val="100000"/>
                        </a:lnSpc>
                        <a:spcBef>
                          <a:spcPts val="905"/>
                        </a:spcBef>
                      </a:pPr>
                      <a:r>
                        <a:rPr sz="4250" b="1" spc="0" dirty="0">
                          <a:latin typeface="Cambria"/>
                          <a:cs typeface="Cambria"/>
                        </a:rPr>
                        <a:t>Rất ít</a:t>
                      </a:r>
                      <a:endParaRPr sz="4250" spc="0">
                        <a:latin typeface="Cambria"/>
                        <a:cs typeface="Cambria"/>
                      </a:endParaRPr>
                    </a:p>
                  </a:txBody>
                  <a:tcPr marL="0" marR="0" marT="114935" marB="0">
                    <a:lnL w="3175">
                      <a:solidFill>
                        <a:srgbClr val="BFBFBF"/>
                      </a:solidFill>
                      <a:prstDash val="solid"/>
                    </a:lnL>
                    <a:lnR w="3175">
                      <a:solidFill>
                        <a:srgbClr val="BFBFBF"/>
                      </a:solidFill>
                      <a:prstDash val="solid"/>
                    </a:lnR>
                    <a:lnT w="12700">
                      <a:solidFill>
                        <a:srgbClr val="000000"/>
                      </a:solidFill>
                      <a:prstDash val="solid"/>
                    </a:lnT>
                    <a:lnB w="3175">
                      <a:solidFill>
                        <a:srgbClr val="BFBFBF"/>
                      </a:solidFill>
                      <a:prstDash val="solid"/>
                    </a:lnB>
                  </a:tcPr>
                </a:tc>
                <a:tc>
                  <a:txBody>
                    <a:bodyPr/>
                    <a:lstStyle/>
                    <a:p>
                      <a:pPr algn="ctr">
                        <a:lnSpc>
                          <a:spcPct val="100000"/>
                        </a:lnSpc>
                        <a:spcBef>
                          <a:spcPts val="905"/>
                        </a:spcBef>
                      </a:pPr>
                      <a:r>
                        <a:rPr sz="4250" spc="0" dirty="0">
                          <a:latin typeface="Cambria"/>
                          <a:cs typeface="Cambria"/>
                        </a:rPr>
                        <a:t>Không</a:t>
                      </a:r>
                      <a:endParaRPr sz="4250" spc="0">
                        <a:latin typeface="Cambria"/>
                        <a:cs typeface="Cambria"/>
                      </a:endParaRPr>
                    </a:p>
                  </a:txBody>
                  <a:tcPr marL="0" marR="0" marT="114935" marB="0">
                    <a:lnL w="3175">
                      <a:solidFill>
                        <a:srgbClr val="BFBFBF"/>
                      </a:solidFill>
                      <a:prstDash val="solid"/>
                    </a:lnL>
                    <a:lnR w="3175">
                      <a:solidFill>
                        <a:srgbClr val="BFBFBF"/>
                      </a:solidFill>
                      <a:prstDash val="solid"/>
                    </a:lnR>
                    <a:lnT w="12700">
                      <a:solidFill>
                        <a:srgbClr val="000000"/>
                      </a:solidFill>
                      <a:prstDash val="solid"/>
                    </a:lnT>
                    <a:lnB w="3175">
                      <a:solidFill>
                        <a:srgbClr val="BFBFBF"/>
                      </a:solidFill>
                      <a:prstDash val="solid"/>
                    </a:lnB>
                  </a:tcPr>
                </a:tc>
                <a:tc>
                  <a:txBody>
                    <a:bodyPr/>
                    <a:lstStyle/>
                    <a:p>
                      <a:pPr algn="ctr">
                        <a:lnSpc>
                          <a:spcPct val="100000"/>
                        </a:lnSpc>
                        <a:spcBef>
                          <a:spcPts val="905"/>
                        </a:spcBef>
                      </a:pPr>
                      <a:r>
                        <a:rPr sz="4250" spc="0">
                          <a:latin typeface="Cambria"/>
                          <a:cs typeface="Cambria"/>
                        </a:rPr>
                        <a:t>Ng</a:t>
                      </a:r>
                      <a:r>
                        <a:rPr lang="en-US" sz="4250" spc="0">
                          <a:latin typeface="Cambria"/>
                          <a:cs typeface="Cambria"/>
                        </a:rPr>
                        <a:t>ắ</a:t>
                      </a:r>
                      <a:r>
                        <a:rPr sz="4250" spc="0">
                          <a:latin typeface="Cambria"/>
                          <a:cs typeface="Cambria"/>
                        </a:rPr>
                        <a:t>n</a:t>
                      </a:r>
                    </a:p>
                  </a:txBody>
                  <a:tcPr marL="0" marR="0" marT="114935" marB="0">
                    <a:lnL w="3175">
                      <a:solidFill>
                        <a:srgbClr val="BFBFBF"/>
                      </a:solidFill>
                      <a:prstDash val="solid"/>
                    </a:lnL>
                    <a:lnR w="3175">
                      <a:solidFill>
                        <a:srgbClr val="BFBFBF"/>
                      </a:solidFill>
                      <a:prstDash val="solid"/>
                    </a:lnR>
                    <a:lnT w="12700">
                      <a:solidFill>
                        <a:srgbClr val="000000"/>
                      </a:solidFill>
                      <a:prstDash val="solid"/>
                    </a:lnT>
                    <a:lnB w="3175">
                      <a:solidFill>
                        <a:srgbClr val="BFBFBF"/>
                      </a:solidFill>
                      <a:prstDash val="solid"/>
                    </a:lnB>
                  </a:tcPr>
                </a:tc>
                <a:tc>
                  <a:txBody>
                    <a:bodyPr/>
                    <a:lstStyle/>
                    <a:p>
                      <a:pPr algn="ctr">
                        <a:lnSpc>
                          <a:spcPct val="100000"/>
                        </a:lnSpc>
                        <a:spcBef>
                          <a:spcPts val="905"/>
                        </a:spcBef>
                      </a:pPr>
                      <a:r>
                        <a:rPr sz="4250" spc="0" dirty="0">
                          <a:latin typeface="Cambria"/>
                          <a:cs typeface="Cambria"/>
                        </a:rPr>
                        <a:t>Trung bı̀nh</a:t>
                      </a:r>
                      <a:endParaRPr sz="4250" spc="0">
                        <a:latin typeface="Cambria"/>
                        <a:cs typeface="Cambria"/>
                      </a:endParaRPr>
                    </a:p>
                  </a:txBody>
                  <a:tcPr marL="0" marR="0" marT="114935" marB="0">
                    <a:lnL w="3175">
                      <a:solidFill>
                        <a:srgbClr val="BFBFBF"/>
                      </a:solidFill>
                      <a:prstDash val="solid"/>
                    </a:lnL>
                    <a:lnR w="3175">
                      <a:solidFill>
                        <a:srgbClr val="BFBFBF"/>
                      </a:solidFill>
                      <a:prstDash val="solid"/>
                    </a:lnR>
                    <a:lnT w="12700">
                      <a:solidFill>
                        <a:srgbClr val="000000"/>
                      </a:solidFill>
                      <a:prstDash val="solid"/>
                    </a:lnT>
                    <a:lnB w="3175">
                      <a:solidFill>
                        <a:srgbClr val="BFBFBF"/>
                      </a:solidFill>
                      <a:prstDash val="solid"/>
                    </a:lnB>
                  </a:tcPr>
                </a:tc>
                <a:tc>
                  <a:txBody>
                    <a:bodyPr/>
                    <a:lstStyle/>
                    <a:p>
                      <a:pPr algn="ctr">
                        <a:lnSpc>
                          <a:spcPct val="100000"/>
                        </a:lnSpc>
                        <a:spcBef>
                          <a:spcPts val="905"/>
                        </a:spcBef>
                      </a:pPr>
                      <a:r>
                        <a:rPr sz="4250" spc="0" dirty="0">
                          <a:latin typeface="Cambria"/>
                          <a:cs typeface="Cambria"/>
                        </a:rPr>
                        <a:t>Dài</a:t>
                      </a:r>
                      <a:endParaRPr sz="4250" spc="0">
                        <a:latin typeface="Cambria"/>
                        <a:cs typeface="Cambria"/>
                      </a:endParaRPr>
                    </a:p>
                  </a:txBody>
                  <a:tcPr marL="0" marR="0" marT="114935" marB="0">
                    <a:lnL w="3175">
                      <a:solidFill>
                        <a:srgbClr val="BFBFBF"/>
                      </a:solidFill>
                      <a:prstDash val="solid"/>
                    </a:lnL>
                    <a:lnR w="3175">
                      <a:solidFill>
                        <a:srgbClr val="BFBFBF"/>
                      </a:solidFill>
                      <a:prstDash val="solid"/>
                    </a:lnR>
                    <a:lnT w="12700">
                      <a:solidFill>
                        <a:srgbClr val="000000"/>
                      </a:solidFill>
                      <a:prstDash val="solid"/>
                    </a:lnT>
                    <a:lnB w="3175">
                      <a:solidFill>
                        <a:srgbClr val="BFBFBF"/>
                      </a:solidFill>
                      <a:prstDash val="solid"/>
                    </a:lnB>
                  </a:tcPr>
                </a:tc>
                <a:tc>
                  <a:txBody>
                    <a:bodyPr/>
                    <a:lstStyle/>
                    <a:p>
                      <a:pPr algn="ctr">
                        <a:lnSpc>
                          <a:spcPct val="100000"/>
                        </a:lnSpc>
                        <a:spcBef>
                          <a:spcPts val="905"/>
                        </a:spcBef>
                      </a:pPr>
                      <a:r>
                        <a:rPr sz="4250" spc="0">
                          <a:latin typeface="Cambria"/>
                          <a:cs typeface="Cambria"/>
                        </a:rPr>
                        <a:t>R</a:t>
                      </a:r>
                      <a:r>
                        <a:rPr lang="en-US" sz="4250" spc="0">
                          <a:latin typeface="Cambria"/>
                          <a:cs typeface="Cambria"/>
                        </a:rPr>
                        <a:t>ấ</a:t>
                      </a:r>
                      <a:r>
                        <a:rPr sz="4250" spc="0">
                          <a:latin typeface="Cambria"/>
                          <a:cs typeface="Cambria"/>
                        </a:rPr>
                        <a:t>t </a:t>
                      </a:r>
                      <a:r>
                        <a:rPr sz="4250" spc="0" dirty="0">
                          <a:latin typeface="Cambria"/>
                          <a:cs typeface="Cambria"/>
                        </a:rPr>
                        <a:t>dài</a:t>
                      </a:r>
                      <a:endParaRPr sz="4250" spc="0">
                        <a:latin typeface="Cambria"/>
                        <a:cs typeface="Cambria"/>
                      </a:endParaRPr>
                    </a:p>
                  </a:txBody>
                  <a:tcPr marL="0" marR="0" marT="114935" marB="0">
                    <a:lnL w="3175">
                      <a:solidFill>
                        <a:srgbClr val="BFBFBF"/>
                      </a:solidFill>
                      <a:prstDash val="solid"/>
                    </a:lnL>
                    <a:lnR w="3175">
                      <a:solidFill>
                        <a:srgbClr val="BFBFBF"/>
                      </a:solidFill>
                      <a:prstDash val="solid"/>
                    </a:lnR>
                    <a:lnT w="12700">
                      <a:solidFill>
                        <a:srgbClr val="000000"/>
                      </a:solidFill>
                      <a:prstDash val="solid"/>
                    </a:lnT>
                    <a:lnB w="3175">
                      <a:solidFill>
                        <a:srgbClr val="BFBFBF"/>
                      </a:solidFill>
                      <a:prstDash val="solid"/>
                    </a:lnB>
                  </a:tcPr>
                </a:tc>
                <a:extLst>
                  <a:ext uri="{0D108BD9-81ED-4DB2-BD59-A6C34878D82A}">
                    <a16:rowId xmlns:a16="http://schemas.microsoft.com/office/drawing/2014/main" val="10001"/>
                  </a:ext>
                </a:extLst>
              </a:tr>
              <a:tr h="967224">
                <a:tc>
                  <a:txBody>
                    <a:bodyPr/>
                    <a:lstStyle/>
                    <a:p>
                      <a:pPr algn="ctr">
                        <a:lnSpc>
                          <a:spcPct val="100000"/>
                        </a:lnSpc>
                        <a:spcBef>
                          <a:spcPts val="790"/>
                        </a:spcBef>
                      </a:pPr>
                      <a:r>
                        <a:rPr sz="4250" b="1" spc="0" dirty="0">
                          <a:latin typeface="Cambria"/>
                          <a:cs typeface="Cambria"/>
                        </a:rPr>
                        <a:t>Ít</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Không</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a:latin typeface="Cambria"/>
                          <a:cs typeface="Cambria"/>
                        </a:rPr>
                        <a:t>Ng</a:t>
                      </a:r>
                      <a:r>
                        <a:rPr lang="en-US" sz="4250" spc="0">
                          <a:latin typeface="Cambria"/>
                          <a:cs typeface="Cambria"/>
                        </a:rPr>
                        <a:t>ắ</a:t>
                      </a:r>
                      <a:r>
                        <a:rPr sz="4250" spc="0">
                          <a:latin typeface="Cambria"/>
                          <a:cs typeface="Cambria"/>
                        </a:rPr>
                        <a:t>n</a:t>
                      </a: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Trung bı̀nh</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Dài</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Dài</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extLst>
                  <a:ext uri="{0D108BD9-81ED-4DB2-BD59-A6C34878D82A}">
                    <a16:rowId xmlns:a16="http://schemas.microsoft.com/office/drawing/2014/main" val="10002"/>
                  </a:ext>
                </a:extLst>
              </a:tr>
              <a:tr h="967224">
                <a:tc>
                  <a:txBody>
                    <a:bodyPr/>
                    <a:lstStyle/>
                    <a:p>
                      <a:pPr algn="ctr">
                        <a:lnSpc>
                          <a:spcPct val="100000"/>
                        </a:lnSpc>
                        <a:spcBef>
                          <a:spcPts val="790"/>
                        </a:spcBef>
                      </a:pPr>
                      <a:r>
                        <a:rPr sz="4250" b="1" spc="0" dirty="0">
                          <a:latin typeface="Cambria"/>
                          <a:cs typeface="Cambria"/>
                        </a:rPr>
                        <a:t>B.Thường</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Không</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Không</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a:latin typeface="Cambria"/>
                          <a:cs typeface="Cambria"/>
                        </a:rPr>
                        <a:t>Ng</a:t>
                      </a:r>
                      <a:r>
                        <a:rPr lang="en-US" sz="4250" spc="0">
                          <a:latin typeface="Cambria"/>
                          <a:cs typeface="Cambria"/>
                        </a:rPr>
                        <a:t>ắ</a:t>
                      </a:r>
                      <a:r>
                        <a:rPr sz="4250" spc="0">
                          <a:latin typeface="Cambria"/>
                          <a:cs typeface="Cambria"/>
                        </a:rPr>
                        <a:t>n</a:t>
                      </a: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Trung bı̀nh</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Dài</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extLst>
                  <a:ext uri="{0D108BD9-81ED-4DB2-BD59-A6C34878D82A}">
                    <a16:rowId xmlns:a16="http://schemas.microsoft.com/office/drawing/2014/main" val="10003"/>
                  </a:ext>
                </a:extLst>
              </a:tr>
              <a:tr h="967224">
                <a:tc>
                  <a:txBody>
                    <a:bodyPr/>
                    <a:lstStyle/>
                    <a:p>
                      <a:pPr algn="ctr">
                        <a:lnSpc>
                          <a:spcPct val="100000"/>
                        </a:lnSpc>
                        <a:spcBef>
                          <a:spcPts val="790"/>
                        </a:spcBef>
                      </a:pPr>
                      <a:r>
                        <a:rPr sz="4250" b="1" spc="0" dirty="0">
                          <a:latin typeface="Cambria"/>
                          <a:cs typeface="Cambria"/>
                        </a:rPr>
                        <a:t>Nhiều</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Không</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Không</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Không</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a:latin typeface="Cambria"/>
                          <a:cs typeface="Cambria"/>
                        </a:rPr>
                        <a:t>Ng</a:t>
                      </a:r>
                      <a:r>
                        <a:rPr lang="en-US" sz="4250" spc="0">
                          <a:latin typeface="Cambria"/>
                          <a:cs typeface="Cambria"/>
                        </a:rPr>
                        <a:t>ắ</a:t>
                      </a:r>
                      <a:r>
                        <a:rPr sz="4250" spc="0">
                          <a:latin typeface="Cambria"/>
                          <a:cs typeface="Cambria"/>
                        </a:rPr>
                        <a:t>n</a:t>
                      </a: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Trung bı̀nh</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extLst>
                  <a:ext uri="{0D108BD9-81ED-4DB2-BD59-A6C34878D82A}">
                    <a16:rowId xmlns:a16="http://schemas.microsoft.com/office/drawing/2014/main" val="10004"/>
                  </a:ext>
                </a:extLst>
              </a:tr>
              <a:tr h="967224">
                <a:tc>
                  <a:txBody>
                    <a:bodyPr/>
                    <a:lstStyle/>
                    <a:p>
                      <a:pPr marL="1270" algn="ctr">
                        <a:lnSpc>
                          <a:spcPct val="100000"/>
                        </a:lnSpc>
                        <a:spcBef>
                          <a:spcPts val="790"/>
                        </a:spcBef>
                      </a:pPr>
                      <a:r>
                        <a:rPr sz="4250" b="1" spc="0" dirty="0">
                          <a:latin typeface="Cambria"/>
                          <a:cs typeface="Cambria"/>
                        </a:rPr>
                        <a:t>Rất nhiều</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Không</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Không</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Không</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Không</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a:latin typeface="Cambria"/>
                          <a:cs typeface="Cambria"/>
                        </a:rPr>
                        <a:t>Ng</a:t>
                      </a:r>
                      <a:r>
                        <a:rPr lang="en-US" sz="4250" spc="0">
                          <a:latin typeface="Cambria"/>
                          <a:cs typeface="Cambria"/>
                        </a:rPr>
                        <a:t>ắ</a:t>
                      </a:r>
                      <a:r>
                        <a:rPr sz="4250" spc="0">
                          <a:latin typeface="Cambria"/>
                          <a:cs typeface="Cambria"/>
                        </a:rPr>
                        <a:t>n</a:t>
                      </a: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8474" y="981645"/>
            <a:ext cx="8264579" cy="8829677"/>
          </a:xfrm>
          <a:prstGeom prst="rect">
            <a:avLst/>
          </a:prstGeom>
        </p:spPr>
      </p:pic>
      <p:pic>
        <p:nvPicPr>
          <p:cNvPr id="3" name="object 3"/>
          <p:cNvPicPr/>
          <p:nvPr/>
        </p:nvPicPr>
        <p:blipFill>
          <a:blip r:embed="rId3" cstate="print"/>
          <a:stretch>
            <a:fillRect/>
          </a:stretch>
        </p:blipFill>
        <p:spPr>
          <a:xfrm>
            <a:off x="8862920" y="1793631"/>
            <a:ext cx="10877481" cy="7275644"/>
          </a:xfrm>
          <a:prstGeom prst="rect">
            <a:avLst/>
          </a:prstGeom>
        </p:spPr>
      </p:pic>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49" y="92075"/>
            <a:ext cx="1304757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435" y="1082675"/>
            <a:ext cx="12916022"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6143" y="6264275"/>
            <a:ext cx="1307792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5" name="object 5"/>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98</a:t>
            </a:fld>
            <a:endParaRPr dirty="0"/>
          </a:p>
        </p:txBody>
      </p:sp>
      <p:sp>
        <p:nvSpPr>
          <p:cNvPr id="2" name="object 2"/>
          <p:cNvSpPr txBox="1">
            <a:spLocks noGrp="1"/>
          </p:cNvSpPr>
          <p:nvPr>
            <p:ph type="title"/>
          </p:nvPr>
        </p:nvSpPr>
        <p:spPr>
          <a:xfrm>
            <a:off x="831850" y="473075"/>
            <a:ext cx="575153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Bài tập</a:t>
            </a:r>
            <a:endParaRPr sz="7000">
              <a:latin typeface="Cambria"/>
              <a:cs typeface="Cambria"/>
            </a:endParaRPr>
          </a:p>
        </p:txBody>
      </p:sp>
      <p:sp>
        <p:nvSpPr>
          <p:cNvPr id="3" name="object 3"/>
          <p:cNvSpPr txBox="1"/>
          <p:nvPr/>
        </p:nvSpPr>
        <p:spPr>
          <a:xfrm>
            <a:off x="755650" y="1997075"/>
            <a:ext cx="18669000" cy="7008329"/>
          </a:xfrm>
          <a:prstGeom prst="rect">
            <a:avLst/>
          </a:prstGeom>
        </p:spPr>
        <p:txBody>
          <a:bodyPr vert="horz" wrap="square" lIns="0" tIns="158750" rIns="0" bIns="0" rtlCol="0">
            <a:spAutoFit/>
          </a:bodyPr>
          <a:lstStyle/>
          <a:p>
            <a:pPr marL="514984" indent="-502920">
              <a:lnSpc>
                <a:spcPct val="100000"/>
              </a:lnSpc>
              <a:spcAft>
                <a:spcPts val="1200"/>
              </a:spcAft>
              <a:buSzPct val="123529"/>
              <a:buChar char="•"/>
              <a:tabLst>
                <a:tab pos="515620" algn="l"/>
              </a:tabLst>
            </a:pPr>
            <a:r>
              <a:rPr sz="4800" b="1">
                <a:latin typeface="Cambria"/>
                <a:cs typeface="Cambria"/>
              </a:rPr>
              <a:t>Đi</a:t>
            </a:r>
            <a:r>
              <a:rPr lang="en-US" sz="4800" b="1">
                <a:latin typeface="Cambria"/>
                <a:cs typeface="Cambria"/>
              </a:rPr>
              <a:t>ề</a:t>
            </a:r>
            <a:r>
              <a:rPr sz="4800" b="1">
                <a:latin typeface="Cambria"/>
                <a:cs typeface="Cambria"/>
              </a:rPr>
              <a:t>u khi</a:t>
            </a:r>
            <a:r>
              <a:rPr lang="en-US" sz="4800" b="1">
                <a:latin typeface="Cambria"/>
                <a:cs typeface="Cambria"/>
              </a:rPr>
              <a:t>ể</a:t>
            </a:r>
            <a:r>
              <a:rPr sz="4800" b="1">
                <a:latin typeface="Cambria"/>
                <a:cs typeface="Cambria"/>
              </a:rPr>
              <a:t>n máy gi</a:t>
            </a:r>
            <a:r>
              <a:rPr lang="en-US" sz="4800" b="1">
                <a:latin typeface="Cambria"/>
                <a:cs typeface="Cambria"/>
              </a:rPr>
              <a:t>ặ</a:t>
            </a:r>
            <a:r>
              <a:rPr sz="4800" b="1">
                <a:latin typeface="Cambria"/>
                <a:cs typeface="Cambria"/>
              </a:rPr>
              <a:t>t </a:t>
            </a:r>
            <a:r>
              <a:rPr sz="4800" b="1" dirty="0">
                <a:latin typeface="Cambria"/>
                <a:cs typeface="Cambria"/>
              </a:rPr>
              <a:t>có </a:t>
            </a:r>
            <a:r>
              <a:rPr sz="4800" b="1">
                <a:latin typeface="Cambria"/>
                <a:cs typeface="Cambria"/>
              </a:rPr>
              <a:t>các đ</a:t>
            </a:r>
            <a:r>
              <a:rPr lang="en-US" sz="4800" b="1">
                <a:latin typeface="Cambria"/>
                <a:cs typeface="Cambria"/>
              </a:rPr>
              <a:t>ặ</a:t>
            </a:r>
            <a:r>
              <a:rPr sz="4800" b="1">
                <a:latin typeface="Cambria"/>
                <a:cs typeface="Cambria"/>
              </a:rPr>
              <a:t>c đi</a:t>
            </a:r>
            <a:r>
              <a:rPr lang="en-US" sz="4800" b="1">
                <a:latin typeface="Cambria"/>
                <a:cs typeface="Cambria"/>
              </a:rPr>
              <a:t>ể</a:t>
            </a:r>
            <a:r>
              <a:rPr sz="4800" b="1">
                <a:latin typeface="Cambria"/>
                <a:cs typeface="Cambria"/>
              </a:rPr>
              <a:t>m </a:t>
            </a:r>
            <a:r>
              <a:rPr sz="4800" b="1" dirty="0">
                <a:latin typeface="Cambria"/>
                <a:cs typeface="Cambria"/>
              </a:rPr>
              <a:t>sau:</a:t>
            </a:r>
            <a:endParaRPr sz="4800" b="1">
              <a:latin typeface="Cambria"/>
              <a:cs typeface="Cambria"/>
            </a:endParaRPr>
          </a:p>
          <a:p>
            <a:pPr marL="1059180" marR="278765" lvl="1" indent="-544830">
              <a:spcBef>
                <a:spcPts val="600"/>
              </a:spcBef>
              <a:spcAft>
                <a:spcPts val="600"/>
              </a:spcAft>
              <a:buSzPct val="123529"/>
              <a:buFont typeface="Microsoft Sans Serif"/>
              <a:buChar char="‣"/>
              <a:tabLst>
                <a:tab pos="1059815" algn="l"/>
                <a:tab pos="4053840" algn="l"/>
              </a:tabLst>
            </a:pPr>
            <a:r>
              <a:rPr sz="4400">
                <a:solidFill>
                  <a:srgbClr val="011993"/>
                </a:solidFill>
                <a:latin typeface="Cambria"/>
                <a:cs typeface="Cambria"/>
              </a:rPr>
              <a:t>Cảm bi</a:t>
            </a:r>
            <a:r>
              <a:rPr lang="en-US" sz="4400">
                <a:solidFill>
                  <a:srgbClr val="011993"/>
                </a:solidFill>
                <a:latin typeface="Cambria"/>
                <a:cs typeface="Cambria"/>
              </a:rPr>
              <a:t>ế</a:t>
            </a:r>
            <a:r>
              <a:rPr sz="4400">
                <a:solidFill>
                  <a:srgbClr val="011993"/>
                </a:solidFill>
                <a:latin typeface="Cambria"/>
                <a:cs typeface="Cambria"/>
              </a:rPr>
              <a:t>n đ</a:t>
            </a:r>
            <a:r>
              <a:rPr lang="en-US" sz="4400">
                <a:solidFill>
                  <a:srgbClr val="011993"/>
                </a:solidFill>
                <a:latin typeface="Cambria"/>
                <a:cs typeface="Cambria"/>
              </a:rPr>
              <a:t>ộ</a:t>
            </a:r>
            <a:r>
              <a:rPr sz="4400">
                <a:solidFill>
                  <a:srgbClr val="011993"/>
                </a:solidFill>
                <a:latin typeface="Cambria"/>
                <a:cs typeface="Cambria"/>
              </a:rPr>
              <a:t>	b</a:t>
            </a:r>
            <a:r>
              <a:rPr lang="en-US" sz="4400">
                <a:solidFill>
                  <a:srgbClr val="011993"/>
                </a:solidFill>
                <a:latin typeface="Cambria"/>
                <a:cs typeface="Cambria"/>
              </a:rPr>
              <a:t>ẩ</a:t>
            </a:r>
            <a:r>
              <a:rPr sz="4400">
                <a:solidFill>
                  <a:srgbClr val="011993"/>
                </a:solidFill>
                <a:latin typeface="Cambria"/>
                <a:cs typeface="Cambria"/>
              </a:rPr>
              <a:t>n</a:t>
            </a:r>
            <a:r>
              <a:rPr sz="4400" dirty="0">
                <a:solidFill>
                  <a:srgbClr val="011993"/>
                </a:solidFill>
                <a:latin typeface="Cambria"/>
                <a:cs typeface="Cambria"/>
              </a:rPr>
              <a:t>: dùng tia </a:t>
            </a:r>
            <a:r>
              <a:rPr sz="4400">
                <a:solidFill>
                  <a:srgbClr val="011993"/>
                </a:solidFill>
                <a:latin typeface="Cambria"/>
                <a:cs typeface="Cambria"/>
              </a:rPr>
              <a:t>sáng chi</a:t>
            </a:r>
            <a:r>
              <a:rPr lang="en-US" sz="4400">
                <a:solidFill>
                  <a:srgbClr val="011993"/>
                </a:solidFill>
                <a:latin typeface="Cambria"/>
                <a:cs typeface="Cambria"/>
              </a:rPr>
              <a:t>ế</a:t>
            </a:r>
            <a:r>
              <a:rPr sz="4400">
                <a:solidFill>
                  <a:srgbClr val="011993"/>
                </a:solidFill>
                <a:latin typeface="Cambria"/>
                <a:cs typeface="Cambria"/>
              </a:rPr>
              <a:t>u </a:t>
            </a:r>
            <a:r>
              <a:rPr sz="4400" dirty="0">
                <a:solidFill>
                  <a:srgbClr val="011993"/>
                </a:solidFill>
                <a:latin typeface="Cambria"/>
                <a:cs typeface="Cambria"/>
              </a:rPr>
              <a:t>qua nước chứa </a:t>
            </a:r>
            <a:r>
              <a:rPr sz="4400">
                <a:solidFill>
                  <a:srgbClr val="011993"/>
                </a:solidFill>
                <a:latin typeface="Cambria"/>
                <a:cs typeface="Cambria"/>
              </a:rPr>
              <a:t>trong l</a:t>
            </a:r>
            <a:r>
              <a:rPr lang="en-US" sz="4400">
                <a:solidFill>
                  <a:srgbClr val="011993"/>
                </a:solidFill>
                <a:latin typeface="Cambria"/>
                <a:cs typeface="Cambria"/>
              </a:rPr>
              <a:t>ồ</a:t>
            </a:r>
            <a:r>
              <a:rPr sz="4400">
                <a:solidFill>
                  <a:srgbClr val="011993"/>
                </a:solidFill>
                <a:latin typeface="Cambria"/>
                <a:cs typeface="Cambria"/>
              </a:rPr>
              <a:t>ng gi</a:t>
            </a:r>
            <a:r>
              <a:rPr lang="en-US" sz="4400">
                <a:solidFill>
                  <a:srgbClr val="011993"/>
                </a:solidFill>
                <a:latin typeface="Cambria"/>
                <a:cs typeface="Cambria"/>
              </a:rPr>
              <a:t>ặ</a:t>
            </a:r>
            <a:r>
              <a:rPr sz="4400">
                <a:solidFill>
                  <a:srgbClr val="011993"/>
                </a:solidFill>
                <a:latin typeface="Cambria"/>
                <a:cs typeface="Cambria"/>
              </a:rPr>
              <a:t>t đ</a:t>
            </a:r>
            <a:r>
              <a:rPr lang="en-US" sz="4400">
                <a:solidFill>
                  <a:srgbClr val="011993"/>
                </a:solidFill>
                <a:latin typeface="Cambria"/>
                <a:cs typeface="Cambria"/>
              </a:rPr>
              <a:t>ể </a:t>
            </a:r>
            <a:r>
              <a:rPr sz="4400">
                <a:solidFill>
                  <a:srgbClr val="011993"/>
                </a:solidFill>
                <a:latin typeface="Cambria"/>
                <a:cs typeface="Cambria"/>
              </a:rPr>
              <a:t>xác định qu</a:t>
            </a:r>
            <a:r>
              <a:rPr lang="en-US" sz="4400">
                <a:solidFill>
                  <a:srgbClr val="011993"/>
                </a:solidFill>
                <a:latin typeface="Cambria"/>
                <a:cs typeface="Cambria"/>
              </a:rPr>
              <a:t>ầ</a:t>
            </a:r>
            <a:r>
              <a:rPr sz="4400">
                <a:solidFill>
                  <a:srgbClr val="011993"/>
                </a:solidFill>
                <a:latin typeface="Cambria"/>
                <a:cs typeface="Cambria"/>
              </a:rPr>
              <a:t>n </a:t>
            </a:r>
            <a:r>
              <a:rPr sz="4400" dirty="0">
                <a:solidFill>
                  <a:srgbClr val="011993"/>
                </a:solidFill>
                <a:latin typeface="Cambria"/>
                <a:cs typeface="Cambria"/>
              </a:rPr>
              <a:t>áo </a:t>
            </a:r>
            <a:r>
              <a:rPr sz="4400">
                <a:solidFill>
                  <a:srgbClr val="011993"/>
                </a:solidFill>
                <a:latin typeface="Cambria"/>
                <a:cs typeface="Cambria"/>
              </a:rPr>
              <a:t>đang gi</a:t>
            </a:r>
            <a:r>
              <a:rPr lang="en-US" sz="4400">
                <a:solidFill>
                  <a:srgbClr val="011993"/>
                </a:solidFill>
                <a:latin typeface="Cambria"/>
                <a:cs typeface="Cambria"/>
              </a:rPr>
              <a:t>ặ</a:t>
            </a:r>
            <a:r>
              <a:rPr sz="4400">
                <a:solidFill>
                  <a:srgbClr val="011993"/>
                </a:solidFill>
                <a:latin typeface="Cambria"/>
                <a:cs typeface="Cambria"/>
              </a:rPr>
              <a:t>t </a:t>
            </a:r>
            <a:r>
              <a:rPr sz="4400" dirty="0">
                <a:solidFill>
                  <a:srgbClr val="011993"/>
                </a:solidFill>
                <a:latin typeface="Cambria"/>
                <a:cs typeface="Cambria"/>
              </a:rPr>
              <a:t>là sạch hay dơ.</a:t>
            </a:r>
            <a:endParaRPr sz="4400">
              <a:latin typeface="Cambria"/>
              <a:cs typeface="Cambria"/>
            </a:endParaRPr>
          </a:p>
          <a:p>
            <a:pPr marL="1059180" marR="146685" lvl="1" indent="-544830">
              <a:spcBef>
                <a:spcPts val="600"/>
              </a:spcBef>
              <a:spcAft>
                <a:spcPts val="600"/>
              </a:spcAft>
              <a:buSzPct val="123529"/>
              <a:buFont typeface="Microsoft Sans Serif"/>
              <a:buChar char="‣"/>
              <a:tabLst>
                <a:tab pos="1059815" algn="l"/>
              </a:tabLst>
            </a:pPr>
            <a:r>
              <a:rPr sz="4400" dirty="0">
                <a:solidFill>
                  <a:srgbClr val="011993"/>
                </a:solidFill>
                <a:latin typeface="Cambria"/>
                <a:cs typeface="Cambria"/>
              </a:rPr>
              <a:t>Từ đó làm căn </a:t>
            </a:r>
            <a:r>
              <a:rPr sz="4400">
                <a:solidFill>
                  <a:srgbClr val="011993"/>
                </a:solidFill>
                <a:latin typeface="Cambria"/>
                <a:cs typeface="Cambria"/>
              </a:rPr>
              <a:t>cứ c</a:t>
            </a:r>
            <a:r>
              <a:rPr lang="en-US" sz="4400">
                <a:solidFill>
                  <a:srgbClr val="011993"/>
                </a:solidFill>
                <a:latin typeface="Cambria"/>
                <a:cs typeface="Cambria"/>
              </a:rPr>
              <a:t>ầ</a:t>
            </a:r>
            <a:r>
              <a:rPr sz="4400">
                <a:solidFill>
                  <a:srgbClr val="011993"/>
                </a:solidFill>
                <a:latin typeface="Cambria"/>
                <a:cs typeface="Cambria"/>
              </a:rPr>
              <a:t>n bao</a:t>
            </a:r>
            <a:r>
              <a:rPr lang="en-US" sz="4400">
                <a:solidFill>
                  <a:srgbClr val="011993"/>
                </a:solidFill>
                <a:latin typeface="Cambria"/>
                <a:cs typeface="Cambria"/>
              </a:rPr>
              <a:t> </a:t>
            </a:r>
            <a:r>
              <a:rPr sz="4400">
                <a:solidFill>
                  <a:srgbClr val="011993"/>
                </a:solidFill>
                <a:latin typeface="Cambria"/>
                <a:cs typeface="Cambria"/>
              </a:rPr>
              <a:t>nhie</a:t>
            </a:r>
            <a:r>
              <a:rPr sz="4400" dirty="0">
                <a:solidFill>
                  <a:srgbClr val="011993"/>
                </a:solidFill>
                <a:latin typeface="Cambria"/>
                <a:cs typeface="Cambria"/>
              </a:rPr>
              <a:t>̂u </a:t>
            </a:r>
            <a:r>
              <a:rPr sz="4400">
                <a:solidFill>
                  <a:srgbClr val="011993"/>
                </a:solidFill>
                <a:latin typeface="Cambria"/>
                <a:cs typeface="Cambria"/>
              </a:rPr>
              <a:t>lượng thu</a:t>
            </a:r>
            <a:r>
              <a:rPr lang="en-US" sz="4400">
                <a:solidFill>
                  <a:srgbClr val="011993"/>
                </a:solidFill>
                <a:latin typeface="Cambria"/>
                <a:cs typeface="Cambria"/>
              </a:rPr>
              <a:t>ố</a:t>
            </a:r>
            <a:r>
              <a:rPr sz="4400">
                <a:solidFill>
                  <a:srgbClr val="011993"/>
                </a:solidFill>
                <a:latin typeface="Cambria"/>
                <a:cs typeface="Cambria"/>
              </a:rPr>
              <a:t>c gi</a:t>
            </a:r>
            <a:r>
              <a:rPr lang="en-US" sz="4400">
                <a:solidFill>
                  <a:srgbClr val="011993"/>
                </a:solidFill>
                <a:latin typeface="Cambria"/>
                <a:cs typeface="Cambria"/>
              </a:rPr>
              <a:t>ặ</a:t>
            </a:r>
            <a:r>
              <a:rPr sz="4400">
                <a:solidFill>
                  <a:srgbClr val="011993"/>
                </a:solidFill>
                <a:latin typeface="Cambria"/>
                <a:cs typeface="Cambria"/>
              </a:rPr>
              <a:t>t </a:t>
            </a:r>
            <a:r>
              <a:rPr sz="4400" dirty="0">
                <a:solidFill>
                  <a:srgbClr val="011993"/>
                </a:solidFill>
                <a:latin typeface="Cambria"/>
                <a:cs typeface="Cambria"/>
              </a:rPr>
              <a:t>xả</a:t>
            </a:r>
            <a:r>
              <a:rPr sz="4400">
                <a:solidFill>
                  <a:srgbClr val="011993"/>
                </a:solidFill>
                <a:latin typeface="Cambria"/>
                <a:cs typeface="Cambria"/>
              </a:rPr>
              <a:t>, bao</a:t>
            </a:r>
            <a:r>
              <a:rPr lang="en-US" sz="4400">
                <a:solidFill>
                  <a:srgbClr val="011993"/>
                </a:solidFill>
                <a:latin typeface="Cambria"/>
                <a:cs typeface="Cambria"/>
              </a:rPr>
              <a:t> </a:t>
            </a:r>
            <a:r>
              <a:rPr sz="4400">
                <a:solidFill>
                  <a:srgbClr val="011993"/>
                </a:solidFill>
                <a:latin typeface="Cambria"/>
                <a:cs typeface="Cambria"/>
              </a:rPr>
              <a:t>nhie</a:t>
            </a:r>
            <a:r>
              <a:rPr sz="4400" dirty="0">
                <a:solidFill>
                  <a:srgbClr val="011993"/>
                </a:solidFill>
                <a:latin typeface="Cambria"/>
                <a:cs typeface="Cambria"/>
              </a:rPr>
              <a:t>̂u nước</a:t>
            </a:r>
            <a:r>
              <a:rPr sz="4400">
                <a:solidFill>
                  <a:srgbClr val="011993"/>
                </a:solidFill>
                <a:latin typeface="Cambria"/>
                <a:cs typeface="Cambria"/>
              </a:rPr>
              <a:t>, và</a:t>
            </a:r>
            <a:r>
              <a:rPr lang="en-US" sz="4400">
                <a:solidFill>
                  <a:srgbClr val="011993"/>
                </a:solidFill>
                <a:latin typeface="Cambria"/>
                <a:cs typeface="Cambria"/>
              </a:rPr>
              <a:t> </a:t>
            </a:r>
            <a:r>
              <a:rPr sz="4400">
                <a:solidFill>
                  <a:srgbClr val="011993"/>
                </a:solidFill>
                <a:latin typeface="Cambria"/>
                <a:cs typeface="Cambria"/>
              </a:rPr>
              <a:t>thời gian c</a:t>
            </a:r>
            <a:r>
              <a:rPr lang="en-US" sz="4400">
                <a:solidFill>
                  <a:srgbClr val="011993"/>
                </a:solidFill>
                <a:latin typeface="Cambria"/>
                <a:cs typeface="Cambria"/>
              </a:rPr>
              <a:t>ầ</a:t>
            </a:r>
            <a:r>
              <a:rPr sz="4400">
                <a:solidFill>
                  <a:srgbClr val="011993"/>
                </a:solidFill>
                <a:latin typeface="Cambria"/>
                <a:cs typeface="Cambria"/>
              </a:rPr>
              <a:t>n gi</a:t>
            </a:r>
            <a:r>
              <a:rPr lang="en-US" sz="4400">
                <a:solidFill>
                  <a:srgbClr val="011993"/>
                </a:solidFill>
                <a:latin typeface="Cambria"/>
                <a:cs typeface="Cambria"/>
              </a:rPr>
              <a:t>ặ</a:t>
            </a:r>
            <a:r>
              <a:rPr sz="4400">
                <a:solidFill>
                  <a:srgbClr val="011993"/>
                </a:solidFill>
                <a:latin typeface="Cambria"/>
                <a:cs typeface="Cambria"/>
              </a:rPr>
              <a:t>t</a:t>
            </a:r>
            <a:r>
              <a:rPr sz="4400" dirty="0">
                <a:solidFill>
                  <a:srgbClr val="011993"/>
                </a:solidFill>
                <a:latin typeface="Cambria"/>
                <a:cs typeface="Cambria"/>
              </a:rPr>
              <a:t>.</a:t>
            </a:r>
            <a:endParaRPr sz="4400">
              <a:latin typeface="Cambria"/>
              <a:cs typeface="Cambria"/>
            </a:endParaRPr>
          </a:p>
          <a:p>
            <a:pPr marL="1059180" marR="436880" lvl="1" indent="-544830">
              <a:spcBef>
                <a:spcPts val="600"/>
              </a:spcBef>
              <a:spcAft>
                <a:spcPts val="600"/>
              </a:spcAft>
              <a:buSzPct val="123529"/>
              <a:buFont typeface="Microsoft Sans Serif"/>
              <a:buChar char="‣"/>
              <a:tabLst>
                <a:tab pos="1059815" algn="l"/>
              </a:tabLst>
            </a:pPr>
            <a:r>
              <a:rPr sz="4400">
                <a:solidFill>
                  <a:srgbClr val="011993"/>
                </a:solidFill>
                <a:latin typeface="Cambria"/>
                <a:cs typeface="Cambria"/>
              </a:rPr>
              <a:t>Cảm bi</a:t>
            </a:r>
            <a:r>
              <a:rPr lang="en-US" sz="4400">
                <a:solidFill>
                  <a:srgbClr val="011993"/>
                </a:solidFill>
                <a:latin typeface="Cambria"/>
                <a:cs typeface="Cambria"/>
              </a:rPr>
              <a:t>ế</a:t>
            </a:r>
            <a:r>
              <a:rPr sz="4400">
                <a:solidFill>
                  <a:srgbClr val="011993"/>
                </a:solidFill>
                <a:latin typeface="Cambria"/>
                <a:cs typeface="Cambria"/>
              </a:rPr>
              <a:t>n kh</a:t>
            </a:r>
            <a:r>
              <a:rPr lang="en-US" sz="4400">
                <a:solidFill>
                  <a:srgbClr val="011993"/>
                </a:solidFill>
                <a:latin typeface="Cambria"/>
                <a:cs typeface="Cambria"/>
              </a:rPr>
              <a:t>ố</a:t>
            </a:r>
            <a:r>
              <a:rPr sz="4400">
                <a:solidFill>
                  <a:srgbClr val="011993"/>
                </a:solidFill>
                <a:latin typeface="Cambria"/>
                <a:cs typeface="Cambria"/>
              </a:rPr>
              <a:t>i lượng qu</a:t>
            </a:r>
            <a:r>
              <a:rPr lang="en-US" sz="4400">
                <a:solidFill>
                  <a:srgbClr val="011993"/>
                </a:solidFill>
                <a:latin typeface="Cambria"/>
                <a:cs typeface="Cambria"/>
              </a:rPr>
              <a:t>ầ</a:t>
            </a:r>
            <a:r>
              <a:rPr sz="4400">
                <a:solidFill>
                  <a:srgbClr val="011993"/>
                </a:solidFill>
                <a:latin typeface="Cambria"/>
                <a:cs typeface="Cambria"/>
              </a:rPr>
              <a:t>n áo đ</a:t>
            </a:r>
            <a:r>
              <a:rPr lang="en-US" sz="4400">
                <a:solidFill>
                  <a:srgbClr val="011993"/>
                </a:solidFill>
                <a:latin typeface="Cambria"/>
                <a:cs typeface="Cambria"/>
              </a:rPr>
              <a:t>ể</a:t>
            </a:r>
            <a:r>
              <a:rPr sz="4400">
                <a:solidFill>
                  <a:srgbClr val="011993"/>
                </a:solidFill>
                <a:latin typeface="Cambria"/>
                <a:cs typeface="Cambria"/>
              </a:rPr>
              <a:t> </a:t>
            </a:r>
            <a:r>
              <a:rPr sz="4400" dirty="0">
                <a:solidFill>
                  <a:srgbClr val="011993"/>
                </a:solidFill>
                <a:latin typeface="Cambria"/>
                <a:cs typeface="Cambria"/>
              </a:rPr>
              <a:t>làm căn cứ cho lượng nước </a:t>
            </a:r>
            <a:r>
              <a:rPr sz="4400">
                <a:solidFill>
                  <a:srgbClr val="011993"/>
                </a:solidFill>
                <a:latin typeface="Cambria"/>
                <a:cs typeface="Cambria"/>
              </a:rPr>
              <a:t>cũng như</a:t>
            </a:r>
            <a:r>
              <a:rPr lang="en-US" sz="4400">
                <a:solidFill>
                  <a:srgbClr val="011993"/>
                </a:solidFill>
                <a:latin typeface="Cambria"/>
                <a:cs typeface="Cambria"/>
              </a:rPr>
              <a:t> </a:t>
            </a:r>
            <a:r>
              <a:rPr sz="4400">
                <a:solidFill>
                  <a:srgbClr val="011993"/>
                </a:solidFill>
                <a:latin typeface="Cambria"/>
                <a:cs typeface="Cambria"/>
              </a:rPr>
              <a:t>lượng thu</a:t>
            </a:r>
            <a:r>
              <a:rPr lang="en-US" sz="4400">
                <a:solidFill>
                  <a:srgbClr val="011993"/>
                </a:solidFill>
                <a:latin typeface="Cambria"/>
                <a:cs typeface="Cambria"/>
              </a:rPr>
              <a:t>ố</a:t>
            </a:r>
            <a:r>
              <a:rPr sz="4400">
                <a:solidFill>
                  <a:srgbClr val="011993"/>
                </a:solidFill>
                <a:latin typeface="Cambria"/>
                <a:cs typeface="Cambria"/>
              </a:rPr>
              <a:t>c gi</a:t>
            </a:r>
            <a:r>
              <a:rPr lang="en-US" sz="4400">
                <a:solidFill>
                  <a:srgbClr val="011993"/>
                </a:solidFill>
                <a:latin typeface="Cambria"/>
                <a:cs typeface="Cambria"/>
              </a:rPr>
              <a:t>ặ</a:t>
            </a:r>
            <a:r>
              <a:rPr sz="4400">
                <a:solidFill>
                  <a:srgbClr val="011993"/>
                </a:solidFill>
                <a:latin typeface="Cambria"/>
                <a:cs typeface="Cambria"/>
              </a:rPr>
              <a:t>t </a:t>
            </a:r>
            <a:r>
              <a:rPr sz="4400" dirty="0">
                <a:solidFill>
                  <a:srgbClr val="011993"/>
                </a:solidFill>
                <a:latin typeface="Cambria"/>
                <a:cs typeface="Cambria"/>
              </a:rPr>
              <a:t>xả</a:t>
            </a:r>
            <a:endParaRPr sz="4400">
              <a:latin typeface="Cambria"/>
              <a:cs typeface="Cambria"/>
            </a:endParaRPr>
          </a:p>
          <a:p>
            <a:pPr marL="1059180" marR="5080" lvl="1" indent="-544830">
              <a:spcBef>
                <a:spcPts val="600"/>
              </a:spcBef>
              <a:spcAft>
                <a:spcPts val="600"/>
              </a:spcAft>
              <a:buSzPct val="123529"/>
              <a:buFont typeface="Microsoft Sans Serif"/>
              <a:buChar char="‣"/>
              <a:tabLst>
                <a:tab pos="1059815" algn="l"/>
                <a:tab pos="14972030" algn="l"/>
              </a:tabLst>
            </a:pPr>
            <a:r>
              <a:rPr sz="4400">
                <a:solidFill>
                  <a:srgbClr val="011993"/>
                </a:solidFill>
                <a:latin typeface="Cambria"/>
                <a:cs typeface="Cambria"/>
              </a:rPr>
              <a:t>Cảm bi</a:t>
            </a:r>
            <a:r>
              <a:rPr lang="en-US" sz="4400">
                <a:solidFill>
                  <a:srgbClr val="011993"/>
                </a:solidFill>
                <a:latin typeface="Cambria"/>
                <a:cs typeface="Cambria"/>
              </a:rPr>
              <a:t>ế</a:t>
            </a:r>
            <a:r>
              <a:rPr sz="4400">
                <a:solidFill>
                  <a:srgbClr val="011993"/>
                </a:solidFill>
                <a:latin typeface="Cambria"/>
                <a:cs typeface="Cambria"/>
              </a:rPr>
              <a:t>n </a:t>
            </a:r>
            <a:r>
              <a:rPr sz="4400" dirty="0">
                <a:solidFill>
                  <a:srgbClr val="011993"/>
                </a:solidFill>
                <a:latin typeface="Cambria"/>
                <a:cs typeface="Cambria"/>
              </a:rPr>
              <a:t>lượng nước: </a:t>
            </a:r>
            <a:r>
              <a:rPr sz="4400">
                <a:solidFill>
                  <a:srgbClr val="011993"/>
                </a:solidFill>
                <a:latin typeface="Cambria"/>
                <a:cs typeface="Cambria"/>
              </a:rPr>
              <a:t>cảm bi</a:t>
            </a:r>
            <a:r>
              <a:rPr lang="en-US" sz="4400">
                <a:solidFill>
                  <a:srgbClr val="011993"/>
                </a:solidFill>
                <a:latin typeface="Cambria"/>
                <a:cs typeface="Cambria"/>
              </a:rPr>
              <a:t>ế</a:t>
            </a:r>
            <a:r>
              <a:rPr sz="4400">
                <a:solidFill>
                  <a:srgbClr val="011993"/>
                </a:solidFill>
                <a:latin typeface="Cambria"/>
                <a:cs typeface="Cambria"/>
              </a:rPr>
              <a:t>n </a:t>
            </a:r>
            <a:r>
              <a:rPr sz="4400" dirty="0">
                <a:solidFill>
                  <a:srgbClr val="011993"/>
                </a:solidFill>
                <a:latin typeface="Cambria"/>
                <a:cs typeface="Cambria"/>
              </a:rPr>
              <a:t>này căn cứ vào </a:t>
            </a:r>
            <a:r>
              <a:rPr sz="4400">
                <a:solidFill>
                  <a:srgbClr val="011993"/>
                </a:solidFill>
                <a:latin typeface="Cambria"/>
                <a:cs typeface="Cambria"/>
              </a:rPr>
              <a:t>cảm bi</a:t>
            </a:r>
            <a:r>
              <a:rPr lang="en-US" sz="4400">
                <a:solidFill>
                  <a:srgbClr val="011993"/>
                </a:solidFill>
                <a:latin typeface="Cambria"/>
                <a:cs typeface="Cambria"/>
              </a:rPr>
              <a:t>ế</a:t>
            </a:r>
            <a:r>
              <a:rPr sz="4400">
                <a:solidFill>
                  <a:srgbClr val="011993"/>
                </a:solidFill>
                <a:latin typeface="Cambria"/>
                <a:cs typeface="Cambria"/>
              </a:rPr>
              <a:t>n đ</a:t>
            </a:r>
            <a:r>
              <a:rPr lang="en-US" sz="4400">
                <a:solidFill>
                  <a:srgbClr val="011993"/>
                </a:solidFill>
                <a:latin typeface="Cambria"/>
                <a:cs typeface="Cambria"/>
              </a:rPr>
              <a:t>ộ</a:t>
            </a:r>
            <a:r>
              <a:rPr sz="4400">
                <a:solidFill>
                  <a:srgbClr val="011993"/>
                </a:solidFill>
                <a:latin typeface="Cambria"/>
                <a:cs typeface="Cambria"/>
              </a:rPr>
              <a:t>	b</a:t>
            </a:r>
            <a:r>
              <a:rPr lang="en-US" sz="4400">
                <a:solidFill>
                  <a:srgbClr val="011993"/>
                </a:solidFill>
                <a:latin typeface="Cambria"/>
                <a:cs typeface="Cambria"/>
              </a:rPr>
              <a:t>ẩ</a:t>
            </a:r>
            <a:r>
              <a:rPr sz="4400">
                <a:solidFill>
                  <a:srgbClr val="011993"/>
                </a:solidFill>
                <a:latin typeface="Cambria"/>
                <a:cs typeface="Cambria"/>
              </a:rPr>
              <a:t>n và kh</a:t>
            </a:r>
            <a:r>
              <a:rPr lang="en-US" sz="4400">
                <a:solidFill>
                  <a:srgbClr val="011993"/>
                </a:solidFill>
                <a:latin typeface="Cambria"/>
                <a:cs typeface="Cambria"/>
              </a:rPr>
              <a:t>ố</a:t>
            </a:r>
            <a:r>
              <a:rPr sz="4400">
                <a:solidFill>
                  <a:srgbClr val="011993"/>
                </a:solidFill>
                <a:latin typeface="Cambria"/>
                <a:cs typeface="Cambria"/>
              </a:rPr>
              <a:t>i</a:t>
            </a:r>
            <a:r>
              <a:rPr lang="en-US" sz="4400">
                <a:solidFill>
                  <a:srgbClr val="011993"/>
                </a:solidFill>
                <a:latin typeface="Cambria"/>
                <a:cs typeface="Cambria"/>
              </a:rPr>
              <a:t> </a:t>
            </a:r>
            <a:r>
              <a:rPr sz="4400">
                <a:solidFill>
                  <a:srgbClr val="011993"/>
                </a:solidFill>
                <a:latin typeface="Cambria"/>
                <a:cs typeface="Cambria"/>
              </a:rPr>
              <a:t>lượng qu</a:t>
            </a:r>
            <a:r>
              <a:rPr lang="en-US" sz="4400">
                <a:solidFill>
                  <a:srgbClr val="011993"/>
                </a:solidFill>
                <a:latin typeface="Cambria"/>
                <a:cs typeface="Cambria"/>
              </a:rPr>
              <a:t>ầ</a:t>
            </a:r>
            <a:r>
              <a:rPr sz="4400">
                <a:solidFill>
                  <a:srgbClr val="011993"/>
                </a:solidFill>
                <a:latin typeface="Cambria"/>
                <a:cs typeface="Cambria"/>
              </a:rPr>
              <a:t>n áo đ</a:t>
            </a:r>
            <a:r>
              <a:rPr lang="en-US" sz="4400">
                <a:solidFill>
                  <a:srgbClr val="011993"/>
                </a:solidFill>
                <a:latin typeface="Cambria"/>
                <a:cs typeface="Cambria"/>
              </a:rPr>
              <a:t>ể</a:t>
            </a:r>
            <a:r>
              <a:rPr sz="4400">
                <a:solidFill>
                  <a:srgbClr val="011993"/>
                </a:solidFill>
                <a:latin typeface="Cambria"/>
                <a:cs typeface="Cambria"/>
              </a:rPr>
              <a:t> </a:t>
            </a:r>
            <a:r>
              <a:rPr sz="4400" dirty="0">
                <a:solidFill>
                  <a:srgbClr val="011993"/>
                </a:solidFill>
                <a:latin typeface="Cambria"/>
                <a:cs typeface="Cambria"/>
              </a:rPr>
              <a:t>có được lượng nước.</a:t>
            </a:r>
            <a:endParaRPr sz="4400">
              <a:latin typeface="Cambria"/>
              <a:cs typeface="Cambria"/>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99</a:t>
            </a:fld>
            <a:endParaRPr spc="15" dirty="0"/>
          </a:p>
        </p:txBody>
      </p:sp>
      <p:sp>
        <p:nvSpPr>
          <p:cNvPr id="2" name="object 2"/>
          <p:cNvSpPr txBox="1"/>
          <p:nvPr/>
        </p:nvSpPr>
        <p:spPr>
          <a:xfrm>
            <a:off x="1060450" y="2530475"/>
            <a:ext cx="18288000" cy="3893374"/>
          </a:xfrm>
          <a:prstGeom prst="rect">
            <a:avLst/>
          </a:prstGeom>
        </p:spPr>
        <p:txBody>
          <a:bodyPr vert="horz" wrap="square" lIns="0" tIns="45720" rIns="0" bIns="0" rtlCol="0">
            <a:spAutoFit/>
          </a:bodyPr>
          <a:lstStyle/>
          <a:p>
            <a:pPr marL="556895" marR="650875" indent="-544830">
              <a:spcBef>
                <a:spcPts val="600"/>
              </a:spcBef>
              <a:spcAft>
                <a:spcPts val="600"/>
              </a:spcAft>
              <a:buSzPct val="123529"/>
              <a:buFont typeface="Microsoft Sans Serif"/>
              <a:buChar char="‣"/>
              <a:tabLst>
                <a:tab pos="557213" algn="l"/>
              </a:tabLst>
            </a:pPr>
            <a:r>
              <a:rPr sz="4800">
                <a:solidFill>
                  <a:srgbClr val="011993"/>
                </a:solidFill>
                <a:latin typeface="Cambria"/>
                <a:cs typeface="Cambria"/>
              </a:rPr>
              <a:t>Cảm bi</a:t>
            </a:r>
            <a:r>
              <a:rPr lang="en-US" sz="4800">
                <a:solidFill>
                  <a:srgbClr val="011993"/>
                </a:solidFill>
                <a:latin typeface="Cambria"/>
                <a:cs typeface="Cambria"/>
              </a:rPr>
              <a:t>ế</a:t>
            </a:r>
            <a:r>
              <a:rPr sz="4800">
                <a:solidFill>
                  <a:srgbClr val="011993"/>
                </a:solidFill>
                <a:latin typeface="Cambria"/>
                <a:cs typeface="Cambria"/>
              </a:rPr>
              <a:t>n </a:t>
            </a:r>
            <a:r>
              <a:rPr sz="4800" dirty="0">
                <a:solidFill>
                  <a:srgbClr val="011993"/>
                </a:solidFill>
                <a:latin typeface="Cambria"/>
                <a:cs typeface="Cambria"/>
              </a:rPr>
              <a:t>đo </a:t>
            </a:r>
            <a:r>
              <a:rPr sz="4800">
                <a:solidFill>
                  <a:srgbClr val="011993"/>
                </a:solidFill>
                <a:latin typeface="Cambria"/>
                <a:cs typeface="Cambria"/>
              </a:rPr>
              <a:t>lượng thu</a:t>
            </a:r>
            <a:r>
              <a:rPr lang="en-US" sz="4800">
                <a:solidFill>
                  <a:srgbClr val="011993"/>
                </a:solidFill>
                <a:latin typeface="Cambria"/>
                <a:cs typeface="Cambria"/>
              </a:rPr>
              <a:t>ố</a:t>
            </a:r>
            <a:r>
              <a:rPr sz="4800">
                <a:solidFill>
                  <a:srgbClr val="011993"/>
                </a:solidFill>
                <a:latin typeface="Cambria"/>
                <a:cs typeface="Cambria"/>
              </a:rPr>
              <a:t>c gi</a:t>
            </a:r>
            <a:r>
              <a:rPr lang="en-US" sz="4800">
                <a:solidFill>
                  <a:srgbClr val="011993"/>
                </a:solidFill>
                <a:latin typeface="Cambria"/>
                <a:cs typeface="Cambria"/>
              </a:rPr>
              <a:t>ặ</a:t>
            </a:r>
            <a:r>
              <a:rPr sz="4800">
                <a:solidFill>
                  <a:srgbClr val="011993"/>
                </a:solidFill>
                <a:latin typeface="Cambria"/>
                <a:cs typeface="Cambria"/>
              </a:rPr>
              <a:t>t </a:t>
            </a:r>
            <a:r>
              <a:rPr sz="4800" dirty="0">
                <a:solidFill>
                  <a:srgbClr val="011993"/>
                </a:solidFill>
                <a:latin typeface="Cambria"/>
                <a:cs typeface="Cambria"/>
              </a:rPr>
              <a:t>xả</a:t>
            </a:r>
            <a:r>
              <a:rPr sz="4800">
                <a:solidFill>
                  <a:srgbClr val="011993"/>
                </a:solidFill>
                <a:latin typeface="Cambria"/>
                <a:cs typeface="Cambria"/>
              </a:rPr>
              <a:t>: đi</a:t>
            </a:r>
            <a:r>
              <a:rPr lang="en-US" sz="4800">
                <a:solidFill>
                  <a:srgbClr val="011993"/>
                </a:solidFill>
                <a:latin typeface="Cambria"/>
                <a:cs typeface="Cambria"/>
              </a:rPr>
              <a:t>ề</a:t>
            </a:r>
            <a:r>
              <a:rPr sz="4800">
                <a:solidFill>
                  <a:srgbClr val="011993"/>
                </a:solidFill>
                <a:latin typeface="Cambria"/>
                <a:cs typeface="Cambria"/>
              </a:rPr>
              <a:t>u khi</a:t>
            </a:r>
            <a:r>
              <a:rPr lang="en-US" sz="4800">
                <a:solidFill>
                  <a:srgbClr val="011993"/>
                </a:solidFill>
                <a:latin typeface="Cambria"/>
                <a:cs typeface="Cambria"/>
              </a:rPr>
              <a:t>ể</a:t>
            </a:r>
            <a:r>
              <a:rPr sz="4800">
                <a:solidFill>
                  <a:srgbClr val="011993"/>
                </a:solidFill>
                <a:latin typeface="Cambria"/>
                <a:cs typeface="Cambria"/>
              </a:rPr>
              <a:t>n mức đ</a:t>
            </a:r>
            <a:r>
              <a:rPr lang="en-US" sz="4800">
                <a:solidFill>
                  <a:srgbClr val="011993"/>
                </a:solidFill>
                <a:latin typeface="Cambria"/>
                <a:cs typeface="Cambria"/>
              </a:rPr>
              <a:t>ộ </a:t>
            </a:r>
            <a:r>
              <a:rPr sz="4800">
                <a:solidFill>
                  <a:srgbClr val="011993"/>
                </a:solidFill>
                <a:latin typeface="Cambria"/>
                <a:cs typeface="Cambria"/>
              </a:rPr>
              <a:t>thu</a:t>
            </a:r>
            <a:r>
              <a:rPr lang="en-US" sz="4800">
                <a:solidFill>
                  <a:srgbClr val="011993"/>
                </a:solidFill>
                <a:latin typeface="Cambria"/>
                <a:cs typeface="Cambria"/>
              </a:rPr>
              <a:t>ố</a:t>
            </a:r>
            <a:r>
              <a:rPr sz="4800">
                <a:solidFill>
                  <a:srgbClr val="011993"/>
                </a:solidFill>
                <a:latin typeface="Cambria"/>
                <a:cs typeface="Cambria"/>
              </a:rPr>
              <a:t>c gi</a:t>
            </a:r>
            <a:r>
              <a:rPr lang="en-US" sz="4800">
                <a:solidFill>
                  <a:srgbClr val="011993"/>
                </a:solidFill>
                <a:latin typeface="Cambria"/>
                <a:cs typeface="Cambria"/>
              </a:rPr>
              <a:t>ặ</a:t>
            </a:r>
            <a:r>
              <a:rPr sz="4800">
                <a:solidFill>
                  <a:srgbClr val="011993"/>
                </a:solidFill>
                <a:latin typeface="Cambria"/>
                <a:cs typeface="Cambria"/>
              </a:rPr>
              <a:t>t xả c</a:t>
            </a:r>
            <a:r>
              <a:rPr lang="en-US" sz="4800">
                <a:solidFill>
                  <a:srgbClr val="011993"/>
                </a:solidFill>
                <a:latin typeface="Cambria"/>
                <a:cs typeface="Cambria"/>
              </a:rPr>
              <a:t>ầ</a:t>
            </a:r>
            <a:r>
              <a:rPr sz="4800">
                <a:solidFill>
                  <a:srgbClr val="011993"/>
                </a:solidFill>
                <a:latin typeface="Cambria"/>
                <a:cs typeface="Cambria"/>
              </a:rPr>
              <a:t>n</a:t>
            </a:r>
            <a:r>
              <a:rPr lang="en-US" sz="4800">
                <a:solidFill>
                  <a:srgbClr val="011993"/>
                </a:solidFill>
                <a:latin typeface="Cambria"/>
                <a:cs typeface="Cambria"/>
              </a:rPr>
              <a:t> </a:t>
            </a:r>
            <a:r>
              <a:rPr sz="4800">
                <a:solidFill>
                  <a:srgbClr val="011993"/>
                </a:solidFill>
                <a:latin typeface="Cambria"/>
                <a:cs typeface="Cambria"/>
              </a:rPr>
              <a:t>đưa </a:t>
            </a:r>
            <a:r>
              <a:rPr sz="4800" dirty="0">
                <a:solidFill>
                  <a:srgbClr val="011993"/>
                </a:solidFill>
                <a:latin typeface="Cambria"/>
                <a:cs typeface="Cambria"/>
              </a:rPr>
              <a:t>vào.</a:t>
            </a:r>
            <a:endParaRPr sz="4800">
              <a:latin typeface="Cambria"/>
              <a:cs typeface="Cambria"/>
            </a:endParaRPr>
          </a:p>
          <a:p>
            <a:pPr marL="556895" marR="5080" indent="-544830">
              <a:spcBef>
                <a:spcPts val="600"/>
              </a:spcBef>
              <a:spcAft>
                <a:spcPts val="600"/>
              </a:spcAft>
              <a:buSzPct val="123529"/>
              <a:buFont typeface="Microsoft Sans Serif"/>
              <a:buChar char="‣"/>
              <a:tabLst>
                <a:tab pos="557213" algn="l"/>
              </a:tabLst>
            </a:pPr>
            <a:r>
              <a:rPr sz="4800">
                <a:solidFill>
                  <a:srgbClr val="011993"/>
                </a:solidFill>
                <a:latin typeface="Cambria"/>
                <a:cs typeface="Cambria"/>
              </a:rPr>
              <a:t>Như v</a:t>
            </a:r>
            <a:r>
              <a:rPr lang="en-US" sz="4800">
                <a:solidFill>
                  <a:srgbClr val="011993"/>
                </a:solidFill>
                <a:latin typeface="Cambria"/>
                <a:cs typeface="Cambria"/>
              </a:rPr>
              <a:t>ậ</a:t>
            </a:r>
            <a:r>
              <a:rPr sz="4800">
                <a:solidFill>
                  <a:srgbClr val="011993"/>
                </a:solidFill>
                <a:latin typeface="Cambria"/>
                <a:cs typeface="Cambria"/>
              </a:rPr>
              <a:t>y</a:t>
            </a:r>
            <a:r>
              <a:rPr sz="4800" dirty="0">
                <a:solidFill>
                  <a:srgbClr val="011993"/>
                </a:solidFill>
                <a:latin typeface="Cambria"/>
                <a:cs typeface="Cambria"/>
              </a:rPr>
              <a:t>, từ </a:t>
            </a:r>
            <a:r>
              <a:rPr sz="4800">
                <a:solidFill>
                  <a:srgbClr val="011993"/>
                </a:solidFill>
                <a:latin typeface="Cambria"/>
                <a:cs typeface="Cambria"/>
              </a:rPr>
              <a:t>cảm bi</a:t>
            </a:r>
            <a:r>
              <a:rPr lang="en-US" sz="4800">
                <a:solidFill>
                  <a:srgbClr val="011993"/>
                </a:solidFill>
                <a:latin typeface="Cambria"/>
                <a:cs typeface="Cambria"/>
              </a:rPr>
              <a:t>ế</a:t>
            </a:r>
            <a:r>
              <a:rPr sz="4800">
                <a:solidFill>
                  <a:srgbClr val="011993"/>
                </a:solidFill>
                <a:latin typeface="Cambria"/>
                <a:cs typeface="Cambria"/>
              </a:rPr>
              <a:t>n kh</a:t>
            </a:r>
            <a:r>
              <a:rPr lang="en-US" sz="4800">
                <a:solidFill>
                  <a:srgbClr val="011993"/>
                </a:solidFill>
                <a:latin typeface="Cambria"/>
                <a:cs typeface="Cambria"/>
              </a:rPr>
              <a:t>ố</a:t>
            </a:r>
            <a:r>
              <a:rPr sz="4800">
                <a:solidFill>
                  <a:srgbClr val="011993"/>
                </a:solidFill>
                <a:latin typeface="Cambria"/>
                <a:cs typeface="Cambria"/>
              </a:rPr>
              <a:t>i lượng qu</a:t>
            </a:r>
            <a:r>
              <a:rPr lang="en-US" sz="4800">
                <a:solidFill>
                  <a:srgbClr val="011993"/>
                </a:solidFill>
                <a:latin typeface="Cambria"/>
                <a:cs typeface="Cambria"/>
              </a:rPr>
              <a:t>ầ</a:t>
            </a:r>
            <a:r>
              <a:rPr sz="4800">
                <a:solidFill>
                  <a:srgbClr val="011993"/>
                </a:solidFill>
                <a:latin typeface="Cambria"/>
                <a:cs typeface="Cambria"/>
              </a:rPr>
              <a:t>n </a:t>
            </a:r>
            <a:r>
              <a:rPr sz="4800" dirty="0">
                <a:solidFill>
                  <a:srgbClr val="011993"/>
                </a:solidFill>
                <a:latin typeface="Cambria"/>
                <a:cs typeface="Cambria"/>
              </a:rPr>
              <a:t>áo, </a:t>
            </a:r>
            <a:r>
              <a:rPr sz="4800">
                <a:solidFill>
                  <a:srgbClr val="011993"/>
                </a:solidFill>
                <a:latin typeface="Cambria"/>
                <a:cs typeface="Cambria"/>
              </a:rPr>
              <a:t>cảm bi</a:t>
            </a:r>
            <a:r>
              <a:rPr lang="en-US" sz="4800">
                <a:solidFill>
                  <a:srgbClr val="011993"/>
                </a:solidFill>
                <a:latin typeface="Cambria"/>
                <a:cs typeface="Cambria"/>
              </a:rPr>
              <a:t>ế</a:t>
            </a:r>
            <a:r>
              <a:rPr sz="4800">
                <a:solidFill>
                  <a:srgbClr val="011993"/>
                </a:solidFill>
                <a:latin typeface="Cambria"/>
                <a:cs typeface="Cambria"/>
              </a:rPr>
              <a:t>n đ</a:t>
            </a:r>
            <a:r>
              <a:rPr lang="en-US" sz="4800">
                <a:solidFill>
                  <a:srgbClr val="011993"/>
                </a:solidFill>
                <a:latin typeface="Cambria"/>
                <a:cs typeface="Cambria"/>
              </a:rPr>
              <a:t>ộ </a:t>
            </a:r>
            <a:r>
              <a:rPr sz="4800">
                <a:solidFill>
                  <a:srgbClr val="011993"/>
                </a:solidFill>
                <a:latin typeface="Cambria"/>
                <a:cs typeface="Cambria"/>
              </a:rPr>
              <a:t>b</a:t>
            </a:r>
            <a:r>
              <a:rPr lang="en-US" sz="4800">
                <a:solidFill>
                  <a:srgbClr val="011993"/>
                </a:solidFill>
                <a:latin typeface="Cambria"/>
                <a:cs typeface="Cambria"/>
              </a:rPr>
              <a:t>ẩ</a:t>
            </a:r>
            <a:r>
              <a:rPr sz="4800">
                <a:solidFill>
                  <a:srgbClr val="011993"/>
                </a:solidFill>
                <a:latin typeface="Cambria"/>
                <a:cs typeface="Cambria"/>
              </a:rPr>
              <a:t>n</a:t>
            </a:r>
            <a:r>
              <a:rPr sz="4800" dirty="0">
                <a:solidFill>
                  <a:srgbClr val="011993"/>
                </a:solidFill>
                <a:latin typeface="Cambria"/>
                <a:cs typeface="Cambria"/>
              </a:rPr>
              <a:t>; suy </a:t>
            </a:r>
            <a:r>
              <a:rPr sz="4800">
                <a:solidFill>
                  <a:srgbClr val="011993"/>
                </a:solidFill>
                <a:latin typeface="Cambria"/>
                <a:cs typeface="Cambria"/>
              </a:rPr>
              <a:t>ra lượng</a:t>
            </a:r>
            <a:r>
              <a:rPr lang="en-US" sz="4800">
                <a:solidFill>
                  <a:srgbClr val="011993"/>
                </a:solidFill>
                <a:latin typeface="Cambria"/>
                <a:cs typeface="Cambria"/>
              </a:rPr>
              <a:t> </a:t>
            </a:r>
            <a:r>
              <a:rPr sz="4800">
                <a:solidFill>
                  <a:srgbClr val="011993"/>
                </a:solidFill>
                <a:latin typeface="Cambria"/>
                <a:cs typeface="Cambria"/>
              </a:rPr>
              <a:t>thu</a:t>
            </a:r>
            <a:r>
              <a:rPr lang="en-US" sz="4800">
                <a:solidFill>
                  <a:srgbClr val="011993"/>
                </a:solidFill>
                <a:latin typeface="Cambria"/>
                <a:cs typeface="Cambria"/>
              </a:rPr>
              <a:t>ố</a:t>
            </a:r>
            <a:r>
              <a:rPr sz="4800">
                <a:solidFill>
                  <a:srgbClr val="011993"/>
                </a:solidFill>
                <a:latin typeface="Cambria"/>
                <a:cs typeface="Cambria"/>
              </a:rPr>
              <a:t>c gi</a:t>
            </a:r>
            <a:r>
              <a:rPr lang="en-US" sz="4800">
                <a:solidFill>
                  <a:srgbClr val="011993"/>
                </a:solidFill>
                <a:latin typeface="Cambria"/>
                <a:cs typeface="Cambria"/>
              </a:rPr>
              <a:t>ặ</a:t>
            </a:r>
            <a:r>
              <a:rPr sz="4800">
                <a:solidFill>
                  <a:srgbClr val="011993"/>
                </a:solidFill>
                <a:latin typeface="Cambria"/>
                <a:cs typeface="Cambria"/>
              </a:rPr>
              <a:t>t </a:t>
            </a:r>
            <a:r>
              <a:rPr sz="4800" dirty="0">
                <a:solidFill>
                  <a:srgbClr val="011993"/>
                </a:solidFill>
                <a:latin typeface="Cambria"/>
                <a:cs typeface="Cambria"/>
              </a:rPr>
              <a:t>xả và lượng nước; sau đó tı́nh toán thời </a:t>
            </a:r>
            <a:r>
              <a:rPr sz="4800">
                <a:solidFill>
                  <a:srgbClr val="011993"/>
                </a:solidFill>
                <a:latin typeface="Cambria"/>
                <a:cs typeface="Cambria"/>
              </a:rPr>
              <a:t>gian c</a:t>
            </a:r>
            <a:r>
              <a:rPr lang="en-US" sz="4800">
                <a:solidFill>
                  <a:srgbClr val="011993"/>
                </a:solidFill>
                <a:latin typeface="Cambria"/>
                <a:cs typeface="Cambria"/>
              </a:rPr>
              <a:t>ầ</a:t>
            </a:r>
            <a:r>
              <a:rPr sz="4800">
                <a:solidFill>
                  <a:srgbClr val="011993"/>
                </a:solidFill>
                <a:latin typeface="Cambria"/>
                <a:cs typeface="Cambria"/>
              </a:rPr>
              <a:t>n gi</a:t>
            </a:r>
            <a:r>
              <a:rPr lang="en-US" sz="4800">
                <a:solidFill>
                  <a:srgbClr val="011993"/>
                </a:solidFill>
                <a:latin typeface="Cambria"/>
                <a:cs typeface="Cambria"/>
              </a:rPr>
              <a:t>ặ</a:t>
            </a:r>
            <a:r>
              <a:rPr sz="4800">
                <a:solidFill>
                  <a:srgbClr val="011993"/>
                </a:solidFill>
                <a:latin typeface="Cambria"/>
                <a:cs typeface="Cambria"/>
              </a:rPr>
              <a:t>t</a:t>
            </a:r>
            <a:endParaRPr sz="4800">
              <a:latin typeface="Cambria"/>
              <a:cs typeface="Cambri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1483</TotalTime>
  <Words>13945</Words>
  <Application>Microsoft Office PowerPoint</Application>
  <PresentationFormat>Custom</PresentationFormat>
  <Paragraphs>1045</Paragraphs>
  <Slides>109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109</vt:i4>
      </vt:variant>
    </vt:vector>
  </HeadingPairs>
  <TitlesOfParts>
    <vt:vector size="122" baseType="lpstr">
      <vt:lpstr>Arial</vt:lpstr>
      <vt:lpstr>Arial MT</vt:lpstr>
      <vt:lpstr>Calibri</vt:lpstr>
      <vt:lpstr>Cambria</vt:lpstr>
      <vt:lpstr>Cambria Math</vt:lpstr>
      <vt:lpstr>Courier New</vt:lpstr>
      <vt:lpstr>Microsoft Sans Serif</vt:lpstr>
      <vt:lpstr>Symbol</vt:lpstr>
      <vt:lpstr>Times New Roman</vt:lpstr>
      <vt:lpstr>Times New Roman (Headings)</vt:lpstr>
      <vt:lpstr>Verdana</vt:lpstr>
      <vt:lpstr>Wingdings</vt:lpstr>
      <vt:lpstr>Office Theme</vt:lpstr>
      <vt:lpstr>Logic mờ và ứng dụng Fuzzy Logic and its Applicấions</vt:lpstr>
      <vt:lpstr>Sử dụng lập luận mờ trong  bài toán điều khiển</vt:lpstr>
      <vt:lpstr>Khái niệm điều khiển mờ</vt:lpstr>
      <vt:lpstr>PowerPoint Presentation</vt:lpstr>
      <vt:lpstr>PowerPoint Presentation</vt:lpstr>
      <vt:lpstr>PowerPoint Presentation</vt:lpstr>
      <vt:lpstr>Luật mờ</vt:lpstr>
      <vt:lpstr>PowerPoint Presentation</vt:lpstr>
      <vt:lpstr>PowerPoint Presentation</vt:lpstr>
      <vt:lpstr>PowerPoint Presentation</vt:lpstr>
      <vt:lpstr>Bài toán điều khiển mờ</vt:lpstr>
      <vt:lpstr>PowerPoint Presentation</vt:lpstr>
      <vt:lpstr>Ví dụ 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Ví dụ 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Giải bài toán điều khiển mờ dùng skfuzzy</vt:lpstr>
      <vt:lpstr>Bài tập</vt:lpstr>
      <vt:lpstr>Bài tập</vt:lpstr>
      <vt:lpstr>Hiện thực qua thư viện Scikit-Fuzzy</vt:lpstr>
      <vt:lpstr>PowerPoint Presentation</vt:lpstr>
      <vt:lpstr>Ví dụ 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Ví dụ 18</vt:lpstr>
      <vt:lpstr>PowerPoint Presentation</vt:lpstr>
      <vt:lpstr>PowerPoint Presentation</vt:lpstr>
      <vt:lpstr>PowerPoint Presentation</vt:lpstr>
      <vt:lpstr>PowerPoint Presentation</vt:lpstr>
      <vt:lpstr>PowerPoint Presentation</vt:lpstr>
      <vt:lpstr>Ví dụ 19</vt:lpstr>
      <vt:lpstr>- Xuất: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model.compute() oL = model.output["Muc dieu chinh"] L.view(model) print("Với %d người ở trong phòng, nhiệt độ trong phòng là %.1f và ngoài trời là %.1f                        thì mức điều chỉnh là %d" % (iN, iTin, iTout, oL))</vt:lpstr>
      <vt:lpstr>PowerPoint Presentation</vt:lpstr>
      <vt:lpstr>Ví dụ 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Ví dụ 21</vt:lpstr>
      <vt:lpstr>PowerPoint Presentation</vt:lpstr>
      <vt:lpstr>PowerPoint Presentation</vt:lpstr>
      <vt:lpstr>PowerPoint Presentation</vt:lpstr>
      <vt:lpstr>Bài tập</vt:lpstr>
      <vt:lpstr>PowerPoint Presentation</vt:lpstr>
      <vt:lpstr>PowerPoint Presentation</vt:lpstr>
      <vt:lpstr>Ví dụ 22</vt:lpstr>
      <vt:lpstr>PowerPoint Presentation</vt:lpstr>
      <vt:lpstr>PowerPoint Presentation</vt:lpstr>
      <vt:lpstr>Ví dụ 23</vt:lpstr>
      <vt:lpstr>PowerPoint Presentation</vt:lpstr>
      <vt:lpstr>PowerPoint Presentation</vt:lpstr>
      <vt:lpstr>PowerPoint Presentation</vt:lpstr>
      <vt:lpstr>PowerPoint Presentation</vt:lpstr>
      <vt:lpstr>Bài tập</vt:lpstr>
      <vt:lpstr>PowerPoint Presentation</vt:lpstr>
      <vt:lpstr>Ví dụ 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FL&amp;App</dc:title>
  <dc:creator>Admin</dc:creator>
  <cp:lastModifiedBy>DELL</cp:lastModifiedBy>
  <cp:revision>92</cp:revision>
  <dcterms:created xsi:type="dcterms:W3CDTF">2023-05-19T22:07:53Z</dcterms:created>
  <dcterms:modified xsi:type="dcterms:W3CDTF">2023-07-17T00:47:14Z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2021-10-04T00:00:00Z</vt:filetime>
  </property>
  <property fmtid="{D5CDD505-2E9C-101B-9397-08002B2CF9AE}" pid="3" name="Creator">
    <vt:lpwstr>Keynote(Infix Pro)</vt:lpwstr>
  </property>
  <property fmtid="{D5CDD505-2E9C-101B-9397-08002B2CF9AE}" pid="4" name="LastSaved">
    <vt:filetime>2023-05-19T00:00:00Z</vt:filetime>
  </property>
</Properties>
</file>